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80" r:id="rId3"/>
    <p:sldId id="266" r:id="rId4"/>
    <p:sldId id="281" r:id="rId5"/>
    <p:sldId id="282" r:id="rId6"/>
    <p:sldId id="274" r:id="rId7"/>
    <p:sldId id="273" r:id="rId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 DW" initials="KD" lastIdx="1" clrIdx="0">
    <p:extLst>
      <p:ext uri="{19B8F6BF-5375-455C-9EA6-DF929625EA0E}">
        <p15:presenceInfo xmlns:p15="http://schemas.microsoft.com/office/powerpoint/2012/main" userId="a728938c40cbe2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95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1008E-1433-48D2-8283-B2FCD928D1F1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256FC-262E-445A-97B3-9E35BF91F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10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56FC-262E-445A-97B3-9E35BF91F5C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94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56FC-262E-445A-97B3-9E35BF91F5C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762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56FC-262E-445A-97B3-9E35BF91F5C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122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56FC-262E-445A-97B3-9E35BF91F5C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224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56FC-262E-445A-97B3-9E35BF91F5C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133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56FC-262E-445A-97B3-9E35BF91F5C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210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56FC-262E-445A-97B3-9E35BF91F5C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28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08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79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2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84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55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5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47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0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61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6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35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0"/>
            <a:ext cx="12192000" cy="6858001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40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prstClr val="white"/>
                </a:solidFill>
              </a:rPr>
              <a:t>PCA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50" kern="0" dirty="0">
                <a:solidFill>
                  <a:prstClr val="white"/>
                </a:solidFill>
              </a:rPr>
              <a:t>2021/03/02</a:t>
            </a: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4889410" y="2621497"/>
            <a:ext cx="18888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경남대 </a:t>
            </a:r>
            <a:endParaRPr lang="en-US" altLang="ko-KR" b="1" dirty="0">
              <a:solidFill>
                <a:prstClr val="white"/>
              </a:solidFill>
            </a:endParaRPr>
          </a:p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빅데이터 센터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8804252" y="367249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 descr="경남대 마크 이미지 검색결과">
            <a:extLst>
              <a:ext uri="{FF2B5EF4-FFF2-40B4-BE49-F238E27FC236}">
                <a16:creationId xmlns:a16="http://schemas.microsoft.com/office/drawing/2014/main" id="{480DE479-553D-41E6-AFA5-D004692AE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994" y="641720"/>
            <a:ext cx="23717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96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54883" y="1242859"/>
            <a:ext cx="7063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</a:rPr>
              <a:t>PPTBIZCAM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586267"/>
              </p:ext>
            </p:extLst>
          </p:nvPr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2541213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 latinLnBrk="1"/>
              <a:r>
                <a:rPr lang="en-US" altLang="ko-KR" sz="900" b="1" dirty="0">
                  <a:solidFill>
                    <a:srgbClr val="8294D4"/>
                  </a:solidFill>
                </a:rPr>
                <a:t>CONTENTS</a:t>
              </a:r>
              <a:endParaRPr lang="ko-KR" altLang="en-US" sz="900" b="1" dirty="0">
                <a:solidFill>
                  <a:srgbClr val="8294D4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718805" y="765598"/>
            <a:ext cx="346596" cy="413422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8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차원 축소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EBDC758-A94C-47E5-B2E6-D84647A20C07}"/>
              </a:ext>
            </a:extLst>
          </p:cNvPr>
          <p:cNvSpPr txBox="1"/>
          <p:nvPr/>
        </p:nvSpPr>
        <p:spPr>
          <a:xfrm>
            <a:off x="2370983" y="1476593"/>
            <a:ext cx="94001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차원 분류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아래의 그림과 같이 한 평면 으로 분류를 제대로 하기 위해 차원을 늘려 분류를 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차원 축소를 하는 이유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차원의 저주 때문임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512C3D-40B5-4459-8B76-8853DD76E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661" y="4162049"/>
            <a:ext cx="3406987" cy="269595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B06F1D4-B07A-411A-9449-36F9CE58F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648" y="4162049"/>
            <a:ext cx="3291840" cy="265647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A8DCDAF-B604-4F9B-A8D2-7B3C91EECB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0487" y="4188265"/>
            <a:ext cx="3433575" cy="260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3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54883" y="1242859"/>
            <a:ext cx="7063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</a:rPr>
              <a:t>PPTBIZCAM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86828"/>
              </p:ext>
            </p:extLst>
          </p:nvPr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2541213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rgbClr val="8294D4"/>
                  </a:solidFill>
                </a:rPr>
                <a:t>CONTENTS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718805" y="765598"/>
            <a:ext cx="346596" cy="413422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8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차원의 저주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B21409AC-9125-4ACD-B430-185129296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096" y="1730601"/>
            <a:ext cx="4043640" cy="19509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EAE832B-4C23-4F9E-940F-591694444E79}"/>
              </a:ext>
            </a:extLst>
          </p:cNvPr>
          <p:cNvSpPr txBox="1"/>
          <p:nvPr/>
        </p:nvSpPr>
        <p:spPr>
          <a:xfrm>
            <a:off x="2468955" y="1628244"/>
            <a:ext cx="50204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데이터의 밀집도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차원이 늘어나면 데이터의 밀집도는 작아진다</a:t>
            </a:r>
            <a:r>
              <a:rPr lang="en-US" altLang="ko-KR" dirty="0"/>
              <a:t>.</a:t>
            </a:r>
            <a:r>
              <a:rPr lang="ko-KR" altLang="en-US" dirty="0"/>
              <a:t>그래서 훨씬 많은 </a:t>
            </a:r>
            <a:r>
              <a:rPr lang="ko-KR" altLang="en-US" dirty="0" err="1"/>
              <a:t>외삽을</a:t>
            </a:r>
            <a:r>
              <a:rPr lang="ko-KR" altLang="en-US" dirty="0"/>
              <a:t> 해야 하기 때문에 모델이 </a:t>
            </a:r>
            <a:r>
              <a:rPr lang="ko-KR" altLang="en-US" dirty="0" err="1"/>
              <a:t>오버피팅을</a:t>
            </a:r>
            <a:r>
              <a:rPr lang="ko-KR" altLang="en-US" dirty="0"/>
              <a:t> 야기한다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2.Geometric Insanity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차원이 높아짐에 따라 어떠한 한 점이 나타내는 영역이 작아진다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그래서 우리는 차원을 축소한다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B10AFFB-E5ED-47D9-A596-02CEAECE9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622" y="3678466"/>
            <a:ext cx="4043639" cy="178180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E344657-3C3E-4188-B350-2CB628ED7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622" y="5460274"/>
            <a:ext cx="2092647" cy="139772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63FB8A3-6BF9-4D86-87C2-2223D22A68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3269" y="5448103"/>
            <a:ext cx="2140794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9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54883" y="1242859"/>
            <a:ext cx="7063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</a:rPr>
              <a:t>PPTBIZCAM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EDA</a:t>
                      </a:r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란</a:t>
                      </a:r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?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2541213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rgbClr val="8294D4"/>
                  </a:solidFill>
                </a:rPr>
                <a:t>CONTENTS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718805" y="765598"/>
            <a:ext cx="346596" cy="413422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8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차원 축소의 접근 방법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D0C074B-64E6-473F-B924-48B091FF7549}"/>
              </a:ext>
            </a:extLst>
          </p:cNvPr>
          <p:cNvSpPr txBox="1"/>
          <p:nvPr/>
        </p:nvSpPr>
        <p:spPr>
          <a:xfrm>
            <a:off x="2447109" y="1576251"/>
            <a:ext cx="93239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차원 축소의 대표적인 방법은 투영과 </a:t>
            </a:r>
            <a:r>
              <a:rPr lang="ko-KR" altLang="en-US" dirty="0" err="1"/>
              <a:t>매니폴드</a:t>
            </a:r>
            <a:r>
              <a:rPr lang="ko-KR" altLang="en-US" dirty="0"/>
              <a:t> 방식이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투영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일반적으로 대부분의 데이터셋에서는 모든 데이터의 특성</a:t>
            </a:r>
            <a:r>
              <a:rPr lang="en-US" altLang="ko-KR" dirty="0"/>
              <a:t>,</a:t>
            </a:r>
            <a:r>
              <a:rPr lang="ko-KR" altLang="en-US" dirty="0"/>
              <a:t>즉 차원이 고르게 분포 되어있지 않다</a:t>
            </a:r>
            <a:r>
              <a:rPr lang="en-US" altLang="ko-KR" dirty="0"/>
              <a:t>. </a:t>
            </a:r>
            <a:r>
              <a:rPr lang="ko-KR" altLang="en-US" dirty="0"/>
              <a:t>학습 데이터셋은 고차원 공간에서 </a:t>
            </a:r>
            <a:r>
              <a:rPr lang="ko-KR" altLang="en-US" dirty="0" err="1"/>
              <a:t>저차원</a:t>
            </a:r>
            <a:r>
              <a:rPr lang="ko-KR" altLang="en-US" dirty="0"/>
              <a:t> 부분 공간에 위치하게 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고차원의 데이터의 특성 중 일부 특성으로 데이터를 표현할 수 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8985BB-31D1-4FFF-82C2-B776094A6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955" y="3456052"/>
            <a:ext cx="7158234" cy="284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2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54883" y="1242859"/>
            <a:ext cx="7063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</a:rPr>
              <a:t>PPTBIZCAM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30655"/>
              </p:ext>
            </p:extLst>
          </p:nvPr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2541213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rgbClr val="8294D4"/>
                  </a:solidFill>
                </a:rPr>
                <a:t>CONTENTS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718805" y="765598"/>
            <a:ext cx="346596" cy="413422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8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매니폴드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A4A3120-410A-4063-AC12-B0C7C9C5D132}"/>
              </a:ext>
            </a:extLst>
          </p:cNvPr>
          <p:cNvSpPr txBox="1"/>
          <p:nvPr/>
        </p:nvSpPr>
        <p:spPr>
          <a:xfrm>
            <a:off x="2370984" y="1507919"/>
            <a:ext cx="46733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 err="1"/>
              <a:t>매니폴드</a:t>
            </a:r>
            <a:r>
              <a:rPr lang="ko-KR" altLang="en-US" dirty="0"/>
              <a:t> 학습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옆의 그림 처럼 고차원 공간에서 휘거나 말린 </a:t>
            </a:r>
            <a:r>
              <a:rPr lang="en-US" altLang="ko-KR" dirty="0"/>
              <a:t>2D</a:t>
            </a:r>
            <a:r>
              <a:rPr lang="ko-KR" altLang="en-US" dirty="0"/>
              <a:t>모양이다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대부분 실제 고차원 데이터셋이 더 낮은 </a:t>
            </a:r>
            <a:r>
              <a:rPr lang="ko-KR" altLang="en-US" b="0" i="0" dirty="0" err="1">
                <a:solidFill>
                  <a:srgbClr val="5C5C5C"/>
                </a:solidFill>
                <a:effectLst/>
                <a:latin typeface="Spoqa Han Sans"/>
              </a:rPr>
              <a:t>저차원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 </a:t>
            </a:r>
            <a:r>
              <a:rPr lang="ko-KR" altLang="en-US" b="0" i="0" dirty="0" err="1">
                <a:solidFill>
                  <a:srgbClr val="5C5C5C"/>
                </a:solidFill>
                <a:effectLst/>
                <a:latin typeface="Spoqa Han Sans"/>
              </a:rPr>
              <a:t>매니폴드에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 가깝게 놓여 있다는 </a:t>
            </a:r>
            <a:r>
              <a:rPr lang="ko-KR" altLang="en-US" b="0" i="0" dirty="0" err="1">
                <a:solidFill>
                  <a:srgbClr val="5C5C5C"/>
                </a:solidFill>
                <a:effectLst/>
                <a:latin typeface="Spoqa Han Sans"/>
              </a:rPr>
              <a:t>매니폴드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 가정 또는 </a:t>
            </a:r>
            <a:r>
              <a:rPr lang="ko-KR" altLang="en-US" b="0" i="0" dirty="0" err="1">
                <a:solidFill>
                  <a:srgbClr val="5C5C5C"/>
                </a:solidFill>
                <a:effectLst/>
                <a:latin typeface="Spoqa Han Sans"/>
              </a:rPr>
              <a:t>매니폴드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 가설에 근거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b="0" i="0" dirty="0" err="1">
                <a:solidFill>
                  <a:srgbClr val="5C5C5C"/>
                </a:solidFill>
                <a:effectLst/>
                <a:latin typeface="Spoqa Han Sans"/>
              </a:rPr>
              <a:t>매니폴드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 가정은 처리해야 할 작업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(e.g.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분류나 회귀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)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이 저차원의 </a:t>
            </a:r>
            <a:r>
              <a:rPr lang="ko-KR" altLang="en-US" b="0" i="0" dirty="0" err="1">
                <a:solidFill>
                  <a:srgbClr val="5C5C5C"/>
                </a:solidFill>
                <a:effectLst/>
                <a:latin typeface="Spoqa Han Sans"/>
              </a:rPr>
              <a:t>매니폴드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 공간에 표현되면 더 간단해질 것이란 가정을 종종 암묵적으로 병행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(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항상 유효하지는 않다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D995DA-61BE-43ED-A604-2B77E9F64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446" y="1557347"/>
            <a:ext cx="5033554" cy="187165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5F83538-0815-4FB0-B4D8-BFFC97F5C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446" y="3429000"/>
            <a:ext cx="5033554" cy="171776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992FD8E-C805-463C-A22A-D2D8F0EF3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445" y="5104346"/>
            <a:ext cx="5033553" cy="171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8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54883" y="1242859"/>
            <a:ext cx="7063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</a:rPr>
              <a:t>PPTBIZCAM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644754"/>
              </p:ext>
            </p:extLst>
          </p:nvPr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2541213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rgbClr val="8294D4"/>
                  </a:solidFill>
                </a:rPr>
                <a:t>CONTENTS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718805" y="765598"/>
            <a:ext cx="346596" cy="413422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8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PCA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3AD6F00-AE31-4112-92A7-E93B830405DF}"/>
              </a:ext>
            </a:extLst>
          </p:cNvPr>
          <p:cNvSpPr txBox="1"/>
          <p:nvPr/>
        </p:nvSpPr>
        <p:spPr>
          <a:xfrm>
            <a:off x="2370983" y="1628503"/>
            <a:ext cx="94001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주성분 분석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(PCA)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은 가장 대표적인 차원 축소 알고리즘이다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</a:t>
            </a: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분산이 </a:t>
            </a:r>
            <a:r>
              <a:rPr lang="ko-KR" altLang="en-US" dirty="0">
                <a:solidFill>
                  <a:srgbClr val="555555"/>
                </a:solidFill>
                <a:latin typeface="Noto Serif KR"/>
              </a:rPr>
              <a:t>최대인 초평면을 찾고 그것을 투영시켜서 차원은 낮추는 방법</a:t>
            </a:r>
            <a:endParaRPr lang="en-US" altLang="ko-KR" dirty="0">
              <a:solidFill>
                <a:srgbClr val="555555"/>
              </a:solidFill>
              <a:latin typeface="Noto Serif KR"/>
            </a:endParaRPr>
          </a:p>
          <a:p>
            <a:endParaRPr lang="en-US" altLang="ko-KR" b="0" i="0" dirty="0">
              <a:solidFill>
                <a:srgbClr val="555555"/>
              </a:solidFill>
              <a:effectLst/>
              <a:latin typeface="Noto Serif KR"/>
            </a:endParaRPr>
          </a:p>
          <a:p>
            <a:endParaRPr lang="en-US" altLang="ko-KR" dirty="0">
              <a:solidFill>
                <a:srgbClr val="555555"/>
              </a:solidFill>
              <a:latin typeface="Noto Serif KR"/>
            </a:endParaRPr>
          </a:p>
          <a:p>
            <a:r>
              <a:rPr lang="ko-KR" altLang="en-US" b="0" i="0" dirty="0" err="1">
                <a:solidFill>
                  <a:srgbClr val="555555"/>
                </a:solidFill>
                <a:effectLst/>
                <a:latin typeface="Noto Serif KR"/>
              </a:rPr>
              <a:t>초평면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-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각 관찰 값들을 선형 경계로 구별하는 방법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비선형 형태의 데이터에서는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erif KR"/>
              </a:rPr>
              <a:t>적용할수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 없다</a:t>
            </a:r>
            <a:endParaRPr lang="en-US" altLang="ko-KR" b="0" i="0" dirty="0">
              <a:solidFill>
                <a:srgbClr val="555555"/>
              </a:solidFill>
              <a:effectLst/>
              <a:latin typeface="Noto Serif K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47DBDE-C3C3-4E82-8329-5D86FB6B4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434" y="4230822"/>
            <a:ext cx="5451566" cy="25139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E05458-F5E6-4E96-BAEF-8BE63BA59882}"/>
              </a:ext>
            </a:extLst>
          </p:cNvPr>
          <p:cNvSpPr txBox="1"/>
          <p:nvPr/>
        </p:nvSpPr>
        <p:spPr>
          <a:xfrm>
            <a:off x="2142309" y="4177895"/>
            <a:ext cx="44849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</a:t>
            </a:r>
            <a:r>
              <a:rPr lang="ko-KR" altLang="en-US" sz="1400" dirty="0"/>
              <a:t>학습 데이터셋에서 분산이 최대인 축을 찾는다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2.</a:t>
            </a:r>
            <a:r>
              <a:rPr lang="ko-KR" altLang="en-US" sz="1400" dirty="0"/>
              <a:t>이렇게 찾은 첫번째 축과 직교 하면서 분산이 최대인 두 </a:t>
            </a:r>
            <a:r>
              <a:rPr lang="ko-KR" altLang="en-US" sz="1400" dirty="0" err="1"/>
              <a:t>번재</a:t>
            </a:r>
            <a:r>
              <a:rPr lang="ko-KR" altLang="en-US" sz="1400" dirty="0"/>
              <a:t> 축을 찾는다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3.</a:t>
            </a:r>
            <a:r>
              <a:rPr lang="ko-KR" altLang="en-US" sz="1400" dirty="0"/>
              <a:t>첫 </a:t>
            </a:r>
            <a:r>
              <a:rPr lang="ko-KR" altLang="en-US" sz="1400" dirty="0" err="1"/>
              <a:t>번재</a:t>
            </a:r>
            <a:r>
              <a:rPr lang="ko-KR" altLang="en-US" sz="1400" dirty="0"/>
              <a:t> 축과 두 번째 축에 직교하고 분산을 최대한 보존하는 세 번째 축을 찾는다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4.1~3</a:t>
            </a:r>
            <a:r>
              <a:rPr lang="ko-KR" altLang="en-US" sz="1400" dirty="0"/>
              <a:t>과 같은 방법으로 데이터셋의 차원만큼의 축을 찾는다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26AE2CF-5C26-425D-A750-DA6C9E87C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034" y="3178539"/>
            <a:ext cx="5009894" cy="114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5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54883" y="1242859"/>
            <a:ext cx="7063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</a:rPr>
              <a:t>PPTBIZCAM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276099"/>
              </p:ext>
            </p:extLst>
          </p:nvPr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2541213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rgbClr val="8294D4"/>
                  </a:solidFill>
                </a:rPr>
                <a:t>CONTENTS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718805" y="765598"/>
            <a:ext cx="346596" cy="413422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8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PCA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D0C074B-64E6-473F-B924-48B091FF7549}"/>
              </a:ext>
            </a:extLst>
          </p:cNvPr>
          <p:cNvSpPr txBox="1"/>
          <p:nvPr/>
        </p:nvSpPr>
        <p:spPr>
          <a:xfrm>
            <a:off x="2447109" y="1576251"/>
            <a:ext cx="93239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Orderd</a:t>
            </a:r>
            <a:r>
              <a:rPr lang="en-US" altLang="ko-KR" dirty="0"/>
              <a:t> Boosting</a:t>
            </a:r>
          </a:p>
          <a:p>
            <a:r>
              <a:rPr lang="ko-KR" altLang="en-US" dirty="0"/>
              <a:t>데이터가 무한하다고 </a:t>
            </a:r>
            <a:r>
              <a:rPr lang="ko-KR" altLang="en-US" dirty="0" err="1"/>
              <a:t>했울</a:t>
            </a:r>
            <a:r>
              <a:rPr lang="ko-KR" altLang="en-US" dirty="0"/>
              <a:t> 때 독립성을 만족하는 데이터가 들어오고 이것을 샘플링해서 각 </a:t>
            </a:r>
            <a:r>
              <a:rPr lang="ko-KR" altLang="en-US" dirty="0" err="1"/>
              <a:t>스탭에</a:t>
            </a:r>
            <a:r>
              <a:rPr lang="ko-KR" altLang="en-US" dirty="0"/>
              <a:t> 넣어서 새로운 </a:t>
            </a:r>
            <a:r>
              <a:rPr lang="en-US" altLang="ko-KR" dirty="0"/>
              <a:t>Train</a:t>
            </a:r>
            <a:r>
              <a:rPr lang="ko-KR" altLang="en-US" dirty="0"/>
              <a:t>에 적용함으로써 변하지 않는 </a:t>
            </a:r>
            <a:r>
              <a:rPr lang="ko-KR" altLang="en-US" dirty="0" err="1"/>
              <a:t>잔차를</a:t>
            </a:r>
            <a:r>
              <a:rPr lang="ko-KR" altLang="en-US" dirty="0"/>
              <a:t> </a:t>
            </a:r>
            <a:r>
              <a:rPr lang="ko-KR" altLang="en-US" dirty="0" err="1"/>
              <a:t>얻을수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algn="l" latinLnBrk="1"/>
            <a:r>
              <a:rPr lang="en-US" altLang="ko-KR" dirty="0" err="1"/>
              <a:t>Orderd</a:t>
            </a:r>
            <a:r>
              <a:rPr lang="en-US" altLang="ko-KR" dirty="0"/>
              <a:t> Target Encoding</a:t>
            </a:r>
          </a:p>
          <a:p>
            <a:pPr algn="l" latinLnBrk="1"/>
            <a:endParaRPr lang="en-US" altLang="ko-KR" dirty="0"/>
          </a:p>
          <a:p>
            <a:pPr algn="l" latinLnBrk="1"/>
            <a:endParaRPr lang="en-US" altLang="ko-KR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CDAB478-13B5-4350-B726-DDFC706C4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149" y="3095872"/>
            <a:ext cx="8973802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65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10925</TotalTime>
  <Words>388</Words>
  <Application>Microsoft Office PowerPoint</Application>
  <PresentationFormat>와이드스크린</PresentationFormat>
  <Paragraphs>125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Noto Serif KR</vt:lpstr>
      <vt:lpstr>Spoqa Han Sans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김동우</cp:lastModifiedBy>
  <cp:revision>111</cp:revision>
  <cp:lastPrinted>2021-03-23T08:08:24Z</cp:lastPrinted>
  <dcterms:created xsi:type="dcterms:W3CDTF">2020-12-15T02:52:31Z</dcterms:created>
  <dcterms:modified xsi:type="dcterms:W3CDTF">2023-01-08T06:26:14Z</dcterms:modified>
</cp:coreProperties>
</file>