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4" r:id="rId3"/>
    <p:sldId id="263" r:id="rId4"/>
    <p:sldId id="265" r:id="rId5"/>
    <p:sldId id="266" r:id="rId6"/>
    <p:sldId id="267" r:id="rId7"/>
    <p:sldId id="268" r:id="rId8"/>
    <p:sldId id="272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07:44:21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85,'43'-12,"1"2,1 2,46-2,0-1,-30 1,126-12,-158 20,1 2,-1 2,0 0,44 11,100 24,89 22,-98-15,-142-39,-5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28T07:46:17.4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1E40-C0EF-4038-A8F1-73199AF41D9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5497-FC42-4B31-A9C3-54C0B2E05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9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1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6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4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4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7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9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0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9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2.xm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and Sequential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센터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2016110401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김동우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61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Sequential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9DC40E1-3D6F-90A1-D40C-D4E30C70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3" y="975360"/>
            <a:ext cx="5974447" cy="53731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BED4E6F-C8F4-BD87-7CC1-869E4F5D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23" y="1849897"/>
            <a:ext cx="5925377" cy="38200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624F9E2-9410-E862-FC39-1FCA416AD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210" y="750258"/>
            <a:ext cx="590632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Sequential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A74EDA7-C8E7-60C0-B273-85619523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5" y="816976"/>
            <a:ext cx="6401693" cy="19147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9EEF95-EAAD-F095-2578-DBBBCD4A1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822" y="2731768"/>
            <a:ext cx="5144218" cy="40010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A870D90-330E-2DE7-E867-1F7E84F54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818" y="692299"/>
            <a:ext cx="419158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89F3946-CCC6-A894-E2BE-9014D152147F}"/>
              </a:ext>
            </a:extLst>
          </p:cNvPr>
          <p:cNvSpPr txBox="1"/>
          <p:nvPr/>
        </p:nvSpPr>
        <p:spPr>
          <a:xfrm>
            <a:off x="156754" y="818606"/>
            <a:ext cx="11896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변수와 함수를 </a:t>
            </a:r>
            <a:r>
              <a:rPr lang="ko-KR" altLang="en-US" dirty="0" err="1"/>
              <a:t>모아놓은</a:t>
            </a:r>
            <a:r>
              <a:rPr lang="ko-KR" altLang="en-US" dirty="0"/>
              <a:t> 모듈</a:t>
            </a:r>
            <a:r>
              <a:rPr lang="en-US" altLang="ko-KR" dirty="0"/>
              <a:t>(Module)</a:t>
            </a:r>
          </a:p>
          <a:p>
            <a:r>
              <a:rPr lang="en-US" altLang="ko-KR" dirty="0"/>
              <a:t>	-Class</a:t>
            </a:r>
            <a:r>
              <a:rPr lang="ko-KR" altLang="en-US" dirty="0"/>
              <a:t>는 객체를 표현하기 위한 문법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이렇게 객체를 사용한 프로그래밍 언어를 객체 지향</a:t>
            </a:r>
            <a:r>
              <a:rPr lang="en-US" altLang="ko-KR" dirty="0"/>
              <a:t>(Object oriented)</a:t>
            </a:r>
            <a:r>
              <a:rPr lang="ko-KR" altLang="en-US" dirty="0"/>
              <a:t> 언어라고 부름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흔히 사용하는 </a:t>
            </a:r>
            <a:r>
              <a:rPr lang="en-US" altLang="ko-KR" dirty="0" err="1"/>
              <a:t>numpy.max</a:t>
            </a:r>
            <a:r>
              <a:rPr lang="ko-KR" altLang="en-US" dirty="0"/>
              <a:t>나 </a:t>
            </a:r>
            <a:r>
              <a:rPr lang="en-US" altLang="ko-KR" dirty="0" err="1"/>
              <a:t>panddas.DataFrame</a:t>
            </a:r>
            <a:r>
              <a:rPr lang="ko-KR" altLang="en-US" dirty="0"/>
              <a:t>등 도 모두 각자의 용도에 맞게 만들어진 클래스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2EEDF5-8938-BE4C-1C0A-C7F1FD65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36" y="2914711"/>
            <a:ext cx="3791374" cy="14773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5BF204-385F-A0E6-1762-9618D1F5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7" y="4562067"/>
            <a:ext cx="3575373" cy="1639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89E06B-A75A-B1AD-7592-268D636D1696}"/>
              </a:ext>
            </a:extLst>
          </p:cNvPr>
          <p:cNvSpPr txBox="1"/>
          <p:nvPr/>
        </p:nvSpPr>
        <p:spPr>
          <a:xfrm>
            <a:off x="5128591" y="3021496"/>
            <a:ext cx="6383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클래스이름 형석으로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 혹은 인스턴스 </a:t>
            </a:r>
            <a:r>
              <a:rPr lang="en-US" altLang="ko-KR" dirty="0"/>
              <a:t>= Class() </a:t>
            </a:r>
            <a:r>
              <a:rPr lang="ko-KR" altLang="en-US" dirty="0"/>
              <a:t>형식으로 인스턴스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 내부에 정의된 함수</a:t>
            </a:r>
            <a:r>
              <a:rPr lang="en-US" altLang="ko-KR" dirty="0"/>
              <a:t>(def)</a:t>
            </a:r>
            <a:r>
              <a:rPr lang="ko-KR" altLang="en-US" dirty="0"/>
              <a:t>들은 </a:t>
            </a:r>
            <a:r>
              <a:rPr lang="en-US" altLang="ko-KR" dirty="0"/>
              <a:t>‘</a:t>
            </a:r>
            <a:r>
              <a:rPr lang="ko-KR" altLang="en-US" dirty="0"/>
              <a:t>메서드</a:t>
            </a:r>
            <a:r>
              <a:rPr lang="en-US" altLang="ko-KR" dirty="0"/>
              <a:t>'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91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변수와 메서드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FE8AFAAD-610A-E9FA-3443-F2359A33E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5" y="729516"/>
            <a:ext cx="2521281" cy="5584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225E691-2680-1E72-A30E-9810A4FC9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14" y="729516"/>
            <a:ext cx="2172003" cy="5584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A1BBAEC-20BC-5EB0-86B8-C0D50CCA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674" y="1490077"/>
            <a:ext cx="2972215" cy="41915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74E95AE-050D-4F0C-E1E2-580150DF1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655" y="862269"/>
            <a:ext cx="3036234" cy="4763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22B0891-EDD4-24C8-7C20-9B2A4F347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859" y="862269"/>
            <a:ext cx="2476846" cy="1171739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C57C690-5E45-4A25-E823-F7C24158421E}"/>
              </a:ext>
            </a:extLst>
          </p:cNvPr>
          <p:cNvSpPr/>
          <p:nvPr/>
        </p:nvSpPr>
        <p:spPr>
          <a:xfrm>
            <a:off x="8917577" y="1027611"/>
            <a:ext cx="307369" cy="88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60D07-BDB8-62A3-C29A-6755BCC09939}"/>
              </a:ext>
            </a:extLst>
          </p:cNvPr>
          <p:cNvSpPr txBox="1"/>
          <p:nvPr/>
        </p:nvSpPr>
        <p:spPr>
          <a:xfrm>
            <a:off x="5743873" y="2357557"/>
            <a:ext cx="6080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실제로 존재하는 실체</a:t>
            </a:r>
            <a:r>
              <a:rPr lang="en-US" altLang="ko-KR" dirty="0"/>
              <a:t>(Instance) </a:t>
            </a:r>
            <a:r>
              <a:rPr lang="ko-KR" altLang="en-US" dirty="0"/>
              <a:t>를 객체</a:t>
            </a:r>
            <a:r>
              <a:rPr lang="en-US" altLang="ko-KR" dirty="0"/>
              <a:t>(Object) </a:t>
            </a:r>
            <a:r>
              <a:rPr lang="ko-KR" altLang="en-US" dirty="0"/>
              <a:t>라고 하고 객체의 공통점을 간추려서 개념적으로 나타낸 것이 </a:t>
            </a:r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-Class </a:t>
            </a:r>
            <a:r>
              <a:rPr lang="ko-KR" altLang="en-US" dirty="0"/>
              <a:t>안에 정의된 함수들을 우리는 메서드라고 지칭한다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B6E0457-04ED-969E-68CB-53B070FCC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9224" y="4649775"/>
            <a:ext cx="5858693" cy="9621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D36112E7-DD9A-B76C-9118-E69C133F049C}"/>
                  </a:ext>
                </a:extLst>
              </p14:cNvPr>
              <p14:cNvContentPartPr/>
              <p14:nvPr/>
            </p14:nvContentPartPr>
            <p14:xfrm>
              <a:off x="6043320" y="5429726"/>
              <a:ext cx="501120" cy="608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D36112E7-DD9A-B76C-9118-E69C133F04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9680" y="5321726"/>
                <a:ext cx="608760" cy="2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51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변수와 메서드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D0C02BA-1F3B-D65B-EB37-3A7151BE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8" y="1003699"/>
            <a:ext cx="2770271" cy="2127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F5C0D7-5377-D47A-3D19-9D9AEDE1B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68" y="3260711"/>
            <a:ext cx="2770270" cy="21276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83F237-ABBB-810E-73D1-430C22DB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55" y="1003699"/>
            <a:ext cx="2638793" cy="562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A2B233-AE5E-E50C-9836-A79D6E110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582" y="1917499"/>
            <a:ext cx="1905266" cy="1343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BF0BB0-6593-2AE5-F6B4-651DC723D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1300" y="978664"/>
            <a:ext cx="2467319" cy="6096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1F0F55-9162-58CE-620B-54388A8FD2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0564" y="1721484"/>
            <a:ext cx="1648055" cy="1409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4F0333-6EB1-BC43-4357-4264DFD43884}"/>
              </a:ext>
            </a:extLst>
          </p:cNvPr>
          <p:cNvSpPr txBox="1"/>
          <p:nvPr/>
        </p:nvSpPr>
        <p:spPr>
          <a:xfrm>
            <a:off x="4389120" y="3518263"/>
            <a:ext cx="672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-Self</a:t>
            </a:r>
            <a:r>
              <a:rPr lang="ko-KR" altLang="en-US" dirty="0"/>
              <a:t>는 그 클래스의 객체를 가리킨다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메서드를 정의할 때는 항상 </a:t>
            </a:r>
            <a:r>
              <a:rPr lang="en-US" altLang="ko-KR" dirty="0"/>
              <a:t>self</a:t>
            </a:r>
            <a:r>
              <a:rPr lang="ko-KR" altLang="en-US" dirty="0"/>
              <a:t>라는 인자를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즉 </a:t>
            </a:r>
            <a:r>
              <a:rPr lang="en-US" altLang="ko-KR" dirty="0"/>
              <a:t>self.</a:t>
            </a:r>
            <a:r>
              <a:rPr lang="ko-KR" altLang="en-US" dirty="0"/>
              <a:t>객체를 하면 클래스 내에 있는 객체를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07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상속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FDEE9F-9C33-579D-3D6A-AE5AB658C6F2}"/>
              </a:ext>
            </a:extLst>
          </p:cNvPr>
          <p:cNvSpPr txBox="1"/>
          <p:nvPr/>
        </p:nvSpPr>
        <p:spPr>
          <a:xfrm>
            <a:off x="191589" y="809897"/>
            <a:ext cx="1170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의 상속</a:t>
            </a:r>
            <a:endParaRPr lang="en-US" altLang="ko-KR" dirty="0"/>
          </a:p>
          <a:p>
            <a:r>
              <a:rPr lang="en-US" altLang="ko-KR" dirty="0"/>
              <a:t>	-Class</a:t>
            </a:r>
            <a:r>
              <a:rPr lang="ko-KR" altLang="en-US" dirty="0"/>
              <a:t>는 다른 </a:t>
            </a:r>
            <a:r>
              <a:rPr lang="en-US" altLang="ko-KR" dirty="0"/>
              <a:t>Class</a:t>
            </a:r>
            <a:r>
              <a:rPr lang="ko-KR" altLang="en-US" dirty="0"/>
              <a:t>에 상속 시킬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즉 어떠한 </a:t>
            </a:r>
            <a:r>
              <a:rPr lang="en-US" altLang="ko-KR" dirty="0"/>
              <a:t>Class</a:t>
            </a:r>
            <a:r>
              <a:rPr lang="ko-KR" altLang="en-US" dirty="0"/>
              <a:t>를 만들 때 처음부터 모든 </a:t>
            </a:r>
            <a:r>
              <a:rPr lang="en-US" altLang="ko-KR" dirty="0"/>
              <a:t>Class</a:t>
            </a:r>
            <a:r>
              <a:rPr lang="ko-KR" altLang="en-US" dirty="0"/>
              <a:t>를 새로 만들 필요 없이 핵심적인 성질을 가지고 있는 </a:t>
            </a:r>
            <a:r>
              <a:rPr lang="en-US" altLang="ko-KR" dirty="0"/>
              <a:t>	 </a:t>
            </a:r>
            <a:r>
              <a:rPr lang="ko-KR" altLang="en-US" dirty="0"/>
              <a:t>다른 클래스로 부터 상속을 받아서 수정하면 된다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E4349B-CF4B-AEDA-9C3F-F1D44CFA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9" y="2235923"/>
            <a:ext cx="3926143" cy="41126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5C7793-3F15-13E7-62E9-3D5B0741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91" y="2235923"/>
            <a:ext cx="4656314" cy="41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객체속의 객체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5A39F99-04D4-A1C0-F986-EE393088815D}"/>
                  </a:ext>
                </a:extLst>
              </p14:cNvPr>
              <p14:cNvContentPartPr/>
              <p14:nvPr/>
            </p14:nvContentPartPr>
            <p14:xfrm>
              <a:off x="4293000" y="450200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5A39F99-04D4-A1C0-F986-EE39308881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9000" y="4394006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86F505D-AC75-BBF8-9F05-06A5C06C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05" y="756805"/>
            <a:ext cx="5703106" cy="57223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AE0B76-F97F-E6CA-5AB1-AB7B9EE60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411" y="2165410"/>
            <a:ext cx="3169920" cy="7049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C29052D-2D4C-49A7-33B6-8D6962A7C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169" y="3253090"/>
            <a:ext cx="3296110" cy="22386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F8BE7C-B006-5624-0A84-04DB1E5F1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4411" y="5540515"/>
            <a:ext cx="2962688" cy="7525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476DBF2-473E-21BC-9A9F-3DB6B1464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4169" y="679013"/>
            <a:ext cx="3057952" cy="15884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B7EF52-DB97-B50B-1CE2-9637F1CD005B}"/>
              </a:ext>
            </a:extLst>
          </p:cNvPr>
          <p:cNvSpPr txBox="1"/>
          <p:nvPr/>
        </p:nvSpPr>
        <p:spPr>
          <a:xfrm>
            <a:off x="9250279" y="879566"/>
            <a:ext cx="2786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1.F</a:t>
            </a:r>
            <a:r>
              <a:rPr lang="ko-KR" altLang="en-US" dirty="0"/>
              <a:t>라는 인스턴스에 </a:t>
            </a:r>
            <a:r>
              <a:rPr lang="en-US" altLang="ko-KR" dirty="0"/>
              <a:t>Class Fridge</a:t>
            </a:r>
            <a:r>
              <a:rPr lang="ko-KR" altLang="en-US" dirty="0"/>
              <a:t>라는 </a:t>
            </a:r>
            <a:r>
              <a:rPr lang="en-US" altLang="ko-KR" dirty="0"/>
              <a:t>Class </a:t>
            </a:r>
            <a:r>
              <a:rPr lang="ko-KR" altLang="en-US" dirty="0"/>
              <a:t>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코끼리와 김동우는 </a:t>
            </a:r>
            <a:r>
              <a:rPr lang="en-US" altLang="ko-KR" dirty="0"/>
              <a:t>Food</a:t>
            </a:r>
            <a:r>
              <a:rPr lang="ko-KR" altLang="en-US" dirty="0"/>
              <a:t>에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즉 옆의 코드는 </a:t>
            </a:r>
            <a:r>
              <a:rPr lang="en-US" altLang="ko-KR" dirty="0"/>
              <a:t>Fridge</a:t>
            </a:r>
            <a:r>
              <a:rPr lang="ko-KR" altLang="en-US" dirty="0"/>
              <a:t>라는 객체안에 </a:t>
            </a:r>
            <a:r>
              <a:rPr lang="en-US" altLang="ko-KR" dirty="0"/>
              <a:t>Food</a:t>
            </a:r>
            <a:r>
              <a:rPr lang="ko-KR" altLang="en-US" dirty="0"/>
              <a:t>라는 객체도 포함된다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말로 표현하면 </a:t>
            </a:r>
            <a:r>
              <a:rPr lang="en-US" altLang="ko-KR" dirty="0"/>
              <a:t>‘f</a:t>
            </a:r>
            <a:r>
              <a:rPr lang="ko-KR" altLang="en-US" dirty="0"/>
              <a:t>는 코끼리와 김동우를 가지고 있다</a:t>
            </a:r>
            <a:r>
              <a:rPr lang="en-US" altLang="ko-KR" dirty="0"/>
              <a:t>’ </a:t>
            </a:r>
            <a:r>
              <a:rPr lang="ko-KR" altLang="en-US" dirty="0"/>
              <a:t>라고 말할 수 있다 </a:t>
            </a:r>
          </a:p>
        </p:txBody>
      </p:sp>
    </p:spTree>
    <p:extLst>
      <p:ext uri="{BB962C8B-B14F-4D97-AF65-F5344CB8AC3E}">
        <p14:creationId xmlns:p14="http://schemas.microsoft.com/office/powerpoint/2010/main" val="6029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</a:t>
            </a: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C6A42BD-14FE-CDC9-97A1-B16CB645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5" y="750742"/>
            <a:ext cx="3667956" cy="24453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13EA1-2191-62C7-AE0C-8C187CD9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23" y="823618"/>
            <a:ext cx="2916574" cy="22672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069D1D-023B-5CE8-E4D9-8E00F51D7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66" y="3330302"/>
            <a:ext cx="3594598" cy="24453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F5D09F-3297-FD84-A989-BF2AACF81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123" y="3090884"/>
            <a:ext cx="2855614" cy="3492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E27169-0345-FA69-FAFB-D94A76ABE56F}"/>
              </a:ext>
            </a:extLst>
          </p:cNvPr>
          <p:cNvSpPr txBox="1"/>
          <p:nvPr/>
        </p:nvSpPr>
        <p:spPr>
          <a:xfrm>
            <a:off x="7315200" y="1045029"/>
            <a:ext cx="47376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메서드는 초기화 메서드라고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메서드는 어떠한 클래스의 객체가 만들어 </a:t>
            </a:r>
            <a:r>
              <a:rPr lang="ko-KR" altLang="en-US" dirty="0" err="1"/>
              <a:t>질때</a:t>
            </a:r>
            <a:r>
              <a:rPr lang="ko-KR" altLang="en-US" dirty="0"/>
              <a:t> 자동으로 호출이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위와 같은 방식으로 작동하면서 그 객체가 갖게 될 여러 가지 성질을 정해주는 일을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42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Super()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오버라이딩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D39D1E-4799-8BDF-7920-545BB797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8" y="716865"/>
            <a:ext cx="2781688" cy="29341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E9549B-9164-1466-CE53-1BA53C594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742" y="894996"/>
            <a:ext cx="1781424" cy="25340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F4ABAC-392A-3874-1237-1132D39F5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48" y="3650974"/>
            <a:ext cx="2781688" cy="27912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BB5698B-1195-EF8C-279F-434EF5BF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742" y="3650974"/>
            <a:ext cx="1752845" cy="27435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0AD21C-1DC5-21BD-2F6D-C9E9C7FF3B84}"/>
              </a:ext>
            </a:extLst>
          </p:cNvPr>
          <p:cNvSpPr txBox="1"/>
          <p:nvPr/>
        </p:nvSpPr>
        <p:spPr>
          <a:xfrm>
            <a:off x="5843451" y="1010194"/>
            <a:ext cx="6113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-brother</a:t>
            </a:r>
            <a:r>
              <a:rPr lang="ko-KR" altLang="en-US" dirty="0"/>
              <a:t>과 </a:t>
            </a:r>
            <a:r>
              <a:rPr lang="en-US" altLang="ko-KR" dirty="0"/>
              <a:t>sister</a:t>
            </a:r>
            <a:r>
              <a:rPr lang="ko-KR" altLang="en-US" dirty="0"/>
              <a:t>는 각각 </a:t>
            </a:r>
            <a:r>
              <a:rPr lang="en-US" altLang="ko-KR" dirty="0"/>
              <a:t>father</a:t>
            </a:r>
            <a:r>
              <a:rPr lang="ko-KR" altLang="en-US" dirty="0"/>
              <a:t>에게 </a:t>
            </a:r>
            <a:r>
              <a:rPr lang="en-US" altLang="ko-KR" dirty="0"/>
              <a:t>handsome()</a:t>
            </a:r>
            <a:r>
              <a:rPr lang="ko-KR" altLang="en-US" dirty="0"/>
              <a:t>이라는 메도스를 상속 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-class brother</a:t>
            </a:r>
            <a:r>
              <a:rPr lang="ko-KR" altLang="en-US" dirty="0"/>
              <a:t>은 </a:t>
            </a:r>
            <a:r>
              <a:rPr lang="en-US" altLang="ko-KR" dirty="0"/>
              <a:t>father</a:t>
            </a:r>
            <a:r>
              <a:rPr lang="ko-KR" altLang="en-US" dirty="0"/>
              <a:t>에게 상속 받아 잘생김이 </a:t>
            </a:r>
            <a:r>
              <a:rPr lang="ko-KR" altLang="en-US" dirty="0" err="1"/>
              <a:t>출력이됨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-class sister</a:t>
            </a:r>
            <a:r>
              <a:rPr lang="ko-KR" altLang="en-US" dirty="0"/>
              <a:t>는 </a:t>
            </a:r>
            <a:r>
              <a:rPr lang="en-US" altLang="ko-KR" dirty="0"/>
              <a:t>father</a:t>
            </a:r>
            <a:r>
              <a:rPr lang="ko-KR" altLang="en-US" dirty="0"/>
              <a:t>에게 상속을 받았지만 이쁘다 라고 이미 </a:t>
            </a:r>
            <a:r>
              <a:rPr lang="ko-KR" altLang="en-US" dirty="0" err="1"/>
              <a:t>사용중이기</a:t>
            </a:r>
            <a:r>
              <a:rPr lang="ko-KR" altLang="en-US" dirty="0"/>
              <a:t> 때문에 상속받은 </a:t>
            </a:r>
            <a:r>
              <a:rPr lang="ko-KR" altLang="en-US" dirty="0" err="1"/>
              <a:t>잘생겼다를</a:t>
            </a:r>
            <a:r>
              <a:rPr lang="ko-KR" altLang="en-US" dirty="0"/>
              <a:t> 무시하게 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오버라이딩</a:t>
            </a:r>
            <a:r>
              <a:rPr lang="ko-KR" altLang="en-US" dirty="0"/>
              <a:t> 문제라고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해결하기 위해 상속받은 메소드에 </a:t>
            </a:r>
            <a:r>
              <a:rPr lang="en-US" altLang="ko-KR" dirty="0"/>
              <a:t>super</a:t>
            </a:r>
            <a:r>
              <a:rPr lang="ko-KR" altLang="en-US" dirty="0"/>
              <a:t>를 써주면 상속받은 값을 무시하지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56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Sequential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F55A426-8DB6-1933-219F-9D116F75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3" y="698939"/>
            <a:ext cx="7756114" cy="59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57378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15701</TotalTime>
  <Words>375</Words>
  <Application>Microsoft Office PowerPoint</Application>
  <PresentationFormat>와이드스크린</PresentationFormat>
  <Paragraphs>74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59</cp:revision>
  <dcterms:created xsi:type="dcterms:W3CDTF">2020-10-02T01:49:18Z</dcterms:created>
  <dcterms:modified xsi:type="dcterms:W3CDTF">2022-08-11T05:15:18Z</dcterms:modified>
</cp:coreProperties>
</file>