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63" r:id="rId3"/>
    <p:sldId id="270" r:id="rId4"/>
    <p:sldId id="265" r:id="rId5"/>
    <p:sldId id="266" r:id="rId6"/>
    <p:sldId id="267" r:id="rId7"/>
    <p:sldId id="264" r:id="rId8"/>
    <p:sldId id="271" r:id="rId9"/>
    <p:sldId id="272" r:id="rId10"/>
    <p:sldId id="268" r:id="rId11"/>
    <p:sldId id="269" r:id="rId12"/>
    <p:sldId id="273" r:id="rId13"/>
    <p:sldId id="279" r:id="rId14"/>
    <p:sldId id="275" r:id="rId15"/>
    <p:sldId id="276" r:id="rId16"/>
    <p:sldId id="277" r:id="rId17"/>
    <p:sldId id="278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E40-C0EF-4038-A8F1-73199AF41D94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5497-FC42-4B31-A9C3-54C0B2E05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84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3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9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43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1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35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9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9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8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7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76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8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 neural network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센터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2016110401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김동우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Pooling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25B956-64A6-2427-DB33-8362158A7A01}"/>
              </a:ext>
            </a:extLst>
          </p:cNvPr>
          <p:cNvSpPr txBox="1"/>
          <p:nvPr/>
        </p:nvSpPr>
        <p:spPr>
          <a:xfrm>
            <a:off x="148046" y="818606"/>
            <a:ext cx="1184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89060E-D78E-286C-D453-3D69D7EC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" y="1365960"/>
            <a:ext cx="10065890" cy="3267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7BD2AC-F0F5-711C-65BC-0737A781FD74}"/>
              </a:ext>
            </a:extLst>
          </p:cNvPr>
          <p:cNvSpPr txBox="1"/>
          <p:nvPr/>
        </p:nvSpPr>
        <p:spPr>
          <a:xfrm>
            <a:off x="209238" y="4723840"/>
            <a:ext cx="1184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Pooling</a:t>
            </a:r>
          </a:p>
          <a:p>
            <a:r>
              <a:rPr lang="en-US" altLang="ko-KR" dirty="0"/>
              <a:t>	-Pooling</a:t>
            </a:r>
            <a:r>
              <a:rPr lang="ko-KR" altLang="en-US" dirty="0"/>
              <a:t>을 사용을 하여 모델의 전체 매개변수의 수를 크게 줄이기 가능</a:t>
            </a:r>
            <a:endParaRPr lang="en-US" altLang="ko-KR" dirty="0"/>
          </a:p>
          <a:p>
            <a:r>
              <a:rPr lang="en-US" altLang="ko-KR" dirty="0"/>
              <a:t>	-CNN</a:t>
            </a:r>
            <a:r>
              <a:rPr lang="ko-KR" altLang="en-US" dirty="0"/>
              <a:t>에서는 사진의 큰 특징점을 기준으로 분석을 진행하는 모델 이기에 </a:t>
            </a:r>
            <a:r>
              <a:rPr lang="en-US" altLang="ko-KR" dirty="0"/>
              <a:t>Max Pooling</a:t>
            </a:r>
            <a:r>
              <a:rPr lang="ko-KR" altLang="en-US" dirty="0"/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75525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Pooling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4CA5D3-4CD0-8E2E-8664-58FEB50E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6" y="691582"/>
            <a:ext cx="9097645" cy="981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00FB507-2EE3-AD27-BEE5-DF024B844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70" y="1883308"/>
            <a:ext cx="9231013" cy="8097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7EBE505-DFE8-6050-0F30-BFA9A9AD4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724" y="3429000"/>
            <a:ext cx="22955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A99F3B-631D-45F5-0E37-199533B7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61" y="3429000"/>
            <a:ext cx="22955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F4F58C-F76D-A895-D719-8172495FDB4F}"/>
              </a:ext>
            </a:extLst>
          </p:cNvPr>
          <p:cNvSpPr txBox="1"/>
          <p:nvPr/>
        </p:nvSpPr>
        <p:spPr>
          <a:xfrm>
            <a:off x="1377724" y="5947954"/>
            <a:ext cx="24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Mean pooling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9CC98-57A3-532A-74E3-4C8456B769CF}"/>
              </a:ext>
            </a:extLst>
          </p:cNvPr>
          <p:cNvSpPr txBox="1"/>
          <p:nvPr/>
        </p:nvSpPr>
        <p:spPr>
          <a:xfrm>
            <a:off x="8102804" y="5978434"/>
            <a:ext cx="24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 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1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CCB51BE-810A-F735-D42B-07C4A119C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99" y="2081350"/>
            <a:ext cx="9195573" cy="25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7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A4230D4-6B93-4C6D-3CC1-F9CA11C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4200"/>
            <a:ext cx="11018913" cy="6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D030D91-6A0C-1B99-54E6-5545E5403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7" y="780420"/>
            <a:ext cx="11018913" cy="57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48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7ACD5D0-DDA1-6CB1-700E-03E82583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242" y="1374296"/>
            <a:ext cx="611590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6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4AE444F-9BF8-A59D-1392-125E09FD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1947656"/>
            <a:ext cx="8011643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28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rgbClr val="D175FF"/>
            </a:fgClr>
            <a:bgClr>
              <a:srgbClr val="994BCD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경영학과 </a:t>
            </a:r>
            <a:r>
              <a:rPr lang="en-US" altLang="ko-KR" sz="1050" kern="0" dirty="0">
                <a:solidFill>
                  <a:prstClr val="white"/>
                </a:solidFill>
              </a:rPr>
              <a:t>201234567 </a:t>
            </a:r>
            <a:r>
              <a:rPr lang="ko-KR" altLang="en-US" sz="1050" kern="0" dirty="0">
                <a:solidFill>
                  <a:prstClr val="white"/>
                </a:solidFill>
              </a:rPr>
              <a:t>까칠한 </a:t>
            </a:r>
            <a:r>
              <a:rPr lang="ko-KR" altLang="en-US" sz="1050" kern="0" dirty="0" err="1">
                <a:solidFill>
                  <a:prstClr val="white"/>
                </a:solidFill>
              </a:rPr>
              <a:t>조땡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32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간단 설명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image">
            <a:extLst>
              <a:ext uri="{FF2B5EF4-FFF2-40B4-BE49-F238E27FC236}">
                <a16:creationId xmlns:a16="http://schemas.microsoft.com/office/drawing/2014/main" id="{052FE8BD-B3DC-220A-D757-E6E0380A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001055"/>
            <a:ext cx="10890169" cy="279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E41F8-EF31-8147-9010-665AC7778001}"/>
              </a:ext>
            </a:extLst>
          </p:cNvPr>
          <p:cNvSpPr txBox="1"/>
          <p:nvPr/>
        </p:nvSpPr>
        <p:spPr>
          <a:xfrm>
            <a:off x="148046" y="879566"/>
            <a:ext cx="11596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이란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-CNN</a:t>
            </a:r>
            <a:r>
              <a:rPr lang="ko-KR" altLang="en-US" dirty="0"/>
              <a:t>이란 이미지 분류를 할 때 자주 사용되는 가장 기본적인 방식</a:t>
            </a:r>
            <a:endParaRPr lang="en-US" altLang="ko-KR" dirty="0"/>
          </a:p>
          <a:p>
            <a:r>
              <a:rPr lang="en-US" altLang="ko-KR" dirty="0"/>
              <a:t>	-CNN</a:t>
            </a:r>
            <a:r>
              <a:rPr lang="ko-KR" altLang="en-US" dirty="0"/>
              <a:t>의 가장 큰 특징은 이미지의 특징점을 부각시켜 그 값을 학습한다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개중 가장 중요한 개념은 </a:t>
            </a:r>
            <a:r>
              <a:rPr lang="en-US" altLang="ko-KR" dirty="0"/>
              <a:t>convolution</a:t>
            </a:r>
            <a:r>
              <a:rPr lang="ko-KR" altLang="en-US" dirty="0"/>
              <a:t>과 </a:t>
            </a:r>
            <a:r>
              <a:rPr lang="en-US" altLang="ko-KR" dirty="0"/>
              <a:t>pooling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5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준비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D79527-0C6F-AD0B-9DED-6CFB649B9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45" y="846658"/>
            <a:ext cx="3839111" cy="181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3426CC-2D68-52DC-4CB5-4BF544BE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45" y="2927279"/>
            <a:ext cx="3839111" cy="385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6676EC-81CD-E5C1-C9CE-ACC8DCB02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528" y="846658"/>
            <a:ext cx="7535327" cy="18181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928F3B-69D7-4415-42CB-651719C27ABD}"/>
              </a:ext>
            </a:extLst>
          </p:cNvPr>
          <p:cNvSpPr txBox="1"/>
          <p:nvPr/>
        </p:nvSpPr>
        <p:spPr>
          <a:xfrm>
            <a:off x="4493623" y="3004457"/>
            <a:ext cx="762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데이를</a:t>
            </a:r>
            <a:r>
              <a:rPr lang="ko-KR" altLang="en-US" dirty="0"/>
              <a:t> 불러 오면 왼쪽 위의 사진과 같이 배열 형식으로 되어있다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사진 원본을 보고 싶으면 </a:t>
            </a:r>
            <a:r>
              <a:rPr lang="en-US" altLang="ko-KR" dirty="0" err="1"/>
              <a:t>pyplot</a:t>
            </a:r>
            <a:r>
              <a:rPr lang="en-US" altLang="ko-KR" dirty="0"/>
              <a:t> </a:t>
            </a:r>
            <a:r>
              <a:rPr lang="ko-KR" altLang="en-US" dirty="0"/>
              <a:t>패키지를 이용하여 </a:t>
            </a:r>
            <a:r>
              <a:rPr lang="ko-KR" altLang="en-US" dirty="0" err="1"/>
              <a:t>볼수있다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3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Convolution</a:t>
            </a:r>
          </a:p>
          <a:p>
            <a:r>
              <a:rPr lang="en-US" altLang="ko-KR" dirty="0"/>
              <a:t>	- Convolution</a:t>
            </a:r>
            <a:r>
              <a:rPr lang="ko-KR" altLang="en-US" dirty="0"/>
              <a:t>의 사전적 의미는 </a:t>
            </a:r>
            <a:r>
              <a:rPr lang="ko-KR" altLang="en-US" dirty="0" err="1"/>
              <a:t>합성곱이다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en-US" altLang="ko-KR" dirty="0" err="1"/>
              <a:t>Cnn</a:t>
            </a:r>
            <a:r>
              <a:rPr lang="ko-KR" altLang="en-US" dirty="0"/>
              <a:t>은 기존의 </a:t>
            </a:r>
            <a:r>
              <a:rPr lang="en-US" altLang="ko-KR" dirty="0" err="1"/>
              <a:t>Dnn</a:t>
            </a:r>
            <a:r>
              <a:rPr lang="ko-KR" altLang="en-US" dirty="0"/>
              <a:t>과 다르게 사진을 </a:t>
            </a:r>
            <a:r>
              <a:rPr lang="ko-KR" altLang="en-US" dirty="0" err="1"/>
              <a:t>합성곱을</a:t>
            </a:r>
            <a:r>
              <a:rPr lang="ko-KR" altLang="en-US" dirty="0"/>
              <a:t> 사용하여 사진을 다시 나타낸다</a:t>
            </a:r>
            <a:endParaRPr lang="en-US" altLang="ko-KR" dirty="0"/>
          </a:p>
          <a:p>
            <a:r>
              <a:rPr lang="en-US" altLang="ko-KR" dirty="0"/>
              <a:t>	- Convolution</a:t>
            </a:r>
            <a:r>
              <a:rPr lang="ko-KR" altLang="en-US" dirty="0"/>
              <a:t>은 </a:t>
            </a:r>
            <a:r>
              <a:rPr lang="en-US" altLang="ko-KR" dirty="0"/>
              <a:t>filter </a:t>
            </a:r>
            <a:r>
              <a:rPr lang="ko-KR" altLang="en-US" dirty="0"/>
              <a:t>혹은 </a:t>
            </a:r>
            <a:r>
              <a:rPr lang="en-US" altLang="ko-KR" dirty="0"/>
              <a:t>kernel</a:t>
            </a:r>
            <a:r>
              <a:rPr lang="ko-KR" altLang="en-US" dirty="0"/>
              <a:t>을 사용을 하여 </a:t>
            </a:r>
            <a:r>
              <a:rPr lang="ko-KR" altLang="en-US" dirty="0" err="1"/>
              <a:t>합성곱을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Convolution_schematic">
            <a:extLst>
              <a:ext uri="{FF2B5EF4-FFF2-40B4-BE49-F238E27FC236}">
                <a16:creationId xmlns:a16="http://schemas.microsoft.com/office/drawing/2014/main" id="{E931F5ED-B311-AF8A-F317-C81088D4E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" y="2192382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944408-C18C-5959-C2B4-05AEFD41B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81" y="2743200"/>
            <a:ext cx="5750881" cy="28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Filter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Filter(Kernel)</a:t>
            </a:r>
          </a:p>
          <a:p>
            <a:r>
              <a:rPr lang="en-US" altLang="ko-KR" dirty="0"/>
              <a:t>	- filter</a:t>
            </a:r>
            <a:r>
              <a:rPr lang="ko-KR" altLang="en-US" dirty="0"/>
              <a:t>를 통하여 이미지의 값들을 추출한다</a:t>
            </a:r>
            <a:endParaRPr lang="en-US" altLang="ko-KR" dirty="0"/>
          </a:p>
          <a:p>
            <a:r>
              <a:rPr lang="en-US" altLang="ko-KR" dirty="0"/>
              <a:t>	- filter</a:t>
            </a:r>
            <a:r>
              <a:rPr lang="ko-KR" altLang="en-US" dirty="0"/>
              <a:t>는 </a:t>
            </a:r>
            <a:r>
              <a:rPr lang="ko-KR" altLang="en-US" dirty="0" err="1"/>
              <a:t>입력값의</a:t>
            </a:r>
            <a:r>
              <a:rPr lang="ko-KR" altLang="en-US" dirty="0"/>
              <a:t> 모든 영역에 같은 </a:t>
            </a:r>
            <a:r>
              <a:rPr lang="en-US" altLang="ko-KR" dirty="0"/>
              <a:t>filter</a:t>
            </a:r>
            <a:r>
              <a:rPr lang="ko-KR" altLang="en-US" dirty="0"/>
              <a:t>를 적용하여 패턴을 찾아 </a:t>
            </a:r>
            <a:r>
              <a:rPr lang="ko-KR" altLang="en-US" dirty="0" err="1"/>
              <a:t>처리하는것이</a:t>
            </a:r>
            <a:r>
              <a:rPr lang="ko-KR" altLang="en-US" dirty="0"/>
              <a:t> 목적이다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대표적인 </a:t>
            </a:r>
            <a:r>
              <a:rPr lang="en-US" altLang="ko-KR" dirty="0"/>
              <a:t>filter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를 기준으로 필터를 씌우는 </a:t>
            </a:r>
            <a:r>
              <a:rPr lang="en-US" altLang="ko-KR" b="0" i="0" dirty="0" err="1">
                <a:solidFill>
                  <a:srgbClr val="343434"/>
                </a:solidFill>
                <a:effectLst/>
                <a:latin typeface="Monaco"/>
              </a:rPr>
              <a:t>sobel</a:t>
            </a:r>
            <a:r>
              <a:rPr lang="en-US" altLang="ko-KR" b="0" i="0" dirty="0">
                <a:solidFill>
                  <a:srgbClr val="343434"/>
                </a:solidFill>
                <a:effectLst/>
                <a:latin typeface="Monaco"/>
              </a:rPr>
              <a:t> filter</a:t>
            </a:r>
            <a:endParaRPr lang="en-US" altLang="ko-KR" dirty="0"/>
          </a:p>
          <a:p>
            <a:r>
              <a:rPr lang="en-US" altLang="ko-KR" dirty="0"/>
              <a:t>	- CNN</a:t>
            </a:r>
            <a:r>
              <a:rPr lang="ko-KR" altLang="en-US" dirty="0"/>
              <a:t>에서는 </a:t>
            </a:r>
            <a:r>
              <a:rPr lang="en-US" altLang="ko-KR" dirty="0"/>
              <a:t>filter</a:t>
            </a:r>
            <a:r>
              <a:rPr lang="ko-KR" altLang="en-US" dirty="0"/>
              <a:t>는 크기는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(</a:t>
            </a:r>
            <a:r>
              <a:rPr lang="ko-KR" altLang="en-US" dirty="0" err="1"/>
              <a:t>초매개변수</a:t>
            </a:r>
            <a:r>
              <a:rPr lang="en-US" altLang="ko-KR" dirty="0"/>
              <a:t>)</a:t>
            </a:r>
            <a:r>
              <a:rPr lang="ko-KR" altLang="en-US" dirty="0"/>
              <a:t>로 사용자가 직접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	- CNN</a:t>
            </a:r>
            <a:r>
              <a:rPr lang="ko-KR" altLang="en-US" dirty="0"/>
              <a:t>에서는 처음 </a:t>
            </a:r>
            <a:r>
              <a:rPr lang="ko-KR" altLang="en-US" dirty="0" err="1"/>
              <a:t>학습때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를 설정을 해주면 </a:t>
            </a:r>
            <a:r>
              <a:rPr lang="ko-KR" altLang="en-US" b="1" dirty="0"/>
              <a:t>학습을 통하여 자동으로 적합한 필터를</a:t>
            </a:r>
            <a:endParaRPr lang="en-US" altLang="ko-KR" b="1" dirty="0"/>
          </a:p>
          <a:p>
            <a:r>
              <a:rPr lang="en-US" altLang="ko-KR" b="1" dirty="0"/>
              <a:t>	  </a:t>
            </a:r>
            <a:r>
              <a:rPr lang="ko-KR" altLang="en-US" b="1" dirty="0"/>
              <a:t>생성해 준다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FA567394-6EAB-8D79-4EA9-1E80D572B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900" y="3053373"/>
            <a:ext cx="2317364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5">
            <a:extLst>
              <a:ext uri="{FF2B5EF4-FFF2-40B4-BE49-F238E27FC236}">
                <a16:creationId xmlns:a16="http://schemas.microsoft.com/office/drawing/2014/main" id="{1CC052EE-FFE8-0F2D-FF30-6C275526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85" y="3239588"/>
            <a:ext cx="4187242" cy="23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196889AE-D1A9-5971-FC92-410A5FD9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810" y="3119171"/>
            <a:ext cx="3813751" cy="230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4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Padding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BECAA8-DCED-1796-C823-7E09E318ADAE}"/>
              </a:ext>
            </a:extLst>
          </p:cNvPr>
          <p:cNvSpPr txBox="1"/>
          <p:nvPr/>
        </p:nvSpPr>
        <p:spPr>
          <a:xfrm>
            <a:off x="182880" y="836023"/>
            <a:ext cx="11721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Stride</a:t>
            </a:r>
          </a:p>
          <a:p>
            <a:r>
              <a:rPr lang="en-US" altLang="ko-KR" dirty="0"/>
              <a:t>	-Filter</a:t>
            </a:r>
            <a:r>
              <a:rPr lang="ko-KR" altLang="en-US" dirty="0"/>
              <a:t>를 </a:t>
            </a:r>
            <a:r>
              <a:rPr lang="ko-KR" altLang="en-US" dirty="0" err="1"/>
              <a:t>몇칸씩</a:t>
            </a:r>
            <a:r>
              <a:rPr lang="ko-KR" altLang="en-US" dirty="0"/>
              <a:t> 이동할지 정하는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5F3EA-459F-049F-5740-BE013B94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697374"/>
            <a:ext cx="6522720" cy="3492935"/>
          </a:xfrm>
          <a:prstGeom prst="rect">
            <a:avLst/>
          </a:prstGeom>
        </p:spPr>
      </p:pic>
      <p:pic>
        <p:nvPicPr>
          <p:cNvPr id="3074" name="Picture 2" descr="Picture7">
            <a:extLst>
              <a:ext uri="{FF2B5EF4-FFF2-40B4-BE49-F238E27FC236}">
                <a16:creationId xmlns:a16="http://schemas.microsoft.com/office/drawing/2014/main" id="{A49CF804-FCED-3331-081A-735D7459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20" y="1574687"/>
            <a:ext cx="4016176" cy="38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8C710-9286-102B-A038-A8F977C03EFB}"/>
              </a:ext>
            </a:extLst>
          </p:cNvPr>
          <p:cNvSpPr txBox="1"/>
          <p:nvPr/>
        </p:nvSpPr>
        <p:spPr>
          <a:xfrm>
            <a:off x="2194558" y="5576166"/>
            <a:ext cx="3196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Padding</a:t>
            </a:r>
            <a:endParaRPr lang="ko-KR" altLang="en-US" sz="48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123B92B-AECA-0737-3512-5D9A5B1A9F31}"/>
              </a:ext>
            </a:extLst>
          </p:cNvPr>
          <p:cNvSpPr/>
          <p:nvPr/>
        </p:nvSpPr>
        <p:spPr>
          <a:xfrm>
            <a:off x="731520" y="5454357"/>
            <a:ext cx="1097280" cy="61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30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CB9525E-EEA8-12D0-D34C-4F456FE7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" y="1045894"/>
            <a:ext cx="7840169" cy="1247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4B9510-1C67-3182-F447-5213A69B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8" y="2625550"/>
            <a:ext cx="4353533" cy="3877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099C6A-AD94-2F8B-E33B-35A3CD31A722}"/>
              </a:ext>
            </a:extLst>
          </p:cNvPr>
          <p:cNvSpPr txBox="1"/>
          <p:nvPr/>
        </p:nvSpPr>
        <p:spPr>
          <a:xfrm>
            <a:off x="390658" y="696686"/>
            <a:ext cx="41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커널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2FFCBF-2411-A4BE-AFDF-58EE31CD0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09" y="2643051"/>
            <a:ext cx="5955638" cy="207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099C6A-AD94-2F8B-E33B-35A3CD31A722}"/>
              </a:ext>
            </a:extLst>
          </p:cNvPr>
          <p:cNvSpPr txBox="1"/>
          <p:nvPr/>
        </p:nvSpPr>
        <p:spPr>
          <a:xfrm>
            <a:off x="390658" y="696686"/>
            <a:ext cx="41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커널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E27C56-A8B5-E784-1007-DA9D33C36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" y="1178504"/>
            <a:ext cx="7649643" cy="1600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D433ED2-BA39-C4F4-25A1-A9CBBABBB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53" y="2933152"/>
            <a:ext cx="4715533" cy="39248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39D8DC-5170-44C3-A588-C46A58AF7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633" y="2933152"/>
            <a:ext cx="5980527" cy="1952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8EF030-FB46-94A6-9497-CC1613C782A5}"/>
              </a:ext>
            </a:extLst>
          </p:cNvPr>
          <p:cNvSpPr txBox="1"/>
          <p:nvPr/>
        </p:nvSpPr>
        <p:spPr>
          <a:xfrm>
            <a:off x="5338354" y="4885509"/>
            <a:ext cx="640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가우시안</a:t>
            </a:r>
            <a:r>
              <a:rPr lang="ko-KR" altLang="en-US" dirty="0"/>
              <a:t> 커널은 필터링을 </a:t>
            </a:r>
            <a:r>
              <a:rPr lang="ko-KR" altLang="en-US" dirty="0" err="1"/>
              <a:t>했을때</a:t>
            </a:r>
            <a:r>
              <a:rPr lang="ko-KR" altLang="en-US" dirty="0"/>
              <a:t> 정규분포로 값이 나오게 </a:t>
            </a:r>
            <a:r>
              <a:rPr lang="ko-KR" altLang="en-US" dirty="0" err="1"/>
              <a:t>합성곱을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936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Convolution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099C6A-AD94-2F8B-E33B-35A3CD31A722}"/>
              </a:ext>
            </a:extLst>
          </p:cNvPr>
          <p:cNvSpPr txBox="1"/>
          <p:nvPr/>
        </p:nvSpPr>
        <p:spPr>
          <a:xfrm>
            <a:off x="390658" y="696686"/>
            <a:ext cx="415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소벨</a:t>
            </a:r>
            <a:r>
              <a:rPr lang="ko-KR" altLang="en-US" dirty="0"/>
              <a:t> 커널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0FB29B-3315-F8B2-B90B-CF97E1F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58" y="1178504"/>
            <a:ext cx="6792273" cy="1009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C1FF1-99A2-EE4B-831C-C2749A30A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58" y="2625103"/>
            <a:ext cx="7468642" cy="3715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310139-DCC4-8A68-D21A-EB5F8B623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77" y="3851790"/>
            <a:ext cx="632548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6904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23341</TotalTime>
  <Words>299</Words>
  <Application>Microsoft Office PowerPoint</Application>
  <PresentationFormat>와이드스크린</PresentationFormat>
  <Paragraphs>74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Monaco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58</cp:revision>
  <dcterms:created xsi:type="dcterms:W3CDTF">2020-10-02T01:49:18Z</dcterms:created>
  <dcterms:modified xsi:type="dcterms:W3CDTF">2022-07-28T06:59:10Z</dcterms:modified>
</cp:coreProperties>
</file>