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8"/>
  </p:notesMasterIdLst>
  <p:sldIdLst>
    <p:sldId id="305" r:id="rId2"/>
    <p:sldId id="364" r:id="rId3"/>
    <p:sldId id="365" r:id="rId4"/>
    <p:sldId id="366" r:id="rId5"/>
    <p:sldId id="367" r:id="rId6"/>
    <p:sldId id="370" r:id="rId7"/>
    <p:sldId id="371" r:id="rId8"/>
    <p:sldId id="372" r:id="rId9"/>
    <p:sldId id="373" r:id="rId10"/>
    <p:sldId id="374" r:id="rId11"/>
    <p:sldId id="376" r:id="rId12"/>
    <p:sldId id="375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68" r:id="rId23"/>
    <p:sldId id="369" r:id="rId24"/>
    <p:sldId id="339" r:id="rId25"/>
    <p:sldId id="392" r:id="rId26"/>
    <p:sldId id="340" r:id="rId27"/>
    <p:sldId id="341" r:id="rId28"/>
    <p:sldId id="342" r:id="rId29"/>
    <p:sldId id="343" r:id="rId30"/>
    <p:sldId id="345" r:id="rId31"/>
    <p:sldId id="344" r:id="rId32"/>
    <p:sldId id="386" r:id="rId33"/>
    <p:sldId id="387" r:id="rId34"/>
    <p:sldId id="388" r:id="rId35"/>
    <p:sldId id="389" r:id="rId36"/>
    <p:sldId id="347" r:id="rId37"/>
    <p:sldId id="390" r:id="rId38"/>
    <p:sldId id="391" r:id="rId39"/>
    <p:sldId id="348" r:id="rId40"/>
    <p:sldId id="353" r:id="rId41"/>
    <p:sldId id="354" r:id="rId42"/>
    <p:sldId id="355" r:id="rId43"/>
    <p:sldId id="361" r:id="rId44"/>
    <p:sldId id="362" r:id="rId45"/>
    <p:sldId id="363" r:id="rId46"/>
    <p:sldId id="338" r:id="rId47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56"/>
    <a:srgbClr val="0000FF"/>
    <a:srgbClr val="FF0000"/>
    <a:srgbClr val="14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35" autoAdjust="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/>
            </a:lvl1pPr>
          </a:lstStyle>
          <a:p>
            <a:pPr>
              <a:defRPr/>
            </a:pPr>
            <a:fld id="{8878B94F-EDA7-4EF3-B381-FFAF4C0F4E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3205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12700">
            <a:solidFill>
              <a:srgbClr val="002D5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2" y="466725"/>
            <a:ext cx="7280423" cy="2133600"/>
          </a:xfrm>
        </p:spPr>
        <p:txBody>
          <a:bodyPr/>
          <a:lstStyle>
            <a:lvl1pPr algn="r">
              <a:defRPr sz="4800">
                <a:latin typeface="Book Antiqua" panose="0204060205030503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067" y="0"/>
            <a:ext cx="1571956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5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0"/>
            <a:ext cx="21336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339975" y="6489700"/>
            <a:ext cx="3887788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6777B-DC29-4898-9309-F89CF91B7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787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0"/>
            <a:ext cx="21336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339975" y="6489700"/>
            <a:ext cx="3887788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8A988-223C-4C30-90CA-BAEA706290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075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0"/>
            <a:ext cx="21336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339975" y="6489700"/>
            <a:ext cx="3887788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1F1F7-6B2C-4087-BF23-AAC408E8CF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006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70875" y="6489700"/>
            <a:ext cx="477838" cy="25241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365D-7F02-4303-8378-30C22F7BA8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615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0"/>
            <a:ext cx="21336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339975" y="6489700"/>
            <a:ext cx="3887788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365D-7F02-4303-8378-30C22F7BA8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99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0"/>
            <a:ext cx="21336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339975" y="6489700"/>
            <a:ext cx="3887788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404CE-95DD-4F5A-AC67-CE30E9D2D7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742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0"/>
            <a:ext cx="21336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339975" y="6489700"/>
            <a:ext cx="3887788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82540-19CE-44B1-A671-301B896984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888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0"/>
            <a:ext cx="21336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339975" y="6489700"/>
            <a:ext cx="3887788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F9B0-19BA-40BB-81CA-8D6D583756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545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0"/>
            <a:ext cx="21336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339975" y="6489700"/>
            <a:ext cx="3887788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FCA29-3EBF-46D9-A61C-6C80FE6A65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117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0"/>
            <a:ext cx="21336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339975" y="6489700"/>
            <a:ext cx="3887788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36827-8F1D-4FAA-AA8E-BD96B8F327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098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0"/>
            <a:ext cx="21336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339975" y="6489700"/>
            <a:ext cx="3887788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5C356-86A3-44DC-8E76-7E5D39CDE0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947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22238"/>
            <a:ext cx="71437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5813" y="1412875"/>
            <a:ext cx="7900987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1" name="bk object 19"/>
          <p:cNvSpPr/>
          <p:nvPr userDrawn="1"/>
        </p:nvSpPr>
        <p:spPr>
          <a:xfrm>
            <a:off x="3111" y="6399394"/>
            <a:ext cx="9144000" cy="360000"/>
          </a:xfrm>
          <a:prstGeom prst="rect">
            <a:avLst/>
          </a:prstGeom>
          <a:solidFill>
            <a:srgbClr val="002D56"/>
          </a:solidFill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endParaRPr dirty="0"/>
          </a:p>
        </p:txBody>
      </p:sp>
      <p:sp>
        <p:nvSpPr>
          <p:cNvPr id="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70875" y="6489700"/>
            <a:ext cx="47783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000" b="1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fld id="{C4A79198-61BD-4EA5-A0B0-C6DF4A47F96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067" y="0"/>
            <a:ext cx="1571956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1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  <p:sldLayoutId id="2147484430" r:id="rId12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2D56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Ø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1pPr>
      <a:lvl2pPr marL="692150" indent="-347663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2pPr>
      <a:lvl3pPr marL="987425" indent="-293688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l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3pPr>
      <a:lvl4pPr marL="1281113" indent="-292100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5000"/>
        <a:buFont typeface="Wingdings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4pPr>
      <a:lvl5pPr marL="1598613" indent="-315913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80000"/>
        <a:buFont typeface="Wingdings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5pPr>
      <a:lvl6pPr marL="20558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eclipse.org/download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download.eclipse.org/tools/cdt/releases/8.8.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sourceforge.net/projects/mingw/fil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>
          <a:xfrm>
            <a:off x="807716" y="692150"/>
            <a:ext cx="7528569" cy="2133600"/>
          </a:xfrm>
        </p:spPr>
        <p:txBody>
          <a:bodyPr anchor="ctr"/>
          <a:lstStyle/>
          <a:p>
            <a:pPr algn="ctr"/>
            <a:r>
              <a:rPr lang="en-US" altLang="en-US" sz="4000" dirty="0">
                <a:cs typeface="Arial" charset="0"/>
              </a:rPr>
              <a:t>How to Install Eclipse with C</a:t>
            </a:r>
            <a:endParaRPr lang="en-US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6147" name="부제목 2"/>
          <p:cNvSpPr>
            <a:spLocks noGrp="1"/>
          </p:cNvSpPr>
          <p:nvPr>
            <p:ph type="subTitle" idx="1"/>
          </p:nvPr>
        </p:nvSpPr>
        <p:spPr>
          <a:xfrm>
            <a:off x="2124075" y="3644900"/>
            <a:ext cx="6248400" cy="2362200"/>
          </a:xfrm>
        </p:spPr>
        <p:txBody>
          <a:bodyPr/>
          <a:lstStyle/>
          <a:p>
            <a:pPr>
              <a:defRPr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3, 2017</a:t>
            </a:r>
          </a:p>
          <a:p>
            <a:pPr>
              <a:defRPr/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altLang="ko-K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Yoojin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Chung </a:t>
            </a:r>
          </a:p>
          <a:p>
            <a:pPr>
              <a:defRPr/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kyeongtae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b="31418"/>
          <a:stretch/>
        </p:blipFill>
        <p:spPr>
          <a:xfrm>
            <a:off x="539552" y="2348880"/>
            <a:ext cx="8091822" cy="376294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Java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en-US" altLang="ko-KR" dirty="0"/>
              <a:t>Java SE Development Kit 8u121 </a:t>
            </a:r>
          </a:p>
          <a:p>
            <a:r>
              <a:rPr lang="en-US" altLang="ko-KR" dirty="0"/>
              <a:t>Accept License Agreement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2627784" y="3429000"/>
            <a:ext cx="3816424" cy="5225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3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87" y="2276872"/>
            <a:ext cx="8147226" cy="383638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Java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ko-KR" altLang="en-US" dirty="0"/>
              <a:t>자신의 </a:t>
            </a:r>
            <a:r>
              <a:rPr lang="en-US" altLang="ko-KR" dirty="0"/>
              <a:t>System architecture</a:t>
            </a:r>
            <a:r>
              <a:rPr lang="ko-KR" altLang="en-US" dirty="0"/>
              <a:t>에 맞는 </a:t>
            </a:r>
            <a:r>
              <a:rPr lang="en-US" altLang="ko-KR" dirty="0"/>
              <a:t>architecture</a:t>
            </a:r>
            <a:r>
              <a:rPr lang="ko-KR" altLang="en-US" dirty="0"/>
              <a:t> 선택</a:t>
            </a:r>
            <a:endParaRPr lang="en-US" altLang="ko-KR" dirty="0"/>
          </a:p>
          <a:p>
            <a:r>
              <a:rPr lang="en-US" altLang="ko-KR" dirty="0"/>
              <a:t>64</a:t>
            </a:r>
            <a:r>
              <a:rPr lang="ko-KR" altLang="en-US" dirty="0"/>
              <a:t>비트는 </a:t>
            </a:r>
            <a:r>
              <a:rPr lang="en-US" altLang="ko-KR" dirty="0"/>
              <a:t>Windows x64, 32</a:t>
            </a:r>
            <a:r>
              <a:rPr lang="ko-KR" altLang="en-US" dirty="0"/>
              <a:t>비트는 </a:t>
            </a:r>
            <a:r>
              <a:rPr lang="en-US" altLang="ko-KR" dirty="0"/>
              <a:t>Windows x86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2699792" y="5157192"/>
            <a:ext cx="3816424" cy="2437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97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Java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ko-KR" altLang="en-US" dirty="0"/>
              <a:t>실행 클릭 </a:t>
            </a:r>
            <a:r>
              <a:rPr lang="en-US" altLang="ko-KR" dirty="0"/>
              <a:t>(</a:t>
            </a:r>
            <a:r>
              <a:rPr lang="ko-KR" altLang="en-US" dirty="0"/>
              <a:t>저장한 뒤 실행하여도 무방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16832"/>
            <a:ext cx="7128792" cy="411938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92878" y="5763594"/>
            <a:ext cx="702780" cy="1880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259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Java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en-US" altLang="ko-KR" dirty="0"/>
              <a:t>Next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60848"/>
            <a:ext cx="48958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087641" y="5401369"/>
            <a:ext cx="879145" cy="2681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79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Java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en-US" altLang="ko-KR" dirty="0"/>
              <a:t>Next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60848"/>
            <a:ext cx="48958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086835" y="5411514"/>
            <a:ext cx="879145" cy="2437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79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99456"/>
            <a:ext cx="49149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Java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5815103" y="5341744"/>
            <a:ext cx="1063766" cy="2437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148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60848"/>
            <a:ext cx="48958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Java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en-US" altLang="ko-KR" dirty="0"/>
              <a:t>close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5127694" y="5408866"/>
            <a:ext cx="799223" cy="2437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471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Java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en-US" altLang="ko-KR" dirty="0"/>
              <a:t>            </a:t>
            </a:r>
            <a:r>
              <a:rPr lang="ko-KR" altLang="en-US" dirty="0"/>
              <a:t>키를 누르면 나타나는 창에서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컴퓨터 오른쪽 클릭 </a:t>
            </a:r>
            <a:r>
              <a:rPr lang="en-US" altLang="ko-KR" dirty="0"/>
              <a:t>&gt; </a:t>
            </a:r>
            <a:r>
              <a:rPr lang="ko-KR" altLang="en-US" dirty="0"/>
              <a:t>속성 클릭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7170" name="Picture 2" descr="D:\조교수업\2016-1\Command_Expro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132397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" t="38" r="42659" b="40176"/>
          <a:stretch/>
        </p:blipFill>
        <p:spPr bwMode="auto">
          <a:xfrm>
            <a:off x="2051720" y="1975339"/>
            <a:ext cx="5279990" cy="342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070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Java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ko-KR" altLang="en-US" dirty="0"/>
              <a:t>고급 시스템 설정 클릭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60" b="68808"/>
          <a:stretch/>
        </p:blipFill>
        <p:spPr bwMode="auto">
          <a:xfrm>
            <a:off x="1619672" y="2537230"/>
            <a:ext cx="5868140" cy="222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718228" y="4255592"/>
            <a:ext cx="1170143" cy="2437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916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Java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ko-KR" altLang="en-US" dirty="0"/>
              <a:t>환경 변수 클릭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988840"/>
            <a:ext cx="46958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121370" y="5423794"/>
            <a:ext cx="1432923" cy="261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90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39752" y="1412776"/>
            <a:ext cx="4968552" cy="4896544"/>
          </a:xfrm>
        </p:spPr>
        <p:txBody>
          <a:bodyPr/>
          <a:lstStyle/>
          <a:p>
            <a:r>
              <a:rPr lang="en-US" altLang="ko-KR" dirty="0"/>
              <a:t>System Architecture</a:t>
            </a:r>
            <a:r>
              <a:rPr lang="ko-KR" altLang="en-US" dirty="0"/>
              <a:t>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Java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Eclipse CDT </a:t>
            </a:r>
            <a:r>
              <a:rPr lang="ko-KR" altLang="en-US" dirty="0"/>
              <a:t>다운로드 및 설치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Eclipse </a:t>
            </a:r>
            <a:r>
              <a:rPr lang="ko-KR" altLang="en-US" dirty="0"/>
              <a:t>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 project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6267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Java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ko-KR" altLang="en-US" dirty="0"/>
              <a:t>시스템 변수 항목에서 </a:t>
            </a:r>
            <a:r>
              <a:rPr lang="en-US" altLang="ko-KR" dirty="0"/>
              <a:t>Path </a:t>
            </a:r>
            <a:r>
              <a:rPr lang="ko-KR" altLang="en-US" dirty="0"/>
              <a:t>항목을 찾아 클릭 </a:t>
            </a:r>
            <a:r>
              <a:rPr lang="en-US" altLang="ko-KR" dirty="0"/>
              <a:t>&gt; </a:t>
            </a:r>
            <a:r>
              <a:rPr lang="ko-KR" altLang="en-US" dirty="0"/>
              <a:t>편집 클릭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6" y="2160290"/>
            <a:ext cx="43529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699792" y="4653136"/>
            <a:ext cx="3744416" cy="261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321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Java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ko-KR" altLang="en-US" dirty="0"/>
              <a:t>변수 값 항목에 </a:t>
            </a:r>
            <a:r>
              <a:rPr lang="en-US" altLang="ko-KR" dirty="0">
                <a:solidFill>
                  <a:srgbClr val="FF0000"/>
                </a:solidFill>
              </a:rPr>
              <a:t>; C:\Program Files\Java\jdk1.8.0_121\bin; </a:t>
            </a:r>
            <a:r>
              <a:rPr lang="ko-KR" altLang="en-US" dirty="0"/>
              <a:t>입력 후 확인 클릭</a:t>
            </a:r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자신이 </a:t>
            </a:r>
            <a:r>
              <a:rPr lang="en-US" altLang="ko-KR" dirty="0">
                <a:solidFill>
                  <a:srgbClr val="FF0000"/>
                </a:solidFill>
              </a:rPr>
              <a:t>Java</a:t>
            </a:r>
            <a:r>
              <a:rPr lang="ko-KR" altLang="en-US" dirty="0">
                <a:solidFill>
                  <a:srgbClr val="FF0000"/>
                </a:solidFill>
              </a:rPr>
              <a:t>를 설치한 경로를 입력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경로 앞뒤 </a:t>
            </a:r>
            <a:r>
              <a:rPr lang="en-US" altLang="ko-KR" dirty="0">
                <a:solidFill>
                  <a:srgbClr val="FF0000"/>
                </a:solidFill>
              </a:rPr>
              <a:t>; </a:t>
            </a:r>
            <a:r>
              <a:rPr lang="ko-KR" altLang="en-US" dirty="0">
                <a:solidFill>
                  <a:srgbClr val="FF0000"/>
                </a:solidFill>
              </a:rPr>
              <a:t>필수</a:t>
            </a:r>
            <a:r>
              <a:rPr lang="en-US" altLang="ko-KR" dirty="0">
                <a:solidFill>
                  <a:srgbClr val="FF0000"/>
                </a:solidFill>
              </a:rPr>
              <a:t>!!)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924944"/>
            <a:ext cx="39338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733931" y="3569457"/>
            <a:ext cx="2557486" cy="2160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57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Java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en-US" altLang="ko-KR" dirty="0"/>
              <a:t>            </a:t>
            </a:r>
            <a:r>
              <a:rPr lang="ko-KR" altLang="en-US" dirty="0"/>
              <a:t>키를 누르면 나타나는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실행창에 </a:t>
            </a:r>
            <a:r>
              <a:rPr lang="en-US" altLang="ko-KR" dirty="0" err="1"/>
              <a:t>cmd</a:t>
            </a:r>
            <a:r>
              <a:rPr lang="ko-KR" altLang="en-US" dirty="0"/>
              <a:t>입력 후 확인 클릭</a:t>
            </a:r>
            <a:r>
              <a:rPr lang="en-US" altLang="ko-KR" dirty="0"/>
              <a:t>         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pic>
        <p:nvPicPr>
          <p:cNvPr id="4098" name="Picture 2" descr="D:\조교수업\2016-1\Command_Ru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82" y="1268760"/>
            <a:ext cx="1368152" cy="75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82" y="2204864"/>
            <a:ext cx="41910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838566" y="3120236"/>
            <a:ext cx="607698" cy="2876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316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Java </a:t>
            </a:r>
            <a:r>
              <a:rPr lang="ko-KR" altLang="en-US" dirty="0"/>
              <a:t>설치 확인 및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ko-KR" altLang="en-US" dirty="0"/>
              <a:t>명령 프롬프트에 </a:t>
            </a:r>
            <a:r>
              <a:rPr lang="en-US" altLang="ko-KR" dirty="0"/>
              <a:t>java –version </a:t>
            </a:r>
            <a:r>
              <a:rPr lang="ko-KR" altLang="en-US" dirty="0"/>
              <a:t>입력 후 결과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javac</a:t>
            </a:r>
            <a:r>
              <a:rPr lang="en-US" altLang="ko-KR" dirty="0"/>
              <a:t> –version </a:t>
            </a:r>
            <a:r>
              <a:rPr lang="ko-KR" altLang="en-US" dirty="0"/>
              <a:t>입력 후 결과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위와 같은 화면이 나타나면 </a:t>
            </a:r>
            <a:r>
              <a:rPr lang="en-US" altLang="ko-KR" dirty="0"/>
              <a:t>Java </a:t>
            </a:r>
            <a:r>
              <a:rPr lang="ko-KR" altLang="en-US" dirty="0"/>
              <a:t>설치 완료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7719"/>
            <a:ext cx="64579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31640" y="2418011"/>
            <a:ext cx="4896544" cy="6509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37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21088"/>
            <a:ext cx="24860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1259632" y="4547209"/>
            <a:ext cx="2512701" cy="53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11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Eclipse CDT </a:t>
            </a:r>
            <a:r>
              <a:rPr lang="ko-KR" altLang="en-US" dirty="0"/>
              <a:t>다운로드 및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Eclipse IDE for C.C++ Developers</a:t>
            </a:r>
            <a:r>
              <a:rPr lang="ko-KR" altLang="en-US" dirty="0"/>
              <a:t>를 다운로드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https://eclipse.org/downloads/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자신의 </a:t>
            </a:r>
            <a:r>
              <a:rPr lang="en-US" altLang="ko-KR" dirty="0"/>
              <a:t>System architecture</a:t>
            </a:r>
            <a:r>
              <a:rPr lang="ko-KR" altLang="en-US" dirty="0"/>
              <a:t>와 동일한 </a:t>
            </a:r>
            <a:r>
              <a:rPr lang="en-US" altLang="ko-KR" dirty="0"/>
              <a:t>architecture</a:t>
            </a:r>
            <a:r>
              <a:rPr lang="ko-KR" altLang="en-US" dirty="0"/>
              <a:t> 클릭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892" y="2478141"/>
            <a:ext cx="3875591" cy="28051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59832" y="5013176"/>
            <a:ext cx="57606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321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Eclipse CDT </a:t>
            </a:r>
            <a:r>
              <a:rPr lang="ko-KR" altLang="en-US" dirty="0"/>
              <a:t>다운로드 및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자신의 </a:t>
            </a:r>
            <a:r>
              <a:rPr lang="en-US" altLang="ko-KR" sz="2000" dirty="0"/>
              <a:t>System architecture</a:t>
            </a:r>
            <a:r>
              <a:rPr lang="ko-KR" altLang="en-US" sz="2000" dirty="0"/>
              <a:t>와 동일한 </a:t>
            </a:r>
            <a:r>
              <a:rPr lang="en-US" altLang="ko-KR" sz="2000" dirty="0"/>
              <a:t>architecture</a:t>
            </a:r>
            <a:r>
              <a:rPr lang="ko-KR" altLang="en-US" sz="2000" dirty="0"/>
              <a:t> 클릭</a:t>
            </a:r>
            <a:endParaRPr lang="en-US" altLang="ko-KR" sz="2000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99722"/>
            <a:ext cx="5832648" cy="423486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997468" y="4869160"/>
            <a:ext cx="352839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941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Eclipse CDT </a:t>
            </a:r>
            <a:r>
              <a:rPr lang="ko-KR" altLang="en-US" dirty="0"/>
              <a:t>다운로드 및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Help – Install New Software 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231" y="2132856"/>
            <a:ext cx="5242563" cy="392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576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Eclipse CDT </a:t>
            </a:r>
            <a:r>
              <a:rPr lang="ko-KR" altLang="en-US" dirty="0"/>
              <a:t>다운로드 및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pPr lvl="1"/>
            <a:r>
              <a:rPr lang="en-US" altLang="ko-KR" sz="1800" dirty="0"/>
              <a:t>Name: C/C++</a:t>
            </a:r>
          </a:p>
          <a:p>
            <a:pPr lvl="1"/>
            <a:r>
              <a:rPr lang="en-US" altLang="ko-KR" sz="1800" dirty="0"/>
              <a:t>Location: </a:t>
            </a:r>
            <a:r>
              <a:rPr lang="en-US" altLang="ko-KR" sz="1800" b="1" dirty="0">
                <a:hlinkClick r:id="rId2"/>
              </a:rPr>
              <a:t>http://download.eclipse.org/tools/cdt/releases/8.8.1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935" y="2733776"/>
            <a:ext cx="2828950" cy="10943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708920"/>
            <a:ext cx="4293004" cy="335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56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Eclipse CDT </a:t>
            </a:r>
            <a:r>
              <a:rPr lang="ko-KR" altLang="en-US" dirty="0"/>
              <a:t>다운로드 및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CDT Main Features, CDT Optional Features </a:t>
            </a:r>
            <a:r>
              <a:rPr lang="ko-KR" altLang="en-US" dirty="0"/>
              <a:t>체크하고 </a:t>
            </a:r>
            <a:r>
              <a:rPr lang="en-US" altLang="ko-KR" dirty="0"/>
              <a:t>Next </a:t>
            </a:r>
            <a:r>
              <a:rPr lang="ko-KR" altLang="en-US" dirty="0"/>
              <a:t>버튼을 눌러서 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548" y="2303435"/>
            <a:ext cx="5026905" cy="393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87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ko-KR" dirty="0">
                <a:solidFill>
                  <a:srgbClr val="000000"/>
                </a:solidFill>
                <a:hlinkClick r:id="rId2"/>
              </a:rPr>
              <a:t>http://sourceforge.net/projects/mingw/files/</a:t>
            </a:r>
            <a:r>
              <a:rPr kumimoji="0" lang="en-US" altLang="ko-KR" dirty="0">
                <a:solidFill>
                  <a:srgbClr val="000000"/>
                </a:solidFill>
              </a:rPr>
              <a:t> </a:t>
            </a:r>
            <a:r>
              <a:rPr kumimoji="0" lang="ko-KR" altLang="en-US" dirty="0">
                <a:solidFill>
                  <a:srgbClr val="000000"/>
                </a:solidFill>
              </a:rPr>
              <a:t>접속하여 </a:t>
            </a:r>
            <a:r>
              <a:rPr kumimoji="0" lang="en-US" altLang="ko-KR" dirty="0">
                <a:solidFill>
                  <a:srgbClr val="000000"/>
                </a:solidFill>
              </a:rPr>
              <a:t>mingw-get-setup.exe (86.5 kB) </a:t>
            </a:r>
            <a:r>
              <a:rPr kumimoji="0" lang="ko-KR" altLang="en-US" dirty="0">
                <a:solidFill>
                  <a:srgbClr val="000000"/>
                </a:solidFill>
              </a:rPr>
              <a:t>다운로드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40314"/>
          <a:stretch/>
        </p:blipFill>
        <p:spPr>
          <a:xfrm>
            <a:off x="2190420" y="2492896"/>
            <a:ext cx="4763161" cy="35183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527884" y="3668938"/>
            <a:ext cx="2088232" cy="3355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27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System Architecture</a:t>
            </a:r>
            <a:r>
              <a:rPr lang="ko-KR" altLang="en-US" dirty="0"/>
              <a:t>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 </a:t>
            </a:r>
            <a:r>
              <a:rPr lang="en-US" altLang="ko-KR" dirty="0"/>
              <a:t>-&gt; </a:t>
            </a:r>
            <a:r>
              <a:rPr lang="ko-KR" altLang="en-US" dirty="0"/>
              <a:t>제어판 </a:t>
            </a:r>
            <a:r>
              <a:rPr lang="en-US" altLang="ko-KR" dirty="0"/>
              <a:t>-&gt; </a:t>
            </a:r>
            <a:r>
              <a:rPr lang="ko-KR" altLang="en-US" dirty="0"/>
              <a:t>시스템 및 보안 </a:t>
            </a:r>
            <a:r>
              <a:rPr lang="en-US" altLang="ko-KR" dirty="0"/>
              <a:t>-&gt; </a:t>
            </a:r>
            <a:r>
              <a:rPr lang="ko-KR" altLang="en-US" dirty="0"/>
              <a:t>시스템 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6229350" cy="3305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971600" y="2852935"/>
            <a:ext cx="1152128" cy="1950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463" y="3501008"/>
            <a:ext cx="60198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아래로 구부러진 화살표 6"/>
          <p:cNvSpPr/>
          <p:nvPr/>
        </p:nvSpPr>
        <p:spPr>
          <a:xfrm rot="3104632">
            <a:off x="2201686" y="3248980"/>
            <a:ext cx="1008112" cy="504057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0632" y="4598380"/>
            <a:ext cx="576064" cy="1950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14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Setup</a:t>
            </a:r>
            <a:r>
              <a:rPr lang="ko-KR" altLang="en-US" dirty="0"/>
              <a:t>에서 노란색으로 표시된 항목의 네모 버튼을 클릭하여 </a:t>
            </a:r>
            <a:r>
              <a:rPr lang="en-US" altLang="ko-KR" dirty="0"/>
              <a:t>Mark for Installation</a:t>
            </a:r>
            <a:r>
              <a:rPr lang="ko-KR" altLang="en-US" dirty="0"/>
              <a:t>을 선택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pic>
        <p:nvPicPr>
          <p:cNvPr id="6" name="Picture 2" descr="http://postfiles4.naver.net/20150227_3/annie0202_14250003596902kfUs_PNG/11.PNG?type=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22219"/>
            <a:ext cx="6006702" cy="381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389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en-US" altLang="ko-KR" dirty="0">
                <a:solidFill>
                  <a:srgbClr val="000000"/>
                </a:solidFill>
              </a:rPr>
              <a:t>Installation</a:t>
            </a:r>
            <a:r>
              <a:rPr kumimoji="0" lang="ko-KR" altLang="en-US" dirty="0">
                <a:solidFill>
                  <a:srgbClr val="000000"/>
                </a:solidFill>
              </a:rPr>
              <a:t>메뉴에서 </a:t>
            </a:r>
            <a:r>
              <a:rPr kumimoji="0" lang="en-US" altLang="ko-KR" dirty="0">
                <a:solidFill>
                  <a:srgbClr val="000000"/>
                </a:solidFill>
              </a:rPr>
              <a:t>Mark All Upgrades</a:t>
            </a:r>
            <a:r>
              <a:rPr kumimoji="0" lang="ko-KR" altLang="en-US" dirty="0">
                <a:solidFill>
                  <a:srgbClr val="000000"/>
                </a:solidFill>
              </a:rPr>
              <a:t>를 누른 후에 </a:t>
            </a:r>
            <a:r>
              <a:rPr kumimoji="0" lang="en-US" altLang="ko-KR" dirty="0">
                <a:solidFill>
                  <a:srgbClr val="000000"/>
                </a:solidFill>
              </a:rPr>
              <a:t>Apply Changes</a:t>
            </a:r>
            <a:r>
              <a:rPr kumimoji="0" lang="ko-KR" altLang="en-US" dirty="0">
                <a:solidFill>
                  <a:srgbClr val="000000"/>
                </a:solidFill>
              </a:rPr>
              <a:t>를 누르고</a:t>
            </a:r>
            <a:r>
              <a:rPr kumimoji="0" lang="en-US" altLang="ko-KR" dirty="0">
                <a:solidFill>
                  <a:srgbClr val="000000"/>
                </a:solidFill>
              </a:rPr>
              <a:t>, Apply</a:t>
            </a:r>
            <a:r>
              <a:rPr kumimoji="0" lang="ko-KR" altLang="en-US" dirty="0">
                <a:solidFill>
                  <a:srgbClr val="000000"/>
                </a:solidFill>
              </a:rPr>
              <a:t>를 누르면 설치됨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85" y="2420888"/>
            <a:ext cx="6792178" cy="3888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37385" y="2944702"/>
            <a:ext cx="1634415" cy="3355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249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en-US" altLang="ko-KR" dirty="0"/>
              <a:t>            </a:t>
            </a:r>
            <a:r>
              <a:rPr lang="ko-KR" altLang="en-US" dirty="0"/>
              <a:t>키를 누르면 나타나는 창에서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컴퓨터 오른쪽 클릭 </a:t>
            </a:r>
            <a:r>
              <a:rPr lang="en-US" altLang="ko-KR" dirty="0"/>
              <a:t>&gt; </a:t>
            </a:r>
            <a:r>
              <a:rPr lang="ko-KR" altLang="en-US" dirty="0"/>
              <a:t>속성 클릭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pic>
        <p:nvPicPr>
          <p:cNvPr id="7170" name="Picture 2" descr="D:\조교수업\2016-1\Command_Expro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132397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" t="38" r="42659" b="40176"/>
          <a:stretch/>
        </p:blipFill>
        <p:spPr bwMode="auto">
          <a:xfrm>
            <a:off x="2051720" y="1975339"/>
            <a:ext cx="5279990" cy="342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304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ko-KR" altLang="en-US" dirty="0"/>
              <a:t>고급 시스템 설정 클릭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60" b="68808"/>
          <a:stretch/>
        </p:blipFill>
        <p:spPr bwMode="auto">
          <a:xfrm>
            <a:off x="1619672" y="2537230"/>
            <a:ext cx="5868140" cy="222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718228" y="4255592"/>
            <a:ext cx="1170143" cy="2437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41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ko-KR" altLang="en-US" dirty="0"/>
              <a:t>환경 변수 클릭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988840"/>
            <a:ext cx="46958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121370" y="5423794"/>
            <a:ext cx="1432923" cy="261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900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ko-KR" altLang="en-US" dirty="0"/>
              <a:t>시스템 변수 항목에서 </a:t>
            </a:r>
            <a:r>
              <a:rPr lang="en-US" altLang="ko-KR" dirty="0"/>
              <a:t>Path </a:t>
            </a:r>
            <a:r>
              <a:rPr lang="ko-KR" altLang="en-US" dirty="0"/>
              <a:t>항목을 찾아 클릭 </a:t>
            </a:r>
            <a:r>
              <a:rPr lang="en-US" altLang="ko-KR" dirty="0"/>
              <a:t>&gt; </a:t>
            </a:r>
            <a:r>
              <a:rPr lang="ko-KR" altLang="en-US" dirty="0"/>
              <a:t>편집 클릭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6" y="2160290"/>
            <a:ext cx="43529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699792" y="4653136"/>
            <a:ext cx="3744416" cy="261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70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ko-KR" altLang="en-US" dirty="0">
                <a:solidFill>
                  <a:srgbClr val="000000"/>
                </a:solidFill>
              </a:rPr>
              <a:t>아래 시스템 변수 탭에서 </a:t>
            </a:r>
            <a:r>
              <a:rPr kumimoji="0" lang="en-US" altLang="ko-KR" dirty="0">
                <a:solidFill>
                  <a:srgbClr val="000000"/>
                </a:solidFill>
              </a:rPr>
              <a:t>Path</a:t>
            </a:r>
            <a:r>
              <a:rPr kumimoji="0" lang="ko-KR" altLang="en-US" dirty="0">
                <a:solidFill>
                  <a:srgbClr val="000000"/>
                </a:solidFill>
              </a:rPr>
              <a:t>를 찾고 편집 클릭</a:t>
            </a:r>
          </a:p>
          <a:p>
            <a:pPr lvl="1" eaLnBrk="1" hangingPunct="1"/>
            <a:r>
              <a:rPr kumimoji="0" lang="ko-KR" altLang="en-US" dirty="0">
                <a:solidFill>
                  <a:srgbClr val="000000"/>
                </a:solidFill>
              </a:rPr>
              <a:t>변수 값의 가장 끝으로 간 후에 </a:t>
            </a:r>
            <a:r>
              <a:rPr kumimoji="0" lang="en-US" altLang="ko-KR" dirty="0">
                <a:solidFill>
                  <a:srgbClr val="C00000"/>
                </a:solidFill>
              </a:rPr>
              <a:t>;C:\</a:t>
            </a:r>
            <a:r>
              <a:rPr kumimoji="0" lang="en-US" altLang="ko-KR" dirty="0" err="1">
                <a:solidFill>
                  <a:srgbClr val="C00000"/>
                </a:solidFill>
              </a:rPr>
              <a:t>MinGW</a:t>
            </a:r>
            <a:r>
              <a:rPr kumimoji="0" lang="en-US" altLang="ko-KR" dirty="0">
                <a:solidFill>
                  <a:srgbClr val="C00000"/>
                </a:solidFill>
              </a:rPr>
              <a:t>\bin;</a:t>
            </a:r>
            <a:r>
              <a:rPr kumimoji="0" lang="en-US" altLang="ko-KR" dirty="0">
                <a:solidFill>
                  <a:srgbClr val="000000"/>
                </a:solidFill>
              </a:rPr>
              <a:t> </a:t>
            </a:r>
            <a:r>
              <a:rPr kumimoji="0" lang="ko-KR" altLang="en-US" dirty="0">
                <a:solidFill>
                  <a:srgbClr val="000000"/>
                </a:solidFill>
              </a:rPr>
              <a:t>라고 추가 후 확인을 눌러 종료</a:t>
            </a:r>
            <a:endParaRPr kumimoji="0" lang="en-US" altLang="ko-KR" dirty="0">
              <a:solidFill>
                <a:srgbClr val="000000"/>
              </a:solidFill>
            </a:endParaRPr>
          </a:p>
          <a:p>
            <a:pPr lvl="1" eaLnBrk="1" hangingPunct="1"/>
            <a:endParaRPr kumimoji="0" lang="en-US" altLang="ko-KR" dirty="0">
              <a:solidFill>
                <a:srgbClr val="000000"/>
              </a:solidFill>
            </a:endParaRPr>
          </a:p>
          <a:p>
            <a:pPr lvl="1" eaLnBrk="1" hangingPunct="1"/>
            <a:endParaRPr kumimoji="0" lang="en-US" altLang="ko-KR" dirty="0">
              <a:solidFill>
                <a:srgbClr val="000000"/>
              </a:solidFill>
            </a:endParaRPr>
          </a:p>
          <a:p>
            <a:pPr lvl="1" eaLnBrk="1" hangingPunct="1"/>
            <a:endParaRPr kumimoji="0" lang="en-US" altLang="ko-KR" dirty="0">
              <a:solidFill>
                <a:srgbClr val="000000"/>
              </a:solidFill>
            </a:endParaRPr>
          </a:p>
          <a:p>
            <a:pPr lvl="1" eaLnBrk="1" hangingPunct="1"/>
            <a:endParaRPr kumimoji="0" lang="en-US" altLang="ko-KR" dirty="0">
              <a:solidFill>
                <a:srgbClr val="000000"/>
              </a:solidFill>
            </a:endParaRPr>
          </a:p>
          <a:p>
            <a:pPr lvl="1" eaLnBrk="1" hangingPunct="1"/>
            <a:endParaRPr kumimoji="0" lang="en-US" altLang="ko-KR" dirty="0">
              <a:solidFill>
                <a:srgbClr val="000000"/>
              </a:solidFill>
            </a:endParaRPr>
          </a:p>
          <a:p>
            <a:pPr lvl="1" eaLnBrk="1" hangingPunct="1"/>
            <a:endParaRPr kumimoji="0" lang="en-US" altLang="ko-KR" dirty="0">
              <a:solidFill>
                <a:srgbClr val="000000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62198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567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en-US" altLang="ko-KR" dirty="0"/>
              <a:t>            </a:t>
            </a:r>
            <a:r>
              <a:rPr lang="ko-KR" altLang="en-US" dirty="0"/>
              <a:t>키를 누르면 나타나는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실행창에 </a:t>
            </a:r>
            <a:r>
              <a:rPr lang="en-US" altLang="ko-KR" dirty="0" err="1"/>
              <a:t>cmd</a:t>
            </a:r>
            <a:r>
              <a:rPr lang="ko-KR" altLang="en-US" dirty="0"/>
              <a:t>입력 후 확인 클릭</a:t>
            </a:r>
            <a:r>
              <a:rPr lang="en-US" altLang="ko-KR" dirty="0"/>
              <a:t>         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  <p:pic>
        <p:nvPicPr>
          <p:cNvPr id="4098" name="Picture 2" descr="D:\조교수업\2016-1\Command_Ru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82" y="1268760"/>
            <a:ext cx="1368152" cy="75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82" y="2204864"/>
            <a:ext cx="41910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838566" y="3120236"/>
            <a:ext cx="607698" cy="2876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88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ko-KR" altLang="en-US" dirty="0"/>
              <a:t>명령 프롬프트에 </a:t>
            </a:r>
            <a:r>
              <a:rPr lang="en-US" altLang="ko-KR" dirty="0" err="1"/>
              <a:t>gcc</a:t>
            </a:r>
            <a:r>
              <a:rPr lang="en-US" altLang="ko-KR" dirty="0"/>
              <a:t> –v </a:t>
            </a:r>
            <a:r>
              <a:rPr lang="ko-KR" altLang="en-US" dirty="0"/>
              <a:t>입력 후 결과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위와 같은 화면이 나타나면 </a:t>
            </a:r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 완료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60" y="2173039"/>
            <a:ext cx="641032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1390601" y="2619660"/>
            <a:ext cx="6205735" cy="19040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68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Eclipse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ko-KR" dirty="0">
                <a:solidFill>
                  <a:srgbClr val="000000"/>
                </a:solidFill>
              </a:rPr>
              <a:t>Eclipse </a:t>
            </a:r>
            <a:r>
              <a:rPr kumimoji="0" lang="ko-KR" altLang="en-US" dirty="0">
                <a:solidFill>
                  <a:srgbClr val="000000"/>
                </a:solidFill>
              </a:rPr>
              <a:t>실행하여 </a:t>
            </a:r>
            <a:r>
              <a:rPr kumimoji="0" lang="en-US" altLang="ko-KR" dirty="0">
                <a:solidFill>
                  <a:srgbClr val="000000"/>
                </a:solidFill>
              </a:rPr>
              <a:t>Window – Preference</a:t>
            </a:r>
            <a:r>
              <a:rPr kumimoji="0" lang="ko-KR" altLang="en-US" dirty="0">
                <a:solidFill>
                  <a:srgbClr val="000000"/>
                </a:solidFill>
              </a:rPr>
              <a:t> 클릭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639" y="2018689"/>
            <a:ext cx="6152722" cy="420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14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04" y="2276872"/>
            <a:ext cx="7308304" cy="3062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System Architecture</a:t>
            </a:r>
            <a:r>
              <a:rPr lang="ko-KR" altLang="en-US" dirty="0"/>
              <a:t>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제어판이 아래와 같이 나오면 시스템 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4575876" y="5039054"/>
            <a:ext cx="865611" cy="2596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41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Eclipse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ko-KR" dirty="0">
                <a:solidFill>
                  <a:srgbClr val="000000"/>
                </a:solidFill>
              </a:rPr>
              <a:t>Binary Parsers</a:t>
            </a:r>
            <a:r>
              <a:rPr kumimoji="0" lang="ko-KR" altLang="en-US" dirty="0">
                <a:solidFill>
                  <a:srgbClr val="000000"/>
                </a:solidFill>
              </a:rPr>
              <a:t>에서 </a:t>
            </a:r>
            <a:r>
              <a:rPr kumimoji="0" lang="en-US" altLang="ko-KR" dirty="0">
                <a:solidFill>
                  <a:srgbClr val="000000"/>
                </a:solidFill>
              </a:rPr>
              <a:t>GNU Elf Parser</a:t>
            </a:r>
            <a:r>
              <a:rPr kumimoji="0" lang="ko-KR" altLang="en-US" dirty="0">
                <a:solidFill>
                  <a:srgbClr val="000000"/>
                </a:solidFill>
              </a:rPr>
              <a:t>에 체크</a:t>
            </a:r>
            <a:endParaRPr kumimoji="0" lang="en-US" altLang="ko-KR" dirty="0">
              <a:solidFill>
                <a:srgbClr val="00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011" y="2060848"/>
            <a:ext cx="4655979" cy="427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426489" y="3016686"/>
            <a:ext cx="85748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20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Eclipse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en-US" altLang="ko-KR" dirty="0">
                <a:solidFill>
                  <a:srgbClr val="000000"/>
                </a:solidFill>
              </a:rPr>
              <a:t>Builder Settings</a:t>
            </a:r>
            <a:r>
              <a:rPr kumimoji="0" lang="ko-KR" altLang="en-US" dirty="0">
                <a:solidFill>
                  <a:srgbClr val="000000"/>
                </a:solidFill>
              </a:rPr>
              <a:t>에서 </a:t>
            </a:r>
            <a:r>
              <a:rPr kumimoji="0" lang="en-US" altLang="ko-KR" dirty="0">
                <a:solidFill>
                  <a:srgbClr val="000000"/>
                </a:solidFill>
              </a:rPr>
              <a:t>Use default build command </a:t>
            </a:r>
            <a:r>
              <a:rPr kumimoji="0" lang="ko-KR" altLang="en-US" dirty="0">
                <a:solidFill>
                  <a:srgbClr val="000000"/>
                </a:solidFill>
              </a:rPr>
              <a:t>체크를 해제 한 후에 아래 </a:t>
            </a:r>
            <a:r>
              <a:rPr kumimoji="0" lang="en-US" altLang="ko-KR" dirty="0">
                <a:solidFill>
                  <a:srgbClr val="000000"/>
                </a:solidFill>
              </a:rPr>
              <a:t>Build command</a:t>
            </a:r>
            <a:r>
              <a:rPr kumimoji="0" lang="ko-KR" altLang="en-US" dirty="0">
                <a:solidFill>
                  <a:srgbClr val="000000"/>
                </a:solidFill>
              </a:rPr>
              <a:t>를 </a:t>
            </a:r>
            <a:r>
              <a:rPr kumimoji="0" lang="en-US" altLang="ko-KR" dirty="0">
                <a:solidFill>
                  <a:srgbClr val="000000"/>
                </a:solidFill>
              </a:rPr>
              <a:t>mingw32-make.exe </a:t>
            </a:r>
            <a:r>
              <a:rPr kumimoji="0" lang="ko-KR" altLang="en-US" dirty="0">
                <a:solidFill>
                  <a:srgbClr val="000000"/>
                </a:solidFill>
              </a:rPr>
              <a:t>로 바꿈</a:t>
            </a:r>
            <a:endParaRPr kumimoji="0" lang="en-US" altLang="ko-KR" dirty="0">
              <a:solidFill>
                <a:srgbClr val="00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347633"/>
            <a:ext cx="4259023" cy="390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984314" y="3212976"/>
            <a:ext cx="3024336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86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C Project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en-US" altLang="ko-KR" dirty="0">
                <a:solidFill>
                  <a:srgbClr val="000000"/>
                </a:solidFill>
              </a:rPr>
              <a:t>File &gt; New &gt; C Project</a:t>
            </a:r>
            <a:r>
              <a:rPr kumimoji="0" lang="ko-KR" altLang="en-US" dirty="0">
                <a:solidFill>
                  <a:srgbClr val="000000"/>
                </a:solidFill>
              </a:rPr>
              <a:t>를 클릭하여 </a:t>
            </a:r>
            <a:r>
              <a:rPr kumimoji="0" lang="en-US" altLang="ko-KR" dirty="0">
                <a:solidFill>
                  <a:srgbClr val="000000"/>
                </a:solidFill>
              </a:rPr>
              <a:t>C Project </a:t>
            </a:r>
            <a:r>
              <a:rPr kumimoji="0" lang="ko-KR" altLang="en-US" dirty="0">
                <a:solidFill>
                  <a:srgbClr val="000000"/>
                </a:solidFill>
              </a:rPr>
              <a:t>생성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222" y="2060848"/>
            <a:ext cx="607555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098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C Project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en-US" altLang="ko-KR" dirty="0">
                <a:solidFill>
                  <a:srgbClr val="000000"/>
                </a:solidFill>
              </a:rPr>
              <a:t>Project name </a:t>
            </a:r>
            <a:r>
              <a:rPr kumimoji="0" lang="ko-KR" altLang="en-US" dirty="0">
                <a:solidFill>
                  <a:srgbClr val="000000"/>
                </a:solidFill>
              </a:rPr>
              <a:t>을 설정 후</a:t>
            </a:r>
            <a:r>
              <a:rPr kumimoji="0" lang="en-US" altLang="ko-KR" dirty="0">
                <a:solidFill>
                  <a:srgbClr val="000000"/>
                </a:solidFill>
              </a:rPr>
              <a:t>, Empty Project</a:t>
            </a:r>
            <a:r>
              <a:rPr kumimoji="0" lang="ko-KR" altLang="en-US" dirty="0">
                <a:solidFill>
                  <a:srgbClr val="000000"/>
                </a:solidFill>
              </a:rPr>
              <a:t>와 </a:t>
            </a:r>
            <a:r>
              <a:rPr kumimoji="0" lang="en-US" altLang="ko-KR" dirty="0" err="1">
                <a:solidFill>
                  <a:srgbClr val="000000"/>
                </a:solidFill>
              </a:rPr>
              <a:t>MinGW</a:t>
            </a:r>
            <a:r>
              <a:rPr kumimoji="0" lang="en-US" altLang="ko-KR" dirty="0">
                <a:solidFill>
                  <a:srgbClr val="000000"/>
                </a:solidFill>
              </a:rPr>
              <a:t> GCC</a:t>
            </a:r>
            <a:r>
              <a:rPr kumimoji="0" lang="ko-KR" altLang="en-US" dirty="0">
                <a:solidFill>
                  <a:srgbClr val="000000"/>
                </a:solidFill>
              </a:rPr>
              <a:t>를 선택한 후에 </a:t>
            </a:r>
            <a:r>
              <a:rPr kumimoji="0" lang="en-US" altLang="ko-KR" dirty="0">
                <a:solidFill>
                  <a:srgbClr val="000000"/>
                </a:solidFill>
              </a:rPr>
              <a:t>Finish</a:t>
            </a:r>
            <a:r>
              <a:rPr kumimoji="0" lang="ko-KR" altLang="en-US" dirty="0">
                <a:solidFill>
                  <a:srgbClr val="000000"/>
                </a:solidFill>
              </a:rPr>
              <a:t>를 눌러 </a:t>
            </a:r>
            <a:r>
              <a:rPr kumimoji="0" lang="en-US" altLang="ko-KR" dirty="0">
                <a:solidFill>
                  <a:srgbClr val="000000"/>
                </a:solidFill>
              </a:rPr>
              <a:t>Project</a:t>
            </a:r>
            <a:r>
              <a:rPr kumimoji="0" lang="ko-KR" altLang="en-US" dirty="0">
                <a:solidFill>
                  <a:srgbClr val="000000"/>
                </a:solidFill>
              </a:rPr>
              <a:t>를 생성</a:t>
            </a:r>
            <a:endParaRPr kumimoji="0" lang="en-US" altLang="ko-KR" dirty="0">
              <a:solidFill>
                <a:srgbClr val="00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2297198"/>
            <a:ext cx="3528392" cy="4066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0634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C </a:t>
            </a:r>
            <a:r>
              <a:rPr lang="ko-KR" altLang="en-US" dirty="0"/>
              <a:t>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ko-KR" altLang="en-US" dirty="0">
                <a:solidFill>
                  <a:srgbClr val="000000"/>
                </a:solidFill>
              </a:rPr>
              <a:t>프로젝트 이름인 </a:t>
            </a:r>
            <a:r>
              <a:rPr kumimoji="0" lang="en-US" altLang="ko-KR" dirty="0">
                <a:solidFill>
                  <a:srgbClr val="000000"/>
                </a:solidFill>
              </a:rPr>
              <a:t>Hello </a:t>
            </a:r>
            <a:r>
              <a:rPr kumimoji="0" lang="ko-KR" altLang="en-US" dirty="0">
                <a:solidFill>
                  <a:srgbClr val="000000"/>
                </a:solidFill>
              </a:rPr>
              <a:t>오른쪽 클릭 </a:t>
            </a:r>
            <a:r>
              <a:rPr kumimoji="0" lang="en-US" altLang="ko-KR" dirty="0">
                <a:solidFill>
                  <a:srgbClr val="000000"/>
                </a:solidFill>
              </a:rPr>
              <a:t>&gt; New &gt; Source File</a:t>
            </a:r>
            <a:r>
              <a:rPr kumimoji="0" lang="ko-KR" altLang="en-US" dirty="0">
                <a:solidFill>
                  <a:srgbClr val="000000"/>
                </a:solidFill>
              </a:rPr>
              <a:t>을 클릭하여 소스 파일 생성</a:t>
            </a:r>
            <a:endParaRPr kumimoji="0" lang="en-US" altLang="ko-KR" dirty="0">
              <a:solidFill>
                <a:srgbClr val="000000"/>
              </a:solidFill>
            </a:endParaRPr>
          </a:p>
          <a:p>
            <a:pPr lvl="1" eaLnBrk="1" hangingPunct="1"/>
            <a:r>
              <a:rPr kumimoji="0" lang="ko-KR" altLang="en-US" dirty="0">
                <a:solidFill>
                  <a:srgbClr val="000000"/>
                </a:solidFill>
              </a:rPr>
              <a:t>소스 파일의 이름은 </a:t>
            </a:r>
            <a:r>
              <a:rPr kumimoji="0" lang="en-US" altLang="ko-KR" dirty="0" err="1">
                <a:solidFill>
                  <a:srgbClr val="000000"/>
                </a:solidFill>
              </a:rPr>
              <a:t>XXX.c</a:t>
            </a:r>
            <a:r>
              <a:rPr kumimoji="0" lang="en-US" altLang="ko-KR" dirty="0">
                <a:solidFill>
                  <a:srgbClr val="000000"/>
                </a:solidFill>
              </a:rPr>
              <a:t> </a:t>
            </a:r>
            <a:r>
              <a:rPr kumimoji="0" lang="ko-KR" altLang="en-US" dirty="0">
                <a:solidFill>
                  <a:srgbClr val="000000"/>
                </a:solidFill>
              </a:rPr>
              <a:t>로 끝나게 생성함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5118464" cy="3447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413" y="2852936"/>
            <a:ext cx="3775440" cy="307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1759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C </a:t>
            </a:r>
            <a:r>
              <a:rPr lang="ko-KR" altLang="en-US" dirty="0"/>
              <a:t>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</a:t>
            </a:r>
            <a:r>
              <a:rPr lang="en-US" altLang="ko-KR" dirty="0"/>
              <a:t> </a:t>
            </a:r>
            <a:r>
              <a:rPr lang="ko-KR" altLang="en-US" dirty="0"/>
              <a:t>코드 작성 후</a:t>
            </a:r>
            <a:r>
              <a:rPr lang="en-US" altLang="ko-KR" dirty="0"/>
              <a:t>, </a:t>
            </a:r>
            <a:r>
              <a:rPr kumimoji="0" lang="en-US" altLang="ko-KR" dirty="0">
                <a:solidFill>
                  <a:srgbClr val="000000"/>
                </a:solidFill>
              </a:rPr>
              <a:t>Ctrl + B (</a:t>
            </a:r>
            <a:r>
              <a:rPr kumimoji="0" lang="ko-KR" altLang="en-US" dirty="0">
                <a:solidFill>
                  <a:srgbClr val="000000"/>
                </a:solidFill>
              </a:rPr>
              <a:t>빌드</a:t>
            </a:r>
            <a:r>
              <a:rPr kumimoji="0" lang="en-US" altLang="ko-KR" dirty="0">
                <a:solidFill>
                  <a:srgbClr val="000000"/>
                </a:solidFill>
              </a:rPr>
              <a:t>)</a:t>
            </a:r>
            <a:r>
              <a:rPr kumimoji="0" lang="ko-KR" altLang="en-US" dirty="0">
                <a:solidFill>
                  <a:srgbClr val="000000"/>
                </a:solidFill>
              </a:rPr>
              <a:t>를 누르고 </a:t>
            </a:r>
            <a:r>
              <a:rPr kumimoji="0" lang="en-US" altLang="ko-KR" dirty="0">
                <a:solidFill>
                  <a:srgbClr val="000000"/>
                </a:solidFill>
              </a:rPr>
              <a:t>Ctrl + F11(</a:t>
            </a:r>
            <a:r>
              <a:rPr kumimoji="0" lang="ko-KR" altLang="en-US" dirty="0">
                <a:solidFill>
                  <a:srgbClr val="000000"/>
                </a:solidFill>
              </a:rPr>
              <a:t>실행</a:t>
            </a:r>
            <a:r>
              <a:rPr kumimoji="0" lang="en-US" altLang="ko-KR" dirty="0">
                <a:solidFill>
                  <a:srgbClr val="000000"/>
                </a:solidFill>
              </a:rPr>
              <a:t>)</a:t>
            </a:r>
            <a:r>
              <a:rPr kumimoji="0" lang="ko-KR" altLang="en-US" dirty="0">
                <a:solidFill>
                  <a:srgbClr val="000000"/>
                </a:solidFill>
              </a:rPr>
              <a:t>을 하여 아래의 창에서 결과 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929" y="2363267"/>
            <a:ext cx="5829392" cy="3953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07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335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System Architecture</a:t>
            </a:r>
            <a:r>
              <a:rPr lang="ko-KR" altLang="en-US" dirty="0"/>
              <a:t>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제어판이 아래와 같이 나오면 시스템 클릭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2547938"/>
            <a:ext cx="53435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106476" y="3771788"/>
            <a:ext cx="2520280" cy="2596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10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Java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http://www.oracle.com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  <a:endParaRPr lang="en-US" altLang="ko-KR" dirty="0"/>
          </a:p>
          <a:p>
            <a:r>
              <a:rPr lang="en-US" altLang="ko-KR" dirty="0"/>
              <a:t>Downloads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7317"/>
            <a:ext cx="7616760" cy="4034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716104" y="3148676"/>
            <a:ext cx="735315" cy="2377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1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Java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en-US" altLang="ko-KR" dirty="0"/>
              <a:t>Java SE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95" y="2130812"/>
            <a:ext cx="8040472" cy="425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696502" y="4526372"/>
            <a:ext cx="808847" cy="2377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7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Java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en-US" altLang="ko-KR" dirty="0"/>
              <a:t>Java SE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49971"/>
            <a:ext cx="8056303" cy="4266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589199" y="2864937"/>
            <a:ext cx="668468" cy="1964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3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29" y="2024352"/>
            <a:ext cx="8207896" cy="390267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Java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en-US" altLang="ko-KR" dirty="0"/>
              <a:t>DOWNLOAD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3200291" y="4907343"/>
            <a:ext cx="978705" cy="1785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34437"/>
      </p:ext>
    </p:extLst>
  </p:cSld>
  <p:clrMapOvr>
    <a:masterClrMapping/>
  </p:clrMapOvr>
</p:sld>
</file>

<file path=ppt/theme/theme1.xml><?xml version="1.0" encoding="utf-8"?>
<a:theme xmlns:a="http://schemas.openxmlformats.org/drawingml/2006/main" name="봄의 수채화">
  <a:themeElements>
    <a:clrScheme name="봄의 수채화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봄의 수채화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</a:defRPr>
        </a:defPPr>
      </a:lstStyle>
    </a:txDef>
  </a:objectDefaults>
  <a:extraClrSchemeLst>
    <a:extraClrScheme>
      <a:clrScheme name="봄의 수채화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봄의 수채화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2136</TotalTime>
  <Words>733</Words>
  <Application>Microsoft Office PowerPoint</Application>
  <PresentationFormat>화면 슬라이드 쇼(4:3)</PresentationFormat>
  <Paragraphs>272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굴림</vt:lpstr>
      <vt:lpstr>맑은 고딕</vt:lpstr>
      <vt:lpstr>Arial</vt:lpstr>
      <vt:lpstr>Book Antiqua</vt:lpstr>
      <vt:lpstr>Comic Sans MS</vt:lpstr>
      <vt:lpstr>Times New Roman</vt:lpstr>
      <vt:lpstr>Wingdings</vt:lpstr>
      <vt:lpstr>봄의 수채화</vt:lpstr>
      <vt:lpstr>How to Install Eclipse with C</vt:lpstr>
      <vt:lpstr>Content</vt:lpstr>
      <vt:lpstr>1. System Architecture 확인</vt:lpstr>
      <vt:lpstr>1. System Architecture 확인</vt:lpstr>
      <vt:lpstr>1. System Architecture 확인</vt:lpstr>
      <vt:lpstr>2. Java 설치</vt:lpstr>
      <vt:lpstr>2. Java 설치</vt:lpstr>
      <vt:lpstr>2. Java 설치</vt:lpstr>
      <vt:lpstr>2. Java 설치</vt:lpstr>
      <vt:lpstr>2. Java 설치</vt:lpstr>
      <vt:lpstr>2. Java 설치</vt:lpstr>
      <vt:lpstr>2. Java 설치</vt:lpstr>
      <vt:lpstr>2. Java 설치</vt:lpstr>
      <vt:lpstr>2. Java 설치</vt:lpstr>
      <vt:lpstr>2. Java 설치</vt:lpstr>
      <vt:lpstr>2. Java 설치</vt:lpstr>
      <vt:lpstr>2. Java 설치</vt:lpstr>
      <vt:lpstr>2. Java 설치</vt:lpstr>
      <vt:lpstr>2. Java 설치</vt:lpstr>
      <vt:lpstr>2. Java 설치</vt:lpstr>
      <vt:lpstr>2. Java 설치</vt:lpstr>
      <vt:lpstr>2. Java 설치</vt:lpstr>
      <vt:lpstr>2. Java 설치 확인 및 설치</vt:lpstr>
      <vt:lpstr>3. Eclipse CDT 다운로드 및 설치</vt:lpstr>
      <vt:lpstr>3. Eclipse CDT 다운로드 및 설치</vt:lpstr>
      <vt:lpstr>3. Eclipse CDT 다운로드 및 설치</vt:lpstr>
      <vt:lpstr>3. Eclipse CDT 다운로드 및 설치</vt:lpstr>
      <vt:lpstr>3. Eclipse CDT 다운로드 및 설치</vt:lpstr>
      <vt:lpstr>4. MinGW 설치</vt:lpstr>
      <vt:lpstr>4. MinGW 설치</vt:lpstr>
      <vt:lpstr>4. MinGW 설치</vt:lpstr>
      <vt:lpstr>4. MinGW 설치</vt:lpstr>
      <vt:lpstr>4. MinGW 설치</vt:lpstr>
      <vt:lpstr>4. MinGW 설치</vt:lpstr>
      <vt:lpstr>4. MinGW 설치</vt:lpstr>
      <vt:lpstr>4. MinGW 설치</vt:lpstr>
      <vt:lpstr>4. MinGW 설치</vt:lpstr>
      <vt:lpstr>4. MinGW 설치</vt:lpstr>
      <vt:lpstr>5. Eclipse 설정</vt:lpstr>
      <vt:lpstr>5. Eclipse 설정</vt:lpstr>
      <vt:lpstr>5. Eclipse 설정</vt:lpstr>
      <vt:lpstr>6. C Project 생성</vt:lpstr>
      <vt:lpstr>6. C Project 생성</vt:lpstr>
      <vt:lpstr>7. C 프로그램 작성</vt:lpstr>
      <vt:lpstr>7. C 프로그램 작성</vt:lpstr>
      <vt:lpstr>Q&amp;A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 Security</dc:title>
  <dc:creator>Jongwuk Lee</dc:creator>
  <cp:lastModifiedBy>KyeongTae</cp:lastModifiedBy>
  <cp:revision>240</cp:revision>
  <dcterms:created xsi:type="dcterms:W3CDTF">2006-02-20T18:05:16Z</dcterms:created>
  <dcterms:modified xsi:type="dcterms:W3CDTF">2017-03-01T23:31:41Z</dcterms:modified>
</cp:coreProperties>
</file>