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5" r:id="rId3"/>
    <p:sldId id="266" r:id="rId4"/>
    <p:sldId id="281" r:id="rId5"/>
    <p:sldId id="268" r:id="rId6"/>
    <p:sldId id="269" r:id="rId7"/>
    <p:sldId id="291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6" r:id="rId18"/>
    <p:sldId id="287" r:id="rId19"/>
    <p:sldId id="292" r:id="rId20"/>
    <p:sldId id="288" r:id="rId21"/>
    <p:sldId id="290" r:id="rId22"/>
    <p:sldId id="289" r:id="rId23"/>
    <p:sldId id="285" r:id="rId24"/>
    <p:sldId id="293" r:id="rId2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11A0B-DC17-4452-9B47-3E86ECF6EC2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78EE5-F166-45B5-A657-38BB12D0A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C621C-9617-48EB-A1F6-246375858E52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C73AF-A2C5-4828-BFE9-9E251FFF6A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0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9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2844" y="928670"/>
            <a:ext cx="8858312" cy="273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32" y="1081388"/>
            <a:ext cx="9144000" cy="24105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-32" y="1578193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rgbClr val="C6EE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5271"/>
            <a:ext cx="7772400" cy="10121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491760"/>
            <a:ext cx="6400800" cy="8572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7190" y="5715016"/>
            <a:ext cx="6084000" cy="71438"/>
          </a:xfrm>
          <a:prstGeom prst="rect">
            <a:avLst/>
          </a:prstGeom>
          <a:solidFill>
            <a:srgbClr val="F4A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8628" y="5786454"/>
            <a:ext cx="6084000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314" y="5857892"/>
            <a:ext cx="608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5720" y="6049052"/>
            <a:ext cx="412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  <a:p>
            <a:r>
              <a:rPr lang="en-US" altLang="ko-KR" sz="1400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http://pmilab.wixsite.com/pmi-lab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42844" y="3453198"/>
            <a:ext cx="8858312" cy="147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32" y="3623008"/>
            <a:ext cx="9144000" cy="115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23" y="4065489"/>
            <a:ext cx="7637489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7223" y="2571744"/>
            <a:ext cx="7637489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자유형 15"/>
          <p:cNvSpPr/>
          <p:nvPr/>
        </p:nvSpPr>
        <p:spPr>
          <a:xfrm>
            <a:off x="-32" y="3256640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197190" y="5715016"/>
            <a:ext cx="6084000" cy="71438"/>
          </a:xfrm>
          <a:prstGeom prst="rect">
            <a:avLst/>
          </a:prstGeom>
          <a:solidFill>
            <a:srgbClr val="F4A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268628" y="5786454"/>
            <a:ext cx="6084000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54314" y="5857892"/>
            <a:ext cx="608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85720" y="6049052"/>
            <a:ext cx="412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  <a:p>
            <a:r>
              <a:rPr lang="en-US" altLang="ko-KR" sz="1400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http://pmilab.wixsite.com/pmi-lab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42844" y="4732640"/>
            <a:ext cx="8858312" cy="118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32" y="4857760"/>
            <a:ext cx="9144000" cy="93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406" y="6509587"/>
            <a:ext cx="36433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</p:txBody>
      </p:sp>
      <p:grpSp>
        <p:nvGrpSpPr>
          <p:cNvPr id="5" name="그룹 9"/>
          <p:cNvGrpSpPr/>
          <p:nvPr/>
        </p:nvGrpSpPr>
        <p:grpSpPr>
          <a:xfrm>
            <a:off x="25884" y="6215082"/>
            <a:ext cx="7524000" cy="214314"/>
            <a:chOff x="240198" y="5715016"/>
            <a:chExt cx="6046314" cy="214314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383074" y="5715016"/>
              <a:ext cx="5832000" cy="71438"/>
            </a:xfrm>
            <a:prstGeom prst="rect">
              <a:avLst/>
            </a:prstGeom>
            <a:solidFill>
              <a:srgbClr val="F4A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54512" y="5786454"/>
              <a:ext cx="5832000" cy="714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240198" y="5857892"/>
              <a:ext cx="5832000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 15"/>
          <p:cNvSpPr/>
          <p:nvPr/>
        </p:nvSpPr>
        <p:spPr>
          <a:xfrm>
            <a:off x="-32" y="4551209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844" y="6581001"/>
            <a:ext cx="7572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</a:t>
            </a:r>
            <a:endParaRPr lang="en-US" altLang="ko-KR" sz="1200" b="1" i="0" baseline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" name="그룹 11"/>
          <p:cNvGrpSpPr/>
          <p:nvPr/>
        </p:nvGrpSpPr>
        <p:grpSpPr>
          <a:xfrm>
            <a:off x="25884" y="6215082"/>
            <a:ext cx="7524000" cy="214314"/>
            <a:chOff x="240198" y="5715016"/>
            <a:chExt cx="6046314" cy="214314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383074" y="5715016"/>
              <a:ext cx="5832000" cy="71438"/>
            </a:xfrm>
            <a:prstGeom prst="rect">
              <a:avLst/>
            </a:prstGeom>
            <a:solidFill>
              <a:srgbClr val="F4A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454512" y="5786454"/>
              <a:ext cx="5832000" cy="714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240198" y="5857892"/>
              <a:ext cx="5832000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844" y="142852"/>
            <a:ext cx="8858312" cy="12144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2" y="285728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-32" y="220539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rgbClr val="F4AB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1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개론 및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 </a:t>
            </a:r>
            <a:r>
              <a:rPr lang="en-US" altLang="ko-KR" dirty="0"/>
              <a:t>3,4 (313) / </a:t>
            </a:r>
            <a:r>
              <a:rPr lang="ko-KR" altLang="en-US" dirty="0"/>
              <a:t>목 </a:t>
            </a:r>
            <a:r>
              <a:rPr lang="en-US" altLang="ko-KR" dirty="0"/>
              <a:t>1,2 (313)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500694" y="3789040"/>
            <a:ext cx="3400404" cy="1497348"/>
          </a:xfrm>
          <a:prstGeom prst="rect">
            <a:avLst/>
          </a:prstGeom>
        </p:spPr>
        <p:txBody>
          <a:bodyPr>
            <a:normAutofit fontScale="925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PMI. 423.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김 경 태</a:t>
            </a:r>
            <a:endParaRPr lang="en-US" altLang="ko-KR" sz="2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010-3007-9251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rudxo9251@gmail.com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2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생성 </a:t>
            </a:r>
            <a:r>
              <a:rPr lang="en-US" altLang="ko-KR" dirty="0"/>
              <a:t>(3/5)</a:t>
            </a:r>
            <a:endParaRPr lang="ko-KR" altLang="en-US" dirty="0"/>
          </a:p>
        </p:txBody>
      </p:sp>
      <p:sp>
        <p:nvSpPr>
          <p:cNvPr id="102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폴더 오른쪽 클릭 </a:t>
            </a:r>
            <a:r>
              <a:rPr lang="en-US" altLang="ko-KR" dirty="0"/>
              <a:t>&gt; New &gt; Source File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1066" name="Picture 42" descr="C:\Users\Jeime\Documents\oCam\캡처_2016_03_08_00_54_59_11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14" b="51282"/>
          <a:stretch/>
        </p:blipFill>
        <p:spPr bwMode="auto">
          <a:xfrm>
            <a:off x="1475655" y="2492896"/>
            <a:ext cx="6131371" cy="29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698626" y="3002210"/>
            <a:ext cx="527866" cy="201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26362" y="2799978"/>
            <a:ext cx="3481246" cy="201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89007" y="4216508"/>
            <a:ext cx="2016145" cy="201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6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생성 </a:t>
            </a:r>
            <a:r>
              <a:rPr lang="en-US" altLang="ko-KR" dirty="0"/>
              <a:t>(4/5)</a:t>
            </a:r>
            <a:endParaRPr lang="ko-KR" altLang="en-US" dirty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en-US" altLang="ko-KR" dirty="0"/>
              <a:t>Source file </a:t>
            </a:r>
            <a:r>
              <a:rPr lang="ko-KR" altLang="en-US" dirty="0"/>
              <a:t>항목에 파일이름</a:t>
            </a:r>
            <a:r>
              <a:rPr lang="en-US" altLang="ko-KR" dirty="0"/>
              <a:t>.c </a:t>
            </a:r>
            <a:r>
              <a:rPr lang="ko-KR" altLang="en-US" dirty="0"/>
              <a:t>형식으로 이름을 입력 한 후 </a:t>
            </a:r>
            <a:r>
              <a:rPr lang="en-US" altLang="ko-KR" dirty="0"/>
              <a:t>Finish </a:t>
            </a:r>
            <a:r>
              <a:rPr lang="ko-KR" altLang="en-US" dirty="0"/>
              <a:t>버튼 클릭</a:t>
            </a:r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35957"/>
            <a:ext cx="4237617" cy="340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96484" y="3601591"/>
            <a:ext cx="3228381" cy="201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45778" y="5548639"/>
            <a:ext cx="772849" cy="243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8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생성 </a:t>
            </a:r>
            <a:r>
              <a:rPr lang="en-US" altLang="ko-KR" dirty="0"/>
              <a:t>(5/5)</a:t>
            </a:r>
            <a:endParaRPr lang="ko-KR" altLang="en-US" dirty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00567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 생성 및 소스파일이 제대로 생성된 화면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492896"/>
            <a:ext cx="44958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70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</a:t>
            </a:r>
            <a:r>
              <a:rPr lang="en-US" altLang="ko-KR" dirty="0"/>
              <a:t>C</a:t>
            </a:r>
            <a:r>
              <a:rPr lang="ko-KR" altLang="en-US" dirty="0"/>
              <a:t>언어 코드 작성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4896544"/>
          </a:xfrm>
        </p:spPr>
        <p:txBody>
          <a:bodyPr/>
          <a:lstStyle/>
          <a:p>
            <a:r>
              <a:rPr lang="ko-KR" altLang="en-US" dirty="0"/>
              <a:t>아래와 똑같이 코드를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2066925"/>
            <a:ext cx="48291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14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</a:t>
            </a:r>
            <a:r>
              <a:rPr lang="en-US" altLang="ko-KR" dirty="0"/>
              <a:t>C</a:t>
            </a:r>
            <a:r>
              <a:rPr lang="ko-KR" altLang="en-US" dirty="0"/>
              <a:t>언어 코드 작성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/>
          </a:bodyPr>
          <a:lstStyle/>
          <a:p>
            <a:r>
              <a:rPr lang="ko-KR" altLang="en-US" dirty="0"/>
              <a:t>코드의 키워드</a:t>
            </a:r>
            <a:r>
              <a:rPr lang="en-US" altLang="ko-KR" dirty="0"/>
              <a:t>(#include, </a:t>
            </a:r>
            <a:r>
              <a:rPr lang="en-US" altLang="ko-KR" dirty="0" err="1"/>
              <a:t>int</a:t>
            </a:r>
            <a:r>
              <a:rPr lang="en-US" altLang="ko-KR" dirty="0"/>
              <a:t>, main, return)</a:t>
            </a:r>
            <a:r>
              <a:rPr lang="ko-KR" altLang="en-US" dirty="0"/>
              <a:t> 색 확인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2066925"/>
            <a:ext cx="48291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039603" y="3601591"/>
            <a:ext cx="1244681" cy="201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39177" y="3894205"/>
            <a:ext cx="702590" cy="183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66137" y="4478233"/>
            <a:ext cx="702590" cy="166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81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</a:t>
            </a:r>
            <a:r>
              <a:rPr lang="en-US" altLang="ko-KR" dirty="0"/>
              <a:t>C</a:t>
            </a:r>
            <a:r>
              <a:rPr lang="ko-KR" altLang="en-US" dirty="0"/>
              <a:t>언어 코드 작성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이름 앞에 </a:t>
            </a:r>
            <a:r>
              <a:rPr lang="en-US" altLang="ko-KR" dirty="0"/>
              <a:t>* </a:t>
            </a:r>
            <a:r>
              <a:rPr lang="ko-KR" altLang="en-US" dirty="0"/>
              <a:t>표시는 코드가 수정되었지만 저장되지 않았다는 의미이다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Ctrl + s</a:t>
            </a:r>
            <a:r>
              <a:rPr lang="ko-KR" altLang="en-US" dirty="0"/>
              <a:t>를 누르거나 저장버튼을 누르면 해당 표시는 사라진다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52951"/>
            <a:ext cx="4253111" cy="239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387590" y="4155410"/>
            <a:ext cx="680657" cy="193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42644"/>
            <a:ext cx="4176464" cy="240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991697" y="4155409"/>
            <a:ext cx="680657" cy="193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>
            <a:off x="3851920" y="3859198"/>
            <a:ext cx="2088232" cy="7857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27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</a:t>
            </a:r>
            <a:r>
              <a:rPr lang="ko-KR" altLang="en-US" dirty="0" err="1"/>
              <a:t>빌드</a:t>
            </a:r>
            <a:r>
              <a:rPr lang="en-US" altLang="ko-KR" dirty="0"/>
              <a:t> (1/7)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빌드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코드를 </a:t>
            </a:r>
            <a:r>
              <a:rPr lang="ko-KR" altLang="en-US" dirty="0" err="1"/>
              <a:t>컴파일하여</a:t>
            </a:r>
            <a:r>
              <a:rPr lang="ko-KR" altLang="en-US" dirty="0"/>
              <a:t> 실행파일 형태로 만드는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/>
              <a:t>링크</a:t>
            </a:r>
            <a:r>
              <a:rPr lang="en-US" altLang="ko-KR" dirty="0"/>
              <a:t> </a:t>
            </a:r>
            <a:r>
              <a:rPr lang="ko-KR" altLang="en-US" dirty="0"/>
              <a:t>과정이 포함되어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컴파일과 링크를 개발자가 </a:t>
            </a:r>
            <a:r>
              <a:rPr lang="ko-KR" altLang="en-US" dirty="0" err="1"/>
              <a:t>직접해야</a:t>
            </a:r>
            <a:r>
              <a:rPr lang="ko-KR" altLang="en-US" dirty="0"/>
              <a:t> 하지만 </a:t>
            </a:r>
            <a:r>
              <a:rPr lang="en-US" altLang="ko-KR" dirty="0"/>
              <a:t>IDE</a:t>
            </a:r>
            <a:r>
              <a:rPr lang="ko-KR" altLang="en-US" dirty="0"/>
              <a:t>는 이러한 과정을 하나의 버튼 혹은 단축키로 한 번에 할 수 있는 환경을 제공한다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코드를 작성 후 저장을 한 뒤 </a:t>
            </a:r>
            <a:r>
              <a:rPr lang="en-US" altLang="ko-KR" dirty="0"/>
              <a:t>Ctrl + b</a:t>
            </a:r>
            <a:r>
              <a:rPr lang="ko-KR" altLang="en-US" dirty="0"/>
              <a:t>를 누르거나 아래와 같은 아이콘을 누르면 프로젝트 </a:t>
            </a:r>
            <a:r>
              <a:rPr lang="ko-KR" altLang="en-US" dirty="0" err="1"/>
              <a:t>빌드를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82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</a:t>
            </a:r>
            <a:r>
              <a:rPr lang="ko-KR" altLang="en-US" dirty="0" err="1"/>
              <a:t>빌드</a:t>
            </a:r>
            <a:r>
              <a:rPr lang="en-US" altLang="ko-KR" dirty="0"/>
              <a:t> (2/7)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ko-KR" altLang="en-US" dirty="0"/>
              <a:t>코드를 작성 후 저장을 한 뒤 </a:t>
            </a:r>
            <a:r>
              <a:rPr lang="en-US" altLang="ko-KR" dirty="0"/>
              <a:t>Ctrl + b</a:t>
            </a:r>
            <a:r>
              <a:rPr lang="ko-KR" altLang="en-US" dirty="0"/>
              <a:t>를 누르거나 아래와 같은 아이콘을 누르면 프로젝트 </a:t>
            </a:r>
            <a:r>
              <a:rPr lang="ko-KR" altLang="en-US" dirty="0" err="1"/>
              <a:t>빌드를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708920"/>
            <a:ext cx="48006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491326" y="3165209"/>
            <a:ext cx="317532" cy="212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626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</a:t>
            </a:r>
            <a:r>
              <a:rPr lang="ko-KR" altLang="en-US" dirty="0" err="1"/>
              <a:t>빌드</a:t>
            </a:r>
            <a:r>
              <a:rPr lang="en-US" altLang="ko-KR" dirty="0"/>
              <a:t> (3/7)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ko-KR" altLang="en-US" dirty="0" err="1"/>
              <a:t>빌드에</a:t>
            </a:r>
            <a:r>
              <a:rPr lang="ko-KR" altLang="en-US" dirty="0"/>
              <a:t> 성공하면 아래와 같은 화면이 나타난다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314" y="2060848"/>
            <a:ext cx="4472598" cy="398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603940" y="3356992"/>
            <a:ext cx="823595" cy="775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13797" y="5778818"/>
            <a:ext cx="2136197" cy="24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64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422" y="2204864"/>
            <a:ext cx="44767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</a:t>
            </a:r>
            <a:r>
              <a:rPr lang="ko-KR" altLang="en-US" dirty="0" err="1"/>
              <a:t>빌드</a:t>
            </a:r>
            <a:r>
              <a:rPr lang="en-US" altLang="ko-KR" dirty="0"/>
              <a:t> (4/7)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ko-KR" altLang="en-US" dirty="0" err="1"/>
              <a:t>빌드에</a:t>
            </a:r>
            <a:r>
              <a:rPr lang="ko-KR" altLang="en-US" dirty="0"/>
              <a:t> 성공한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Ctrl + F11</a:t>
            </a:r>
            <a:r>
              <a:rPr lang="ko-KR" altLang="en-US" dirty="0"/>
              <a:t>을 누르거나 아래와 같은 버튼을 누르면 프로그램 실행 결과가 표시된다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55812" y="2651259"/>
            <a:ext cx="262423" cy="24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59959" y="5949207"/>
            <a:ext cx="905955" cy="271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7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개론 및 실습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ko-KR" dirty="0"/>
              <a:t>Teaching Assistant</a:t>
            </a:r>
          </a:p>
          <a:p>
            <a:pPr lvl="1">
              <a:buFont typeface="Wingdings" pitchFamily="2" charset="2"/>
              <a:buChar char="l"/>
            </a:pPr>
            <a:r>
              <a:rPr lang="ko-KR" altLang="en-US" dirty="0"/>
              <a:t>김경태 </a:t>
            </a:r>
            <a:r>
              <a:rPr lang="en-US" altLang="ko-KR" dirty="0"/>
              <a:t>(</a:t>
            </a:r>
            <a:r>
              <a:rPr lang="ko-KR" altLang="en-US" dirty="0"/>
              <a:t>공대 </a:t>
            </a:r>
            <a:r>
              <a:rPr lang="en-US" altLang="ko-KR" dirty="0"/>
              <a:t>423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E-mail : rudxo9251@gmail.com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Mobile : 010-3007-9251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Office Hour :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화</a:t>
            </a:r>
            <a:r>
              <a:rPr lang="en-US" altLang="ko-KR" dirty="0"/>
              <a:t>, </a:t>
            </a:r>
            <a:r>
              <a:rPr lang="ko-KR" altLang="en-US" dirty="0"/>
              <a:t>수 </a:t>
            </a:r>
            <a:r>
              <a:rPr lang="en-US" altLang="ko-KR" dirty="0"/>
              <a:t>15:30 ~ 18:30, </a:t>
            </a:r>
            <a:r>
              <a:rPr lang="ko-KR" altLang="en-US" dirty="0"/>
              <a:t>목 </a:t>
            </a:r>
            <a:r>
              <a:rPr lang="en-US" altLang="ko-KR" dirty="0"/>
              <a:t>13:30 ~ 15:30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604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</a:t>
            </a:r>
            <a:r>
              <a:rPr lang="ko-KR" altLang="en-US" dirty="0" err="1"/>
              <a:t>빌드</a:t>
            </a:r>
            <a:r>
              <a:rPr lang="en-US" altLang="ko-KR" dirty="0"/>
              <a:t> (5/7)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ko-KR" altLang="en-US" dirty="0" err="1"/>
              <a:t>빌드에</a:t>
            </a:r>
            <a:r>
              <a:rPr lang="ko-KR" altLang="en-US" dirty="0"/>
              <a:t> 실패하면 아래와 같은 화면이 나타난다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77" y="2026940"/>
            <a:ext cx="4536504" cy="405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603940" y="3349196"/>
            <a:ext cx="823595" cy="791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14506" y="3920188"/>
            <a:ext cx="1941997" cy="437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351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</a:t>
            </a:r>
            <a:r>
              <a:rPr lang="ko-KR" altLang="en-US" dirty="0" err="1"/>
              <a:t>빌드</a:t>
            </a:r>
            <a:r>
              <a:rPr lang="en-US" altLang="ko-KR" dirty="0"/>
              <a:t> (6/7)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ko-KR" altLang="en-US" dirty="0" err="1"/>
              <a:t>빌드에</a:t>
            </a:r>
            <a:r>
              <a:rPr lang="ko-KR" altLang="en-US" dirty="0"/>
              <a:t> 실패하면 빨간 줄이 뜨는 부분을 우선 적으로 확인한다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Problems</a:t>
            </a:r>
            <a:r>
              <a:rPr lang="ko-KR" altLang="en-US" dirty="0"/>
              <a:t> </a:t>
            </a:r>
            <a:r>
              <a:rPr lang="en-US" altLang="ko-KR" dirty="0"/>
              <a:t>&gt; Errors</a:t>
            </a:r>
            <a:r>
              <a:rPr lang="ko-KR" altLang="en-US" dirty="0"/>
              <a:t>를 더블 클릭하면 에러 위치를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75"/>
          <a:stretch/>
        </p:blipFill>
        <p:spPr bwMode="auto">
          <a:xfrm>
            <a:off x="2311177" y="3590925"/>
            <a:ext cx="4536504" cy="24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566003" y="4871705"/>
            <a:ext cx="748723" cy="229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259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</a:t>
            </a:r>
            <a:r>
              <a:rPr lang="ko-KR" altLang="en-US" dirty="0" err="1"/>
              <a:t>빌드</a:t>
            </a:r>
            <a:r>
              <a:rPr lang="en-US" altLang="ko-KR" dirty="0"/>
              <a:t> (7/7)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288" y="1412776"/>
            <a:ext cx="8280400" cy="5218112"/>
          </a:xfrm>
        </p:spPr>
        <p:txBody>
          <a:bodyPr/>
          <a:lstStyle/>
          <a:p>
            <a:r>
              <a:rPr lang="en-US" altLang="ko-KR" dirty="0"/>
              <a:t>Location </a:t>
            </a:r>
            <a:r>
              <a:rPr lang="ko-KR" altLang="en-US" dirty="0"/>
              <a:t>항목에 표시되는 </a:t>
            </a:r>
            <a:r>
              <a:rPr lang="en-US" altLang="ko-KR" dirty="0"/>
              <a:t>line</a:t>
            </a:r>
            <a:r>
              <a:rPr lang="ko-KR" altLang="en-US" dirty="0"/>
              <a:t>의 위쪽 혹은 아래쪽에서 에러가 발생했을 확률이 높다</a:t>
            </a:r>
            <a:r>
              <a:rPr lang="en-US" altLang="ko-KR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805113"/>
            <a:ext cx="6591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156214" y="3625974"/>
            <a:ext cx="879311" cy="229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11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자신의 컴퓨터에 </a:t>
            </a:r>
            <a:r>
              <a:rPr lang="en-US" altLang="ko-KR" dirty="0"/>
              <a:t>Eclipse</a:t>
            </a:r>
            <a:r>
              <a:rPr lang="ko-KR" altLang="en-US" dirty="0"/>
              <a:t>를 설치하여 아래와 같은 화면을 </a:t>
            </a:r>
            <a:r>
              <a:rPr lang="en-US" altLang="ko-KR" dirty="0"/>
              <a:t>capture</a:t>
            </a:r>
            <a:r>
              <a:rPr lang="ko-KR" altLang="en-US" dirty="0"/>
              <a:t>하여 </a:t>
            </a:r>
            <a:r>
              <a:rPr lang="en-US" altLang="ko-KR" dirty="0"/>
              <a:t>E-mail,</a:t>
            </a:r>
            <a:r>
              <a:rPr lang="ko-KR" altLang="en-US" dirty="0"/>
              <a:t>로 제출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 이름</a:t>
            </a:r>
            <a:r>
              <a:rPr lang="en-US" altLang="ko-KR" dirty="0"/>
              <a:t>, Hello world </a:t>
            </a:r>
            <a:r>
              <a:rPr lang="ko-KR" altLang="en-US" dirty="0"/>
              <a:t>출력 프로그램 결과 포함</a:t>
            </a:r>
            <a:endParaRPr lang="en-US" altLang="ko-KR" dirty="0"/>
          </a:p>
          <a:p>
            <a:r>
              <a:rPr lang="ko-KR" altLang="en-US" dirty="0"/>
              <a:t>메일 제목 형식 </a:t>
            </a:r>
            <a:r>
              <a:rPr lang="en-US" altLang="ko-KR" dirty="0"/>
              <a:t>:  [</a:t>
            </a:r>
            <a:r>
              <a:rPr lang="ko-KR" altLang="en-US" dirty="0"/>
              <a:t>목</a:t>
            </a:r>
            <a:r>
              <a:rPr lang="en-US" altLang="ko-KR" dirty="0"/>
              <a:t>12]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 err="1"/>
              <a:t>캡쳐화면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208" y="3258666"/>
            <a:ext cx="3938934" cy="295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162208" y="4274046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68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ko-KR" altLang="en-US" dirty="0"/>
              <a:t>함수를 두 번 이용하여 자신의 학번과 이름을 출력하는 프로그램을 작성하시오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\n</a:t>
            </a:r>
            <a:r>
              <a:rPr lang="ko-KR" altLang="en-US" dirty="0"/>
              <a:t>을 사용한 것과 사용하지 않은 문자열 모두 출력해야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실행 결과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64" y="4077072"/>
            <a:ext cx="314572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89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Integrated Development Environment </a:t>
            </a:r>
            <a:r>
              <a:rPr lang="ko-KR" altLang="en-US" dirty="0"/>
              <a:t>의 약자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대표적으로 </a:t>
            </a:r>
            <a:r>
              <a:rPr lang="en-US" altLang="ko-KR" dirty="0"/>
              <a:t>Eclipse, Visual Studio, X code </a:t>
            </a:r>
            <a:r>
              <a:rPr lang="ko-KR" altLang="en-US" dirty="0"/>
              <a:t>등이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en-US" altLang="ko-KR" dirty="0"/>
              <a:t>Eclipse</a:t>
            </a:r>
            <a:r>
              <a:rPr lang="ko-KR" altLang="en-US" dirty="0"/>
              <a:t>를 이용하여 실습 및 과제를 진행할 계획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820405" cy="83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24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프로그램의 구조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4099140" cy="241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7544" y="2420888"/>
            <a:ext cx="25202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7672" y="3005336"/>
            <a:ext cx="4114328" cy="1791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2" idx="3"/>
          </p:cNvCxnSpPr>
          <p:nvPr/>
        </p:nvCxnSpPr>
        <p:spPr>
          <a:xfrm>
            <a:off x="2987824" y="2636912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4088" y="24208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헤더 파일</a:t>
            </a:r>
          </a:p>
        </p:txBody>
      </p:sp>
      <p:cxnSp>
        <p:nvCxnSpPr>
          <p:cNvPr id="10" name="직선 연결선 9"/>
          <p:cNvCxnSpPr>
            <a:stCxn id="8" idx="3"/>
          </p:cNvCxnSpPr>
          <p:nvPr/>
        </p:nvCxnSpPr>
        <p:spPr>
          <a:xfrm>
            <a:off x="4572000" y="390124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64088" y="37077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함수</a:t>
            </a:r>
          </a:p>
        </p:txBody>
      </p:sp>
    </p:spTree>
    <p:extLst>
      <p:ext uri="{BB962C8B-B14F-4D97-AF65-F5344CB8AC3E}">
        <p14:creationId xmlns:p14="http://schemas.microsoft.com/office/powerpoint/2010/main" val="71672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 파일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/>
          <a:lstStyle/>
          <a:p>
            <a:r>
              <a:rPr lang="ko-KR" altLang="en-US" dirty="0"/>
              <a:t>헤더파일 또는 </a:t>
            </a:r>
            <a:r>
              <a:rPr lang="ko-KR" altLang="en-US" dirty="0" err="1"/>
              <a:t>인클루드</a:t>
            </a:r>
            <a:r>
              <a:rPr lang="ko-KR" altLang="en-US" dirty="0"/>
              <a:t> 파일이라 부르며 사람들에게 필요한 함수의 집합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화면에 데이터 출력 및 사용자에게 데이터 입력을 받는 함수들을 모아놓은 파일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헤더파일의 종류는 굉장히 많으며 앞으로 수업을 통해 다양한 헤더파일을 사용하게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헤더파일의 선언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#include &lt;~.h&gt;</a:t>
            </a:r>
            <a:r>
              <a:rPr lang="ko-KR" altLang="en-US" dirty="0">
                <a:solidFill>
                  <a:srgbClr val="FF0000"/>
                </a:solidFill>
              </a:rPr>
              <a:t>의 뒤에는 세미콜론이 없다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140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함수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ko-KR" altLang="en-US" dirty="0"/>
              <a:t>우리가 구현하고자 하는 프로그램의 심장부</a:t>
            </a:r>
            <a:r>
              <a:rPr lang="en-US" altLang="ko-KR" dirty="0"/>
              <a:t>.</a:t>
            </a:r>
          </a:p>
          <a:p>
            <a:pPr marL="400050"/>
            <a:endParaRPr lang="en-US" altLang="ko-KR" dirty="0"/>
          </a:p>
          <a:p>
            <a:pPr marL="400050"/>
            <a:r>
              <a:rPr lang="ko-KR" altLang="en-US" dirty="0"/>
              <a:t>메인 함수 없이는 프로그램이 존재할 수 없다</a:t>
            </a:r>
            <a:r>
              <a:rPr lang="en-US" altLang="ko-KR" dirty="0"/>
              <a:t>.</a:t>
            </a:r>
          </a:p>
          <a:p>
            <a:pPr marL="400050"/>
            <a:endParaRPr lang="en-US" altLang="ko-KR" dirty="0"/>
          </a:p>
          <a:p>
            <a:pPr marL="400050"/>
            <a:r>
              <a:rPr lang="ko-KR" altLang="en-US" dirty="0"/>
              <a:t>메인 함수 </a:t>
            </a:r>
            <a:r>
              <a:rPr lang="ko-KR" altLang="en-US" dirty="0">
                <a:solidFill>
                  <a:srgbClr val="FF0000"/>
                </a:solidFill>
              </a:rPr>
              <a:t>내부에서 모든 문장은 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  <a:r>
              <a:rPr lang="ko-KR" altLang="en-US" dirty="0">
                <a:solidFill>
                  <a:srgbClr val="FF0000"/>
                </a:solidFill>
              </a:rPr>
              <a:t>으로 끝난다</a:t>
            </a:r>
            <a:endParaRPr lang="en-US" altLang="ko-KR" dirty="0">
              <a:solidFill>
                <a:srgbClr val="FF0000"/>
              </a:solidFill>
            </a:endParaRPr>
          </a:p>
          <a:p>
            <a:pPr marL="400050"/>
            <a:endParaRPr lang="en-US" altLang="ko-KR" dirty="0"/>
          </a:p>
          <a:p>
            <a:pPr marL="400050"/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69195"/>
            <a:ext cx="20859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31119"/>
            <a:ext cx="21145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>
            <a:stCxn id="4098" idx="2"/>
          </p:cNvCxnSpPr>
          <p:nvPr/>
        </p:nvCxnSpPr>
        <p:spPr>
          <a:xfrm flipH="1">
            <a:off x="2590651" y="4797920"/>
            <a:ext cx="1" cy="503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stCxn id="4099" idx="2"/>
          </p:cNvCxnSpPr>
          <p:nvPr/>
        </p:nvCxnSpPr>
        <p:spPr>
          <a:xfrm>
            <a:off x="6133331" y="4635994"/>
            <a:ext cx="0" cy="665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6109" y="529277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일반적인 형태의 메인 함수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2497" y="5292774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 가능한 형태의 메인 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87640" y="3861048"/>
            <a:ext cx="321215" cy="166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62859" y="4437112"/>
            <a:ext cx="688554" cy="166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78217" y="4016414"/>
            <a:ext cx="353337" cy="166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02022" y="5662106"/>
            <a:ext cx="350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void</a:t>
            </a:r>
            <a:r>
              <a:rPr lang="ko-KR" altLang="en-US" dirty="0">
                <a:solidFill>
                  <a:srgbClr val="FF0000"/>
                </a:solidFill>
              </a:rPr>
              <a:t>를 사용하면 </a:t>
            </a:r>
            <a:r>
              <a:rPr lang="en-US" altLang="ko-KR" dirty="0">
                <a:solidFill>
                  <a:srgbClr val="FF0000"/>
                </a:solidFill>
              </a:rPr>
              <a:t>return</a:t>
            </a:r>
            <a:r>
              <a:rPr lang="ko-KR" altLang="en-US" dirty="0">
                <a:solidFill>
                  <a:srgbClr val="FF0000"/>
                </a:solidFill>
              </a:rPr>
              <a:t>이 없다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53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ko-KR" altLang="en-US" dirty="0"/>
              <a:t> 함수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ko-KR" altLang="en-US" dirty="0"/>
              <a:t>화면에 우리가 원하는 문자열을 출력해 주는 함수</a:t>
            </a:r>
            <a:endParaRPr lang="en-US" altLang="ko-KR" dirty="0">
              <a:solidFill>
                <a:srgbClr val="FF0000"/>
              </a:solidFill>
            </a:endParaRPr>
          </a:p>
          <a:p>
            <a:pPr marL="400050"/>
            <a:endParaRPr lang="en-US" altLang="ko-KR" dirty="0"/>
          </a:p>
          <a:p>
            <a:pPr marL="400050"/>
            <a:endParaRPr lang="en-US" altLang="ko-KR" dirty="0"/>
          </a:p>
          <a:p>
            <a:pPr marL="400050"/>
            <a:endParaRPr lang="en-US" altLang="ko-KR" dirty="0"/>
          </a:p>
          <a:p>
            <a:pPr marL="400050"/>
            <a:endParaRPr lang="en-US" altLang="ko-KR" dirty="0"/>
          </a:p>
          <a:p>
            <a:pPr marL="400050"/>
            <a:endParaRPr lang="en-US" altLang="ko-KR" dirty="0"/>
          </a:p>
          <a:p>
            <a:pPr marL="400050"/>
            <a:r>
              <a:rPr lang="en-US" altLang="ko-KR" dirty="0"/>
              <a:t>“ “ </a:t>
            </a:r>
            <a:r>
              <a:rPr lang="ko-KR" altLang="en-US" dirty="0"/>
              <a:t>사이에 있는 글자들을 화면에 출력하겠다는 의미이다</a:t>
            </a:r>
            <a:r>
              <a:rPr lang="en-US" altLang="ko-KR" dirty="0"/>
              <a:t>.</a:t>
            </a:r>
          </a:p>
          <a:p>
            <a:pPr marL="400050"/>
            <a:r>
              <a:rPr lang="ko-KR" altLang="en-US" dirty="0"/>
              <a:t>문장 맨 뒤에 </a:t>
            </a:r>
            <a:r>
              <a:rPr lang="en-US" altLang="ko-KR" dirty="0"/>
              <a:t>\n</a:t>
            </a:r>
            <a:r>
              <a:rPr lang="ko-KR" altLang="en-US" dirty="0"/>
              <a:t>은 문자열을 출력한 뒤 한 칸을 내리겠다는 의미이다</a:t>
            </a:r>
            <a:r>
              <a:rPr lang="en-US" altLang="ko-KR" dirty="0"/>
              <a:t>. (</a:t>
            </a:r>
            <a:r>
              <a:rPr lang="ko-KR" altLang="en-US" dirty="0"/>
              <a:t>추후에 관련 수업을 진행합니다</a:t>
            </a:r>
            <a:r>
              <a:rPr lang="en-US" altLang="ko-KR" dirty="0"/>
              <a:t>.)</a:t>
            </a:r>
          </a:p>
          <a:p>
            <a:pPr marL="400050"/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13670"/>
            <a:ext cx="20859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082803" y="3182845"/>
            <a:ext cx="1291602" cy="166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1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생성 </a:t>
            </a:r>
            <a:r>
              <a:rPr lang="en-US" altLang="ko-KR" dirty="0"/>
              <a:t>(1/5)</a:t>
            </a:r>
            <a:endParaRPr lang="ko-KR" altLang="en-US" dirty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00567"/>
          </a:xfrm>
        </p:spPr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실행 한 후 </a:t>
            </a:r>
            <a:r>
              <a:rPr lang="en-US" altLang="ko-KR" dirty="0"/>
              <a:t>File &gt; New &gt; C Project </a:t>
            </a:r>
            <a:r>
              <a:rPr lang="ko-KR" altLang="en-US" dirty="0"/>
              <a:t>클릭</a:t>
            </a:r>
            <a:endParaRPr lang="en-US" dirty="0"/>
          </a:p>
        </p:txBody>
      </p:sp>
      <p:pic>
        <p:nvPicPr>
          <p:cNvPr id="5123" name="Picture 3" descr="C:\Users\Jeime\Documents\oCam\캡처_2016_03_08_00_48_37_1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16597"/>
            <a:ext cx="8720947" cy="309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98444" y="2733303"/>
            <a:ext cx="265467" cy="166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9698" y="2926141"/>
            <a:ext cx="2537884" cy="183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46871" y="3295706"/>
            <a:ext cx="3259759" cy="183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생성 </a:t>
            </a:r>
            <a:r>
              <a:rPr lang="en-US" altLang="ko-KR" dirty="0"/>
              <a:t>(2/5)</a:t>
            </a:r>
            <a:endParaRPr lang="ko-KR" altLang="en-US" dirty="0"/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395288" y="1340768"/>
            <a:ext cx="8280400" cy="5218112"/>
          </a:xfrm>
        </p:spPr>
        <p:txBody>
          <a:bodyPr/>
          <a:lstStyle/>
          <a:p>
            <a:r>
              <a:rPr lang="en-US" altLang="ko-KR" dirty="0"/>
              <a:t>Project name </a:t>
            </a:r>
            <a:r>
              <a:rPr lang="ko-KR" altLang="en-US" dirty="0"/>
              <a:t>항목에 프로젝트의 이름 입력</a:t>
            </a:r>
            <a:endParaRPr lang="en-US" altLang="ko-KR" dirty="0"/>
          </a:p>
          <a:p>
            <a:r>
              <a:rPr lang="en-US" altLang="ko-KR" dirty="0"/>
              <a:t>Project type &gt; Executable &gt; Empty Project</a:t>
            </a:r>
            <a:r>
              <a:rPr lang="ko-KR" altLang="en-US" dirty="0"/>
              <a:t> 클릭</a:t>
            </a:r>
            <a:endParaRPr lang="en-US" altLang="ko-KR" dirty="0"/>
          </a:p>
          <a:p>
            <a:r>
              <a:rPr lang="en-US" altLang="ko-KR" dirty="0" err="1"/>
              <a:t>Toolchains</a:t>
            </a:r>
            <a:r>
              <a:rPr lang="en-US" altLang="ko-KR" dirty="0"/>
              <a:t> &gt; </a:t>
            </a:r>
            <a:r>
              <a:rPr lang="en-US" altLang="ko-KR" dirty="0" err="1"/>
              <a:t>MinGW</a:t>
            </a:r>
            <a:r>
              <a:rPr lang="en-US" altLang="ko-KR" dirty="0"/>
              <a:t> GCC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en-US" altLang="ko-KR" dirty="0"/>
              <a:t>Finish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52092"/>
            <a:ext cx="3562279" cy="4041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04048" y="2930363"/>
            <a:ext cx="3384376" cy="183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92080" y="4085356"/>
            <a:ext cx="736540" cy="151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78263" y="4348164"/>
            <a:ext cx="736540" cy="151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57810" y="5988448"/>
            <a:ext cx="624530" cy="183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00579"/>
      </p:ext>
    </p:extLst>
  </p:cSld>
  <p:clrMapOvr>
    <a:masterClrMapping/>
  </p:clrMapOvr>
</p:sld>
</file>

<file path=ppt/theme/theme1.xml><?xml version="1.0" encoding="utf-8"?>
<a:theme xmlns:a="http://schemas.openxmlformats.org/drawingml/2006/main" name="rode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rodeo</Template>
  <TotalTime>623</TotalTime>
  <Words>666</Words>
  <Application>Microsoft Office PowerPoint</Application>
  <PresentationFormat>화면 슬라이드 쇼(4:3)</PresentationFormat>
  <Paragraphs>105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Wingdings</vt:lpstr>
      <vt:lpstr>rodeo</vt:lpstr>
      <vt:lpstr>컴퓨터 개론 및 실습</vt:lpstr>
      <vt:lpstr>컴퓨터 개론 및 실습</vt:lpstr>
      <vt:lpstr>IDE</vt:lpstr>
      <vt:lpstr>C언어 프로그램의 구조</vt:lpstr>
      <vt:lpstr>헤더 파일</vt:lpstr>
      <vt:lpstr>메인 함수</vt:lpstr>
      <vt:lpstr>printf 함수</vt:lpstr>
      <vt:lpstr>Eclipse를 이용한 프로젝트 생성 (1/5)</vt:lpstr>
      <vt:lpstr>Eclipse를 이용한 프로젝트 생성 (2/5)</vt:lpstr>
      <vt:lpstr>Eclipse를 이용한 프로젝트 생성 (3/5)</vt:lpstr>
      <vt:lpstr>Eclipse를 이용한 프로젝트 생성 (4/5)</vt:lpstr>
      <vt:lpstr>Eclipse를 이용한 프로젝트 생성 (5/5)</vt:lpstr>
      <vt:lpstr>Eclipse를 이용한 C언어 코드 작성 (1/3)</vt:lpstr>
      <vt:lpstr>Eclipse를 이용한 C언어 코드 작성 (2/3)</vt:lpstr>
      <vt:lpstr>Eclipse를 이용한 C언어 코드 작성 (3/3)</vt:lpstr>
      <vt:lpstr>Eclipse를 이용한 프로젝트 빌드 (1/7)</vt:lpstr>
      <vt:lpstr>Eclipse를 이용한 프로젝트 빌드 (2/7)</vt:lpstr>
      <vt:lpstr>Eclipse를 이용한 프로젝트 빌드 (3/7)</vt:lpstr>
      <vt:lpstr>Eclipse를 이용한 프로젝트 빌드 (4/7)</vt:lpstr>
      <vt:lpstr>Eclipse를 이용한 프로젝트 빌드 (5/7)</vt:lpstr>
      <vt:lpstr>Eclipse를 이용한 프로젝트 빌드 (6/7)</vt:lpstr>
      <vt:lpstr>Eclipse를 이용한 프로젝트 빌드 (7/7)</vt:lpstr>
      <vt:lpstr>실습 과제 1</vt:lpstr>
      <vt:lpstr>실습 과제 2</vt:lpstr>
    </vt:vector>
  </TitlesOfParts>
  <Company>SP3 Black With Theme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논리회로 및 실험</dc:title>
  <dc:creator>Jeime</dc:creator>
  <cp:lastModifiedBy>daps</cp:lastModifiedBy>
  <cp:revision>93</cp:revision>
  <cp:lastPrinted>2013-09-13T00:26:02Z</cp:lastPrinted>
  <dcterms:created xsi:type="dcterms:W3CDTF">2010-03-05T00:57:53Z</dcterms:created>
  <dcterms:modified xsi:type="dcterms:W3CDTF">2017-03-08T09:21:48Z</dcterms:modified>
</cp:coreProperties>
</file>