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3" r:id="rId3"/>
    <p:sldId id="257" r:id="rId4"/>
    <p:sldId id="258" r:id="rId5"/>
    <p:sldId id="259" r:id="rId6"/>
    <p:sldId id="277" r:id="rId7"/>
    <p:sldId id="278" r:id="rId8"/>
    <p:sldId id="260" r:id="rId9"/>
    <p:sldId id="261" r:id="rId10"/>
    <p:sldId id="262" r:id="rId11"/>
    <p:sldId id="265" r:id="rId12"/>
    <p:sldId id="264" r:id="rId13"/>
    <p:sldId id="266" r:id="rId14"/>
    <p:sldId id="267" r:id="rId15"/>
    <p:sldId id="279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54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1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11A0B-DC17-4452-9B47-3E86ECF6EC2F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78EE5-F166-45B5-A657-38BB12D0A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4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C621C-9617-48EB-A1F6-246375858E52}" type="datetimeFigureOut">
              <a:rPr lang="ko-KR" altLang="en-US" smtClean="0"/>
              <a:pPr/>
              <a:t>2017-03-16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C73AF-A2C5-4828-BFE9-9E251FFF6A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0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42844" y="928670"/>
            <a:ext cx="8858312" cy="2736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-32" y="1081388"/>
            <a:ext cx="9144000" cy="241050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-32" y="1578193"/>
            <a:ext cx="9144000" cy="1056443"/>
          </a:xfrm>
          <a:custGeom>
            <a:avLst/>
            <a:gdLst>
              <a:gd name="connsiteX0" fmla="*/ 0 w 9090734"/>
              <a:gd name="connsiteY0" fmla="*/ 248575 h 1056443"/>
              <a:gd name="connsiteX1" fmla="*/ 363985 w 9090734"/>
              <a:gd name="connsiteY1" fmla="*/ 248575 h 1056443"/>
              <a:gd name="connsiteX2" fmla="*/ 426128 w 9090734"/>
              <a:gd name="connsiteY2" fmla="*/ 0 h 1056443"/>
              <a:gd name="connsiteX3" fmla="*/ 701336 w 9090734"/>
              <a:gd name="connsiteY3" fmla="*/ 1056443 h 1056443"/>
              <a:gd name="connsiteX4" fmla="*/ 772358 w 9090734"/>
              <a:gd name="connsiteY4" fmla="*/ 816746 h 1056443"/>
              <a:gd name="connsiteX5" fmla="*/ 9090734 w 9090734"/>
              <a:gd name="connsiteY5" fmla="*/ 816746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0734" h="1056443">
                <a:moveTo>
                  <a:pt x="0" y="248575"/>
                </a:moveTo>
                <a:lnTo>
                  <a:pt x="363985" y="248575"/>
                </a:lnTo>
                <a:lnTo>
                  <a:pt x="426128" y="0"/>
                </a:lnTo>
                <a:lnTo>
                  <a:pt x="701336" y="1056443"/>
                </a:lnTo>
                <a:lnTo>
                  <a:pt x="772358" y="816746"/>
                </a:lnTo>
                <a:lnTo>
                  <a:pt x="9090734" y="816746"/>
                </a:lnTo>
              </a:path>
            </a:pathLst>
          </a:custGeom>
          <a:ln w="38100">
            <a:solidFill>
              <a:srgbClr val="C6EE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5271"/>
            <a:ext cx="7772400" cy="10121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491760"/>
            <a:ext cx="6400800" cy="8572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7190" y="5715016"/>
            <a:ext cx="6084000" cy="71438"/>
          </a:xfrm>
          <a:prstGeom prst="rect">
            <a:avLst/>
          </a:prstGeom>
          <a:solidFill>
            <a:srgbClr val="F4A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8628" y="5786454"/>
            <a:ext cx="6084000" cy="714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314" y="5857892"/>
            <a:ext cx="6084000" cy="714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5720" y="6049052"/>
            <a:ext cx="4129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</a:rPr>
              <a:t>Pattern Recognition &amp; Machine Intelligence (PMI) Lab </a:t>
            </a:r>
          </a:p>
          <a:p>
            <a:r>
              <a:rPr lang="en-US" altLang="ko-KR" sz="1400" kern="0" dirty="0">
                <a:solidFill>
                  <a:schemeClr val="bg1">
                    <a:lumMod val="95000"/>
                  </a:schemeClr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http://pmilab.wixsite.com/pmi-lab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ctrTitle"/>
          </p:nvPr>
        </p:nvSpPr>
        <p:spPr>
          <a:xfrm>
            <a:off x="728690" y="340074"/>
            <a:ext cx="7986714" cy="6429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42844" y="3453198"/>
            <a:ext cx="8858312" cy="1476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-32" y="3623008"/>
            <a:ext cx="9144000" cy="115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7223" y="4065489"/>
            <a:ext cx="7637489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57223" y="2571744"/>
            <a:ext cx="7637489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자유형 15"/>
          <p:cNvSpPr/>
          <p:nvPr/>
        </p:nvSpPr>
        <p:spPr>
          <a:xfrm>
            <a:off x="-32" y="3256640"/>
            <a:ext cx="9144000" cy="1056443"/>
          </a:xfrm>
          <a:custGeom>
            <a:avLst/>
            <a:gdLst>
              <a:gd name="connsiteX0" fmla="*/ 0 w 9090734"/>
              <a:gd name="connsiteY0" fmla="*/ 248575 h 1056443"/>
              <a:gd name="connsiteX1" fmla="*/ 363985 w 9090734"/>
              <a:gd name="connsiteY1" fmla="*/ 248575 h 1056443"/>
              <a:gd name="connsiteX2" fmla="*/ 426128 w 9090734"/>
              <a:gd name="connsiteY2" fmla="*/ 0 h 1056443"/>
              <a:gd name="connsiteX3" fmla="*/ 701336 w 9090734"/>
              <a:gd name="connsiteY3" fmla="*/ 1056443 h 1056443"/>
              <a:gd name="connsiteX4" fmla="*/ 772358 w 9090734"/>
              <a:gd name="connsiteY4" fmla="*/ 816746 h 1056443"/>
              <a:gd name="connsiteX5" fmla="*/ 9090734 w 9090734"/>
              <a:gd name="connsiteY5" fmla="*/ 816746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0734" h="1056443">
                <a:moveTo>
                  <a:pt x="0" y="248575"/>
                </a:moveTo>
                <a:lnTo>
                  <a:pt x="363985" y="248575"/>
                </a:lnTo>
                <a:lnTo>
                  <a:pt x="426128" y="0"/>
                </a:lnTo>
                <a:lnTo>
                  <a:pt x="701336" y="1056443"/>
                </a:lnTo>
                <a:lnTo>
                  <a:pt x="772358" y="816746"/>
                </a:lnTo>
                <a:lnTo>
                  <a:pt x="9090734" y="816746"/>
                </a:lnTo>
              </a:path>
            </a:pathLst>
          </a:cu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197190" y="5715016"/>
            <a:ext cx="6084000" cy="71438"/>
          </a:xfrm>
          <a:prstGeom prst="rect">
            <a:avLst/>
          </a:prstGeom>
          <a:solidFill>
            <a:srgbClr val="F4A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268628" y="5786454"/>
            <a:ext cx="6084000" cy="714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54314" y="5857892"/>
            <a:ext cx="6084000" cy="714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285720" y="6049052"/>
            <a:ext cx="4129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</a:rPr>
              <a:t>Pattern Recognition &amp; Machine Intelligence (PMI) Lab </a:t>
            </a:r>
          </a:p>
          <a:p>
            <a:r>
              <a:rPr lang="en-US" altLang="ko-KR" sz="1400" kern="0" dirty="0">
                <a:solidFill>
                  <a:schemeClr val="bg1">
                    <a:lumMod val="95000"/>
                  </a:schemeClr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http://pmilab.wixsite.com/pmi-lab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8" name="제목 1"/>
          <p:cNvSpPr>
            <a:spLocks noGrp="1"/>
          </p:cNvSpPr>
          <p:nvPr>
            <p:ph type="ctrTitle"/>
          </p:nvPr>
        </p:nvSpPr>
        <p:spPr>
          <a:xfrm>
            <a:off x="728690" y="340074"/>
            <a:ext cx="7986714" cy="6429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ctrTitle"/>
          </p:nvPr>
        </p:nvSpPr>
        <p:spPr>
          <a:xfrm>
            <a:off x="728690" y="340074"/>
            <a:ext cx="7986714" cy="6429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728690" y="340074"/>
            <a:ext cx="7986714" cy="6429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42844" y="4732640"/>
            <a:ext cx="8858312" cy="118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32" y="4857760"/>
            <a:ext cx="9144000" cy="93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406" y="6509587"/>
            <a:ext cx="36433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Calibri" panose="020F0502020204030204" pitchFamily="34" charset="0"/>
              </a:rPr>
              <a:t>Pattern Recognition &amp; Machine Intelligence (PMI) Lab </a:t>
            </a:r>
          </a:p>
        </p:txBody>
      </p:sp>
      <p:grpSp>
        <p:nvGrpSpPr>
          <p:cNvPr id="5" name="그룹 9"/>
          <p:cNvGrpSpPr/>
          <p:nvPr/>
        </p:nvGrpSpPr>
        <p:grpSpPr>
          <a:xfrm>
            <a:off x="25884" y="6215082"/>
            <a:ext cx="7524000" cy="214314"/>
            <a:chOff x="240198" y="5715016"/>
            <a:chExt cx="6046314" cy="214314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383074" y="5715016"/>
              <a:ext cx="5832000" cy="71438"/>
            </a:xfrm>
            <a:prstGeom prst="rect">
              <a:avLst/>
            </a:prstGeom>
            <a:solidFill>
              <a:srgbClr val="F4A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54512" y="5786454"/>
              <a:ext cx="5832000" cy="714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240198" y="5857892"/>
              <a:ext cx="5832000" cy="71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자유형 15"/>
          <p:cNvSpPr/>
          <p:nvPr/>
        </p:nvSpPr>
        <p:spPr>
          <a:xfrm>
            <a:off x="-32" y="4551209"/>
            <a:ext cx="9144000" cy="1056443"/>
          </a:xfrm>
          <a:custGeom>
            <a:avLst/>
            <a:gdLst>
              <a:gd name="connsiteX0" fmla="*/ 0 w 9090734"/>
              <a:gd name="connsiteY0" fmla="*/ 248575 h 1056443"/>
              <a:gd name="connsiteX1" fmla="*/ 363985 w 9090734"/>
              <a:gd name="connsiteY1" fmla="*/ 248575 h 1056443"/>
              <a:gd name="connsiteX2" fmla="*/ 426128 w 9090734"/>
              <a:gd name="connsiteY2" fmla="*/ 0 h 1056443"/>
              <a:gd name="connsiteX3" fmla="*/ 701336 w 9090734"/>
              <a:gd name="connsiteY3" fmla="*/ 1056443 h 1056443"/>
              <a:gd name="connsiteX4" fmla="*/ 772358 w 9090734"/>
              <a:gd name="connsiteY4" fmla="*/ 816746 h 1056443"/>
              <a:gd name="connsiteX5" fmla="*/ 9090734 w 9090734"/>
              <a:gd name="connsiteY5" fmla="*/ 816746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0734" h="1056443">
                <a:moveTo>
                  <a:pt x="0" y="248575"/>
                </a:moveTo>
                <a:lnTo>
                  <a:pt x="363985" y="248575"/>
                </a:lnTo>
                <a:lnTo>
                  <a:pt x="426128" y="0"/>
                </a:lnTo>
                <a:lnTo>
                  <a:pt x="701336" y="1056443"/>
                </a:lnTo>
                <a:lnTo>
                  <a:pt x="772358" y="816746"/>
                </a:lnTo>
                <a:lnTo>
                  <a:pt x="9090734" y="816746"/>
                </a:lnTo>
              </a:path>
            </a:pathLst>
          </a:cu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2844" y="6581001"/>
            <a:ext cx="75724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Calibri" panose="020F0502020204030204" pitchFamily="34" charset="0"/>
              </a:rPr>
              <a:t>Pattern Recognition &amp; Machine Intelligence (PMI) Lab</a:t>
            </a:r>
            <a:endParaRPr lang="en-US" altLang="ko-KR" sz="1200" b="1" i="0" baseline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4" name="그룹 11"/>
          <p:cNvGrpSpPr/>
          <p:nvPr/>
        </p:nvGrpSpPr>
        <p:grpSpPr>
          <a:xfrm>
            <a:off x="25884" y="6215082"/>
            <a:ext cx="7524000" cy="214314"/>
            <a:chOff x="240198" y="5715016"/>
            <a:chExt cx="6046314" cy="214314"/>
          </a:xfrm>
        </p:grpSpPr>
        <p:sp>
          <p:nvSpPr>
            <p:cNvPr id="5" name="직사각형 4"/>
            <p:cNvSpPr/>
            <p:nvPr userDrawn="1"/>
          </p:nvSpPr>
          <p:spPr>
            <a:xfrm>
              <a:off x="383074" y="5715016"/>
              <a:ext cx="5832000" cy="71438"/>
            </a:xfrm>
            <a:prstGeom prst="rect">
              <a:avLst/>
            </a:prstGeom>
            <a:solidFill>
              <a:srgbClr val="F4A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454512" y="5786454"/>
              <a:ext cx="5832000" cy="714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240198" y="5857892"/>
              <a:ext cx="5832000" cy="71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42844" y="142852"/>
            <a:ext cx="8858312" cy="12144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32" y="285728"/>
            <a:ext cx="9144000" cy="92869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-32" y="220539"/>
            <a:ext cx="9144000" cy="1056443"/>
          </a:xfrm>
          <a:custGeom>
            <a:avLst/>
            <a:gdLst>
              <a:gd name="connsiteX0" fmla="*/ 0 w 9090734"/>
              <a:gd name="connsiteY0" fmla="*/ 248575 h 1056443"/>
              <a:gd name="connsiteX1" fmla="*/ 363985 w 9090734"/>
              <a:gd name="connsiteY1" fmla="*/ 248575 h 1056443"/>
              <a:gd name="connsiteX2" fmla="*/ 426128 w 9090734"/>
              <a:gd name="connsiteY2" fmla="*/ 0 h 1056443"/>
              <a:gd name="connsiteX3" fmla="*/ 701336 w 9090734"/>
              <a:gd name="connsiteY3" fmla="*/ 1056443 h 1056443"/>
              <a:gd name="connsiteX4" fmla="*/ 772358 w 9090734"/>
              <a:gd name="connsiteY4" fmla="*/ 816746 h 1056443"/>
              <a:gd name="connsiteX5" fmla="*/ 9090734 w 9090734"/>
              <a:gd name="connsiteY5" fmla="*/ 816746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0734" h="1056443">
                <a:moveTo>
                  <a:pt x="0" y="248575"/>
                </a:moveTo>
                <a:lnTo>
                  <a:pt x="363985" y="248575"/>
                </a:lnTo>
                <a:lnTo>
                  <a:pt x="426128" y="0"/>
                </a:lnTo>
                <a:lnTo>
                  <a:pt x="701336" y="1056443"/>
                </a:lnTo>
                <a:lnTo>
                  <a:pt x="772358" y="816746"/>
                </a:lnTo>
                <a:lnTo>
                  <a:pt x="9090734" y="816746"/>
                </a:lnTo>
              </a:path>
            </a:pathLst>
          </a:custGeom>
          <a:ln w="38100">
            <a:solidFill>
              <a:srgbClr val="F4AB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81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 개론 및 실습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화 </a:t>
            </a:r>
            <a:r>
              <a:rPr lang="en-US" altLang="ko-KR" dirty="0"/>
              <a:t>3,4 (313) / </a:t>
            </a:r>
            <a:r>
              <a:rPr lang="ko-KR" altLang="en-US" dirty="0"/>
              <a:t>목 </a:t>
            </a:r>
            <a:r>
              <a:rPr lang="en-US" altLang="ko-KR" dirty="0"/>
              <a:t>1,2 (313)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500694" y="3789040"/>
            <a:ext cx="3400404" cy="1497348"/>
          </a:xfrm>
          <a:prstGeom prst="rect">
            <a:avLst/>
          </a:prstGeom>
        </p:spPr>
        <p:txBody>
          <a:bodyPr>
            <a:normAutofit fontScale="92500"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2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PMI. 423.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김 경 태</a:t>
            </a:r>
            <a:endParaRPr lang="en-US" altLang="ko-KR" sz="2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2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010-3007-9251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2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rudxo9251@gmail.com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2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scanf</a:t>
            </a:r>
            <a:r>
              <a:rPr lang="en-US" altLang="ko-KR" dirty="0"/>
              <a:t>() 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40" y="1484784"/>
            <a:ext cx="6696744" cy="474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scanf</a:t>
            </a:r>
            <a:r>
              <a:rPr lang="ko-KR" altLang="en-US" dirty="0"/>
              <a:t> 함수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/>
            <a:r>
              <a:rPr lang="ko-KR" altLang="en-US" dirty="0"/>
              <a:t>사용자가 데이터 입력을 위해 사용하는 함수</a:t>
            </a:r>
            <a:endParaRPr lang="en-US" altLang="ko-KR" dirty="0">
              <a:solidFill>
                <a:srgbClr val="FF0000"/>
              </a:solidFill>
            </a:endParaRPr>
          </a:p>
          <a:p>
            <a:pPr marL="400050"/>
            <a:endParaRPr lang="en-US" altLang="ko-KR" dirty="0"/>
          </a:p>
          <a:p>
            <a:pPr marL="400050"/>
            <a:endParaRPr lang="en-US" altLang="ko-KR" dirty="0"/>
          </a:p>
          <a:p>
            <a:pPr marL="400050"/>
            <a:endParaRPr lang="en-US" altLang="ko-KR" dirty="0"/>
          </a:p>
          <a:p>
            <a:pPr marL="400050"/>
            <a:endParaRPr lang="en-US" altLang="ko-KR" dirty="0"/>
          </a:p>
          <a:p>
            <a:pPr marL="400050"/>
            <a:endParaRPr lang="en-US" altLang="ko-KR" dirty="0"/>
          </a:p>
          <a:p>
            <a:pPr marL="400050"/>
            <a:endParaRPr lang="en-US" altLang="ko-KR" dirty="0"/>
          </a:p>
          <a:p>
            <a:pPr marL="400050"/>
            <a:endParaRPr lang="en-US" altLang="ko-KR" dirty="0"/>
          </a:p>
          <a:p>
            <a:pPr marL="400050"/>
            <a:r>
              <a:rPr lang="en-US" altLang="ko-KR" dirty="0"/>
              <a:t>“ “ </a:t>
            </a:r>
            <a:r>
              <a:rPr lang="ko-KR" altLang="en-US" dirty="0"/>
              <a:t>사이에 형식지정자와 일치하는 형식의 데이터를 입력 </a:t>
            </a:r>
            <a:r>
              <a:rPr lang="en-US" altLang="ko-KR" dirty="0"/>
              <a:t>“ “ </a:t>
            </a:r>
            <a:r>
              <a:rPr lang="ko-KR" altLang="en-US" dirty="0"/>
              <a:t>뒤에 오는 변수는 </a:t>
            </a:r>
            <a:r>
              <a:rPr lang="ko-KR" altLang="en-US" dirty="0" err="1">
                <a:solidFill>
                  <a:srgbClr val="FF0000"/>
                </a:solidFill>
              </a:rPr>
              <a:t>변수명</a:t>
            </a:r>
            <a:r>
              <a:rPr lang="ko-KR" altLang="en-US" dirty="0">
                <a:solidFill>
                  <a:srgbClr val="FF0000"/>
                </a:solidFill>
              </a:rPr>
              <a:t> 앞에 </a:t>
            </a:r>
            <a:r>
              <a:rPr lang="en-US" altLang="ko-KR" dirty="0">
                <a:solidFill>
                  <a:srgbClr val="FF0000"/>
                </a:solidFill>
              </a:rPr>
              <a:t>&amp; </a:t>
            </a:r>
            <a:r>
              <a:rPr lang="ko-KR" altLang="en-US" dirty="0">
                <a:solidFill>
                  <a:srgbClr val="FF0000"/>
                </a:solidFill>
              </a:rPr>
              <a:t>기호를 붙여줘야 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400050"/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401" y="2204864"/>
            <a:ext cx="2974291" cy="2508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4011666" y="3717197"/>
            <a:ext cx="1420762" cy="166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6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입력을 받아서 계산하는 프로그램 실습 </a:t>
            </a:r>
            <a:r>
              <a:rPr lang="en-US" altLang="ko-KR" dirty="0"/>
              <a:t>1 (1/3)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12776"/>
            <a:ext cx="4245446" cy="4795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294342" y="2750448"/>
            <a:ext cx="3368597" cy="2172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5" idx="1"/>
            <a:endCxn id="7" idx="3"/>
          </p:cNvCxnSpPr>
          <p:nvPr/>
        </p:nvCxnSpPr>
        <p:spPr>
          <a:xfrm flipH="1" flipV="1">
            <a:off x="2541462" y="2560286"/>
            <a:ext cx="752880" cy="298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1519" y="2237120"/>
            <a:ext cx="2289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받을 데이터가 무엇인지 명시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96409" y="3160450"/>
            <a:ext cx="1901485" cy="197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12" idx="1"/>
            <a:endCxn id="10" idx="3"/>
          </p:cNvCxnSpPr>
          <p:nvPr/>
        </p:nvCxnSpPr>
        <p:spPr>
          <a:xfrm flipH="1" flipV="1">
            <a:off x="5197894" y="3259199"/>
            <a:ext cx="1531320" cy="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29214" y="2936845"/>
            <a:ext cx="2414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데이터를 입력 </a:t>
            </a:r>
            <a:endParaRPr lang="en-US" altLang="ko-KR" dirty="0"/>
          </a:p>
          <a:p>
            <a:r>
              <a:rPr lang="ko-KR" altLang="en-US" b="1" dirty="0"/>
              <a:t>형식지정자</a:t>
            </a:r>
            <a:r>
              <a:rPr lang="ko-KR" altLang="en-US" dirty="0"/>
              <a:t>를 유의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4777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입력을 받아서 계산하는 프로그램 실습 </a:t>
            </a:r>
            <a:r>
              <a:rPr lang="en-US" altLang="ko-KR" dirty="0"/>
              <a:t>1 (2/3)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80" b="63299"/>
          <a:stretch/>
        </p:blipFill>
        <p:spPr bwMode="auto">
          <a:xfrm>
            <a:off x="2483768" y="1412776"/>
            <a:ext cx="4245446" cy="398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286016" y="1594520"/>
            <a:ext cx="1428614" cy="2172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5" idx="2"/>
            <a:endCxn id="7" idx="0"/>
          </p:cNvCxnSpPr>
          <p:nvPr/>
        </p:nvCxnSpPr>
        <p:spPr>
          <a:xfrm>
            <a:off x="4000323" y="1811767"/>
            <a:ext cx="2220" cy="321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8167" y="2132856"/>
            <a:ext cx="6768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Printf</a:t>
            </a:r>
            <a:r>
              <a:rPr lang="ko-KR" altLang="en-US" dirty="0"/>
              <a:t>를 확실히 실행시켜 주는 함수</a:t>
            </a:r>
            <a:r>
              <a:rPr lang="en-US" altLang="ko-KR" dirty="0"/>
              <a:t>.</a:t>
            </a:r>
            <a:r>
              <a:rPr lang="ko-KR" altLang="en-US" dirty="0"/>
              <a:t> 안 쓸 경우 화면에 아무 것도 안 </a:t>
            </a:r>
            <a:r>
              <a:rPr lang="ko-KR" altLang="en-US" dirty="0" err="1"/>
              <a:t>뜬채로</a:t>
            </a:r>
            <a:r>
              <a:rPr lang="ko-KR" altLang="en-US" dirty="0"/>
              <a:t> 입력만 기다리게 될 수도 있다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391" y="2803942"/>
            <a:ext cx="314325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508104" y="5301208"/>
            <a:ext cx="33843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</a:t>
            </a:r>
            <a:r>
              <a:rPr lang="ko-KR" altLang="en-US" dirty="0"/>
              <a:t>언어 </a:t>
            </a:r>
            <a:r>
              <a:rPr lang="en-US" altLang="ko-KR" dirty="0" err="1"/>
              <a:t>fflush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버퍼 지우기 함수</a:t>
            </a:r>
            <a:endParaRPr lang="en-US" altLang="ko-KR" sz="1200" dirty="0"/>
          </a:p>
          <a:p>
            <a:r>
              <a:rPr lang="ko-KR" altLang="en-US" sz="1200" dirty="0"/>
              <a:t>http://blog.naver.com/skghtjd10/50187534825</a:t>
            </a:r>
          </a:p>
        </p:txBody>
      </p:sp>
    </p:spTree>
    <p:extLst>
      <p:ext uri="{BB962C8B-B14F-4D97-AF65-F5344CB8AC3E}">
        <p14:creationId xmlns:p14="http://schemas.microsoft.com/office/powerpoint/2010/main" val="3564621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입력을 받아서 계산하는 프로그램 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744" y="1513844"/>
            <a:ext cx="3530210" cy="436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445252" y="2945264"/>
            <a:ext cx="1728623" cy="2172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5" idx="3"/>
            <a:endCxn id="7" idx="1"/>
          </p:cNvCxnSpPr>
          <p:nvPr/>
        </p:nvCxnSpPr>
        <p:spPr>
          <a:xfrm>
            <a:off x="5173875" y="3053888"/>
            <a:ext cx="624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98593" y="2869222"/>
            <a:ext cx="3334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형식지정자가 변경된 것 확인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052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00808"/>
            <a:ext cx="4608512" cy="417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입력을 받아서 계산하는 프로그램 실습 </a:t>
            </a:r>
            <a:r>
              <a:rPr lang="en-US" altLang="ko-KR" dirty="0"/>
              <a:t>1 (3/3)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51196" y="2615369"/>
            <a:ext cx="3368598" cy="4535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5" idx="3"/>
            <a:endCxn id="7" idx="1"/>
          </p:cNvCxnSpPr>
          <p:nvPr/>
        </p:nvCxnSpPr>
        <p:spPr>
          <a:xfrm>
            <a:off x="6419794" y="2842165"/>
            <a:ext cx="0" cy="763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19794" y="342105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이러한 방식도 가능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626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63" y="1628800"/>
            <a:ext cx="355282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입력을 받아서 계산하는 프로그램 실습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99317" y="4005064"/>
            <a:ext cx="2907671" cy="2172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5" idx="3"/>
            <a:endCxn id="7" idx="1"/>
          </p:cNvCxnSpPr>
          <p:nvPr/>
        </p:nvCxnSpPr>
        <p:spPr>
          <a:xfrm>
            <a:off x="5306988" y="4113688"/>
            <a:ext cx="345132" cy="862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52120" y="4653136"/>
            <a:ext cx="3594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 줄에 여러 개의 </a:t>
            </a:r>
            <a:r>
              <a:rPr lang="ko-KR" altLang="en-US" dirty="0" err="1"/>
              <a:t>형식지정자를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쓰는 것도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325215" y="2132856"/>
            <a:ext cx="1233136" cy="2172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stCxn id="12" idx="3"/>
            <a:endCxn id="14" idx="1"/>
          </p:cNvCxnSpPr>
          <p:nvPr/>
        </p:nvCxnSpPr>
        <p:spPr>
          <a:xfrm flipV="1">
            <a:off x="3558351" y="2241479"/>
            <a:ext cx="122967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88024" y="1918313"/>
            <a:ext cx="3876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같은 </a:t>
            </a:r>
            <a:r>
              <a:rPr lang="ko-KR" altLang="en-US" dirty="0" err="1"/>
              <a:t>자료형의</a:t>
            </a:r>
            <a:r>
              <a:rPr lang="ko-KR" altLang="en-US" dirty="0"/>
              <a:t> 변수는 </a:t>
            </a:r>
            <a:r>
              <a:rPr lang="en-US" altLang="ko-KR" dirty="0"/>
              <a:t>,</a:t>
            </a:r>
            <a:r>
              <a:rPr lang="ko-KR" altLang="en-US" dirty="0"/>
              <a:t>로 구분하여 </a:t>
            </a:r>
            <a:endParaRPr lang="en-US" altLang="ko-KR" dirty="0"/>
          </a:p>
          <a:p>
            <a:r>
              <a:rPr lang="ko-KR" altLang="en-US" dirty="0"/>
              <a:t>여러 개 선언하는 것이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195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42862"/>
            <a:ext cx="908685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94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23812"/>
            <a:ext cx="911542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06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42862"/>
            <a:ext cx="9134475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9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 개론 및 실습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ko-KR" dirty="0"/>
              <a:t>Teaching Assistant</a:t>
            </a:r>
          </a:p>
          <a:p>
            <a:pPr lvl="1">
              <a:buFont typeface="Wingdings" pitchFamily="2" charset="2"/>
              <a:buChar char="l"/>
            </a:pPr>
            <a:r>
              <a:rPr lang="ko-KR" altLang="en-US" dirty="0"/>
              <a:t>김경태 </a:t>
            </a:r>
            <a:r>
              <a:rPr lang="en-US" altLang="ko-KR" dirty="0"/>
              <a:t>(</a:t>
            </a:r>
            <a:r>
              <a:rPr lang="ko-KR" altLang="en-US" dirty="0"/>
              <a:t>공대 </a:t>
            </a:r>
            <a:r>
              <a:rPr lang="en-US" altLang="ko-KR" dirty="0"/>
              <a:t>423</a:t>
            </a:r>
            <a:r>
              <a:rPr lang="ko-KR" altLang="en-US" dirty="0"/>
              <a:t>호</a:t>
            </a:r>
            <a:r>
              <a:rPr lang="en-US" altLang="ko-KR" dirty="0"/>
              <a:t>)</a:t>
            </a:r>
          </a:p>
          <a:p>
            <a:pPr lvl="1">
              <a:buFont typeface="Wingdings" pitchFamily="2" charset="2"/>
              <a:buChar char="l"/>
            </a:pPr>
            <a:endParaRPr lang="en-US" altLang="ko-KR" dirty="0"/>
          </a:p>
          <a:p>
            <a:pPr lvl="1">
              <a:buFont typeface="Wingdings" pitchFamily="2" charset="2"/>
              <a:buChar char="l"/>
            </a:pPr>
            <a:r>
              <a:rPr lang="en-US" altLang="ko-KR" dirty="0"/>
              <a:t>E-mail : rudxo9251@gmail.com</a:t>
            </a:r>
          </a:p>
          <a:p>
            <a:pPr lvl="1">
              <a:buFont typeface="Wingdings" pitchFamily="2" charset="2"/>
              <a:buChar char="l"/>
            </a:pPr>
            <a:endParaRPr lang="en-US" altLang="ko-KR" dirty="0"/>
          </a:p>
          <a:p>
            <a:pPr lvl="1">
              <a:buFont typeface="Wingdings" pitchFamily="2" charset="2"/>
              <a:buChar char="l"/>
            </a:pPr>
            <a:r>
              <a:rPr lang="en-US" altLang="ko-KR" dirty="0"/>
              <a:t>Mobile : 010-3007-9251</a:t>
            </a:r>
          </a:p>
          <a:p>
            <a:pPr lvl="1">
              <a:buFont typeface="Wingdings" pitchFamily="2" charset="2"/>
              <a:buChar char="l"/>
            </a:pPr>
            <a:endParaRPr lang="en-US" altLang="ko-KR" dirty="0"/>
          </a:p>
          <a:p>
            <a:pPr lvl="1">
              <a:buFont typeface="Wingdings" pitchFamily="2" charset="2"/>
              <a:buChar char="l"/>
            </a:pPr>
            <a:r>
              <a:rPr lang="en-US" altLang="ko-KR" dirty="0"/>
              <a:t>Office Hour :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화</a:t>
            </a:r>
            <a:r>
              <a:rPr lang="en-US" altLang="ko-KR" dirty="0"/>
              <a:t>, </a:t>
            </a:r>
            <a:r>
              <a:rPr lang="ko-KR" altLang="en-US" dirty="0"/>
              <a:t>수 </a:t>
            </a:r>
            <a:r>
              <a:rPr lang="en-US" altLang="ko-KR" dirty="0"/>
              <a:t>15:30 ~ 18:30, </a:t>
            </a:r>
            <a:r>
              <a:rPr lang="ko-KR" altLang="en-US" dirty="0"/>
              <a:t>목 </a:t>
            </a:r>
            <a:r>
              <a:rPr lang="en-US" altLang="ko-KR" dirty="0"/>
              <a:t>13:30 ~ 15:30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444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913" y="4762"/>
            <a:ext cx="9267825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32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3" y="33337"/>
            <a:ext cx="915352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7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" y="66675"/>
            <a:ext cx="918210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29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42862"/>
            <a:ext cx="9115425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47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변수를 하나 입력 받으면 해당하는 수의 소수점 구구단을 출력하는 프로그램 만들기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 주 실습 수업시간에 프린터 제출 및 </a:t>
            </a:r>
            <a:r>
              <a:rPr lang="en-US" altLang="ko-KR" dirty="0" err="1"/>
              <a:t>eclass</a:t>
            </a:r>
            <a:r>
              <a:rPr lang="en-US" altLang="ko-KR" dirty="0"/>
              <a:t> </a:t>
            </a:r>
            <a:r>
              <a:rPr lang="ko-KR" altLang="en-US" dirty="0"/>
              <a:t>과제제출</a:t>
            </a:r>
            <a:r>
              <a:rPr lang="en-US" altLang="ko-KR" dirty="0"/>
              <a:t>!!</a:t>
            </a:r>
            <a:endParaRPr lang="ko-KR" altLang="en-US" dirty="0"/>
          </a:p>
          <a:p>
            <a:r>
              <a:rPr lang="ko-KR" altLang="en-US" dirty="0"/>
              <a:t>리포트 양식은 </a:t>
            </a:r>
            <a:r>
              <a:rPr lang="en-US" altLang="ko-KR" dirty="0" err="1"/>
              <a:t>eclass</a:t>
            </a:r>
            <a:r>
              <a:rPr lang="ko-KR" altLang="en-US" dirty="0"/>
              <a:t>에 업로드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 과제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19872" y="3615818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동일한 결과 화면이 나와야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46" y="2621527"/>
            <a:ext cx="1557353" cy="220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2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 결과 출력하기 </a:t>
            </a:r>
            <a:r>
              <a:rPr lang="en-US" altLang="ko-KR" dirty="0"/>
              <a:t>(1/5)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288" y="1412776"/>
            <a:ext cx="8280400" cy="5218112"/>
          </a:xfrm>
        </p:spPr>
        <p:txBody>
          <a:bodyPr/>
          <a:lstStyle/>
          <a:p>
            <a:r>
              <a:rPr lang="ko-KR" altLang="en-US" dirty="0"/>
              <a:t>다음은 우리나라의 오늘 지역별 온도이다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 데이터의 평균을 구하는 프로그램을 작성해보자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온도 </a:t>
            </a:r>
            <a:r>
              <a:rPr lang="en-US" altLang="ko-KR" dirty="0"/>
              <a:t>: -1, 2, 4, 4, 4, 3, 4, 4, 7, 7, 6, 1</a:t>
            </a:r>
          </a:p>
          <a:p>
            <a:endParaRPr lang="en-US" altLang="ko-KR" dirty="0"/>
          </a:p>
          <a:p>
            <a:r>
              <a:rPr lang="ko-KR" altLang="en-US" dirty="0"/>
              <a:t>아래와 같은 형식을 사용</a:t>
            </a:r>
            <a:endParaRPr lang="en-US" altLang="ko-KR" dirty="0"/>
          </a:p>
        </p:txBody>
      </p:sp>
      <p:cxnSp>
        <p:nvCxnSpPr>
          <p:cNvPr id="3" name="직선 연결선 2"/>
          <p:cNvCxnSpPr>
            <a:stCxn id="7" idx="2"/>
            <a:endCxn id="4" idx="0"/>
          </p:cNvCxnSpPr>
          <p:nvPr/>
        </p:nvCxnSpPr>
        <p:spPr>
          <a:xfrm>
            <a:off x="3708030" y="4412110"/>
            <a:ext cx="0" cy="457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997739" y="486916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형식 지정자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21088"/>
            <a:ext cx="8676456" cy="19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592255" y="4182891"/>
            <a:ext cx="231550" cy="229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30588" y="4187553"/>
            <a:ext cx="4717876" cy="224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>
            <a:off x="3810000" y="4432300"/>
            <a:ext cx="2603500" cy="595082"/>
          </a:xfrm>
          <a:custGeom>
            <a:avLst/>
            <a:gdLst>
              <a:gd name="connsiteX0" fmla="*/ 2603500 w 2603500"/>
              <a:gd name="connsiteY0" fmla="*/ 0 h 595082"/>
              <a:gd name="connsiteX1" fmla="*/ 1841500 w 2603500"/>
              <a:gd name="connsiteY1" fmla="*/ 495300 h 595082"/>
              <a:gd name="connsiteX2" fmla="*/ 1028700 w 2603500"/>
              <a:gd name="connsiteY2" fmla="*/ 558800 h 595082"/>
              <a:gd name="connsiteX3" fmla="*/ 0 w 2603500"/>
              <a:gd name="connsiteY3" fmla="*/ 63500 h 59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3500" h="595082">
                <a:moveTo>
                  <a:pt x="2603500" y="0"/>
                </a:moveTo>
                <a:cubicBezTo>
                  <a:pt x="2353733" y="201083"/>
                  <a:pt x="2103967" y="402167"/>
                  <a:pt x="1841500" y="495300"/>
                </a:cubicBezTo>
                <a:cubicBezTo>
                  <a:pt x="1579033" y="588433"/>
                  <a:pt x="1335617" y="630767"/>
                  <a:pt x="1028700" y="558800"/>
                </a:cubicBezTo>
                <a:cubicBezTo>
                  <a:pt x="721783" y="486833"/>
                  <a:pt x="360891" y="275166"/>
                  <a:pt x="0" y="63500"/>
                </a:cubicBezTo>
              </a:path>
            </a:pathLst>
          </a:custGeom>
          <a:noFill/>
          <a:ln w="158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21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 결과 출력하기 </a:t>
            </a:r>
            <a:r>
              <a:rPr lang="en-US" altLang="ko-KR" dirty="0"/>
              <a:t>(2/5)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288" y="1412776"/>
            <a:ext cx="8280400" cy="5218112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%d</a:t>
            </a:r>
            <a:r>
              <a:rPr lang="ko-KR" altLang="en-US" dirty="0"/>
              <a:t>는 정수를 출력하는 </a:t>
            </a:r>
            <a:r>
              <a:rPr lang="ko-KR" altLang="en-US" b="1" dirty="0" err="1"/>
              <a:t>형식지정자</a:t>
            </a:r>
            <a:r>
              <a:rPr lang="ko-KR" altLang="en-US" dirty="0" err="1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평균의 결과는 실수 값이기 때문에 위와 같이 계산을 하면 </a:t>
            </a:r>
            <a:r>
              <a:rPr lang="ko-KR" altLang="en-US" u="sng" dirty="0"/>
              <a:t>정확한 결과가 나오지 않는다</a:t>
            </a:r>
            <a:r>
              <a:rPr lang="en-US" altLang="ko-KR" u="sng" dirty="0"/>
              <a:t>. </a:t>
            </a:r>
          </a:p>
          <a:p>
            <a:endParaRPr lang="en-US" altLang="ko-K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96952"/>
            <a:ext cx="8699330" cy="3051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900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 결과 출력하기 </a:t>
            </a:r>
            <a:r>
              <a:rPr lang="en-US" altLang="ko-KR" dirty="0"/>
              <a:t>(3/5)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288" y="1412776"/>
            <a:ext cx="8280400" cy="5218112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계산기를 이용하여 계산해보도록 하자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위의 계산결과는 </a:t>
            </a:r>
            <a:r>
              <a:rPr lang="en-US" altLang="ko-KR" dirty="0"/>
              <a:t>3.75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우리는 실수를 표현할 수 있는 </a:t>
            </a:r>
            <a:r>
              <a:rPr lang="ko-KR" altLang="en-US" b="1" dirty="0"/>
              <a:t>형식지정자</a:t>
            </a:r>
            <a:r>
              <a:rPr lang="ko-KR" altLang="en-US" dirty="0"/>
              <a:t>를 이용하여 실수를 출력해야 한다</a:t>
            </a:r>
            <a:r>
              <a:rPr lang="en-US" altLang="ko-KR" dirty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51970"/>
            <a:ext cx="6259388" cy="894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502" y="3861048"/>
            <a:ext cx="13525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93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 결과 출력하기 </a:t>
            </a:r>
            <a:r>
              <a:rPr lang="en-US" altLang="ko-KR" dirty="0"/>
              <a:t>(4/5)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288" y="1412776"/>
            <a:ext cx="8280400" cy="5218112"/>
          </a:xfrm>
        </p:spPr>
        <p:txBody>
          <a:bodyPr/>
          <a:lstStyle/>
          <a:p>
            <a:r>
              <a:rPr lang="ko-KR" altLang="en-US" dirty="0"/>
              <a:t>실수를 출력하기 위한 </a:t>
            </a:r>
            <a:r>
              <a:rPr lang="ko-KR" altLang="en-US" b="1" dirty="0" err="1"/>
              <a:t>형식지정자</a:t>
            </a:r>
            <a:r>
              <a:rPr lang="ko-KR" altLang="en-US" dirty="0"/>
              <a:t> </a:t>
            </a:r>
            <a:r>
              <a:rPr lang="en-US" altLang="ko-KR" dirty="0"/>
              <a:t>“%f”</a:t>
            </a:r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언어에서 실수를 계산하기 위해선 숫자를 실수로 만들어 계산하여야 한다</a:t>
            </a:r>
            <a:r>
              <a:rPr lang="en-US" altLang="ko-KR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54752"/>
            <a:ext cx="860495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971600" y="3501008"/>
            <a:ext cx="619819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>
            <a:stCxn id="7" idx="2"/>
            <a:endCxn id="4" idx="0"/>
          </p:cNvCxnSpPr>
          <p:nvPr/>
        </p:nvCxnSpPr>
        <p:spPr>
          <a:xfrm flipH="1">
            <a:off x="4070695" y="3789040"/>
            <a:ext cx="1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-17091" y="4509120"/>
            <a:ext cx="817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출력형식은 실수 형식인데 출력하는 값이 정수이기 때문에 발생하는 </a:t>
            </a:r>
            <a:r>
              <a:rPr lang="en-US" altLang="ko-KR" dirty="0"/>
              <a:t>Warning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085184"/>
            <a:ext cx="6389763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1520" y="562677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잘못 된 값이 출력됨</a:t>
            </a:r>
          </a:p>
        </p:txBody>
      </p:sp>
    </p:spTree>
    <p:extLst>
      <p:ext uri="{BB962C8B-B14F-4D97-AF65-F5344CB8AC3E}">
        <p14:creationId xmlns:p14="http://schemas.microsoft.com/office/powerpoint/2010/main" val="69107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 결과 출력하기 </a:t>
            </a:r>
            <a:r>
              <a:rPr lang="en-US" altLang="ko-KR" dirty="0"/>
              <a:t>(5/5)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288" y="1412776"/>
            <a:ext cx="8280400" cy="5218112"/>
          </a:xfrm>
        </p:spPr>
        <p:txBody>
          <a:bodyPr/>
          <a:lstStyle/>
          <a:p>
            <a:r>
              <a:rPr lang="ko-KR" altLang="en-US" dirty="0"/>
              <a:t>실수를 제대로 표기하기 위해서는 숫자 뒤에 </a:t>
            </a:r>
            <a:r>
              <a:rPr lang="en-US" altLang="ko-KR" dirty="0"/>
              <a:t>.0</a:t>
            </a:r>
            <a:r>
              <a:rPr lang="ko-KR" altLang="en-US" dirty="0"/>
              <a:t>을 표기해야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올바른 표기법</a:t>
            </a: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9" y="3110997"/>
            <a:ext cx="9091591" cy="1182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154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형식지정자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288" y="1412776"/>
            <a:ext cx="8280400" cy="4680520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형식지정자의 종류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외에도 다양한 형식지정자가 존재한다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177355"/>
              </p:ext>
            </p:extLst>
          </p:nvPr>
        </p:nvGraphicFramePr>
        <p:xfrm>
          <a:off x="561989" y="2276872"/>
          <a:ext cx="832011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5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6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32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형식 제어 문자열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형태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정수 형태로 출력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입력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123123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실수</a:t>
                      </a:r>
                      <a:r>
                        <a:rPr lang="en-US" altLang="ko-KR" dirty="0"/>
                        <a:t>(flout</a:t>
                      </a:r>
                      <a:r>
                        <a:rPr lang="ko-KR" altLang="en-US" dirty="0"/>
                        <a:t>형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 형태로 출력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입력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3.141592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문자 형태로 출력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입력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%lf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실수</a:t>
                      </a:r>
                      <a:r>
                        <a:rPr lang="en-US" altLang="ko-KR" dirty="0"/>
                        <a:t>(double</a:t>
                      </a:r>
                      <a:r>
                        <a:rPr lang="ko-KR" altLang="en-US" dirty="0"/>
                        <a:t>형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 형태로 출력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입력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20.32548128632156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문자열 형태로 출력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입력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Hello World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42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형식지정자와</a:t>
            </a:r>
            <a:r>
              <a:rPr lang="ko-KR" altLang="en-US" dirty="0"/>
              <a:t> 변수를 이용한 계산결과 출력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288" y="1412776"/>
            <a:ext cx="8280400" cy="4680520"/>
          </a:xfrm>
        </p:spPr>
        <p:txBody>
          <a:bodyPr/>
          <a:lstStyle/>
          <a:p>
            <a:r>
              <a:rPr lang="ko-KR" altLang="en-US" b="1" dirty="0" err="1"/>
              <a:t>형식지정자</a:t>
            </a:r>
            <a:r>
              <a:rPr lang="ko-KR" altLang="en-US" dirty="0" err="1"/>
              <a:t>와</a:t>
            </a:r>
            <a:r>
              <a:rPr lang="ko-KR" altLang="en-US" dirty="0"/>
              <a:t> </a:t>
            </a:r>
            <a:r>
              <a:rPr lang="ko-KR" altLang="en-US" b="1" dirty="0"/>
              <a:t>변수</a:t>
            </a:r>
            <a:r>
              <a:rPr lang="ko-KR" altLang="en-US" dirty="0"/>
              <a:t>를 이용하면 조금 더 편하게 프로그래밍을 하는 것이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420888"/>
            <a:ext cx="3181895" cy="3563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423282" y="3992927"/>
            <a:ext cx="593933" cy="238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30181" y="5764439"/>
            <a:ext cx="956536" cy="2172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552412"/>
      </p:ext>
    </p:extLst>
  </p:cSld>
  <p:clrMapOvr>
    <a:masterClrMapping/>
  </p:clrMapOvr>
</p:sld>
</file>

<file path=ppt/theme/theme1.xml><?xml version="1.0" encoding="utf-8"?>
<a:theme xmlns:a="http://schemas.openxmlformats.org/drawingml/2006/main" name="rode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rodeo</Template>
  <TotalTime>1225</TotalTime>
  <Words>492</Words>
  <Application>Microsoft Office PowerPoint</Application>
  <PresentationFormat>화면 슬라이드 쇼(4:3)</PresentationFormat>
  <Paragraphs>118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Calibri</vt:lpstr>
      <vt:lpstr>Wingdings</vt:lpstr>
      <vt:lpstr>rodeo</vt:lpstr>
      <vt:lpstr>컴퓨터 개론 및 실습</vt:lpstr>
      <vt:lpstr>컴퓨터 개론 및 실습</vt:lpstr>
      <vt:lpstr>계산 결과 출력하기 (1/5)</vt:lpstr>
      <vt:lpstr>계산 결과 출력하기 (2/5)</vt:lpstr>
      <vt:lpstr>계산 결과 출력하기 (3/5)</vt:lpstr>
      <vt:lpstr>계산 결과 출력하기 (4/5)</vt:lpstr>
      <vt:lpstr>계산 결과 출력하기 (5/5)</vt:lpstr>
      <vt:lpstr>형식지정자</vt:lpstr>
      <vt:lpstr>형식지정자와 변수를 이용한 계산결과 출력</vt:lpstr>
      <vt:lpstr>scanf() </vt:lpstr>
      <vt:lpstr>scanf 함수</vt:lpstr>
      <vt:lpstr>입력을 받아서 계산하는 프로그램 실습 1 (1/3)</vt:lpstr>
      <vt:lpstr>입력을 받아서 계산하는 프로그램 실습 1 (2/3)</vt:lpstr>
      <vt:lpstr>입력을 받아서 계산하는 프로그램 실습 2</vt:lpstr>
      <vt:lpstr>입력을 받아서 계산하는 프로그램 실습 1 (3/3)</vt:lpstr>
      <vt:lpstr>입력을 받아서 계산하는 프로그램 실습 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 과제</vt:lpstr>
    </vt:vector>
  </TitlesOfParts>
  <Company>SP3 Black With Theme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논리회로 및 실험</dc:title>
  <dc:creator>Jeime</dc:creator>
  <cp:lastModifiedBy>daps</cp:lastModifiedBy>
  <cp:revision>105</cp:revision>
  <cp:lastPrinted>2013-09-13T00:26:02Z</cp:lastPrinted>
  <dcterms:created xsi:type="dcterms:W3CDTF">2010-03-05T00:57:53Z</dcterms:created>
  <dcterms:modified xsi:type="dcterms:W3CDTF">2017-03-15T16:51:12Z</dcterms:modified>
</cp:coreProperties>
</file>