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8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2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산술연산자에서 우리가 평소 사용하지 않았던 특이한 연산자는 나머지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연산자는 </a:t>
            </a:r>
            <a:r>
              <a:rPr lang="ko-KR" altLang="en-US" dirty="0" err="1"/>
              <a:t>피연산자가</a:t>
            </a:r>
            <a:r>
              <a:rPr lang="ko-KR" altLang="en-US" dirty="0"/>
              <a:t> 정수일 때만 사용할 수 있고 </a:t>
            </a:r>
            <a:r>
              <a:rPr lang="ko-KR" altLang="en-US" dirty="0" err="1"/>
              <a:t>피연산자가</a:t>
            </a:r>
            <a:r>
              <a:rPr lang="ko-KR" altLang="en-US" dirty="0"/>
              <a:t> 실수일 때는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81" y="3789040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90431" y="5588874"/>
            <a:ext cx="429441" cy="288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3"/>
            <a:endCxn id="7" idx="1"/>
          </p:cNvCxnSpPr>
          <p:nvPr/>
        </p:nvCxnSpPr>
        <p:spPr>
          <a:xfrm>
            <a:off x="3419872" y="5733073"/>
            <a:ext cx="864096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555112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결과를 얻어오는 연산자</a:t>
            </a:r>
          </a:p>
        </p:txBody>
      </p:sp>
    </p:spTree>
    <p:extLst>
      <p:ext uri="{BB962C8B-B14F-4D97-AF65-F5344CB8AC3E}">
        <p14:creationId xmlns:p14="http://schemas.microsoft.com/office/powerpoint/2010/main" val="1039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798"/>
            <a:ext cx="6120680" cy="434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04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부호연산자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이항연산자에서 </a:t>
            </a:r>
            <a:r>
              <a:rPr lang="en-US" altLang="ko-KR" dirty="0"/>
              <a:t>–</a:t>
            </a:r>
            <a:r>
              <a:rPr lang="ko-KR" altLang="en-US" dirty="0"/>
              <a:t>는 뺄셈을 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단항연산자에서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는 부호를 변경하는 부호 연산자이다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2956347" cy="392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07904" y="4198483"/>
            <a:ext cx="1189209" cy="348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952" y="1090795"/>
            <a:ext cx="8259889" cy="55481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&gt;</a:t>
            </a:r>
          </a:p>
          <a:p>
            <a:endParaRPr lang="en-US" altLang="ko-KR" sz="1600" dirty="0">
              <a:solidFill>
                <a:srgbClr val="A31515"/>
              </a:solidFill>
              <a:latin typeface="Trebuchet MS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x, y, result;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");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scanf(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&amp;x, &amp;y);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+ y;		</a:t>
            </a:r>
            <a:endParaRPr lang="en-US" altLang="ko-KR" sz="1600" dirty="0">
              <a:solidFill>
                <a:srgbClr val="008000"/>
              </a:solidFill>
              <a:latin typeface="Trebuchet MS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+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-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뺄셈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-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*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곱셈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+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/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나눗셈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/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%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나머지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%%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</a:endParaRPr>
          </a:p>
          <a:p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035353" y="2006212"/>
            <a:ext cx="501181" cy="57397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693969" y="2006212"/>
            <a:ext cx="341384" cy="57397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290298" y="2000227"/>
            <a:ext cx="501181" cy="57397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48329" y="2000227"/>
            <a:ext cx="341384" cy="57397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791429" y="1743688"/>
            <a:ext cx="70754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  <a:ea typeface="굴림" pitchFamily="50" charset="-127"/>
              </a:rPr>
              <a:t>7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693969" y="2149706"/>
            <a:ext cx="501181" cy="67055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195150" y="2149706"/>
            <a:ext cx="341384" cy="67055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43746" y="2218557"/>
            <a:ext cx="21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Lucida Calligraphy" pitchFamily="66" charset="0"/>
              </a:rPr>
              <a:t>x</a:t>
            </a:r>
            <a:endParaRPr lang="ko-KR" altLang="en-US" sz="2800" dirty="0">
              <a:latin typeface="Lucida Calligraphy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984711" y="1743687"/>
            <a:ext cx="745859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  <a:ea typeface="굴림" pitchFamily="50" charset="-127"/>
              </a:rPr>
              <a:t>4</a:t>
            </a: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6948328" y="2129134"/>
            <a:ext cx="501181" cy="67055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7447590" y="2136714"/>
            <a:ext cx="341384" cy="67055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55699" y="2249572"/>
            <a:ext cx="32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Lucida Calligraphy" pitchFamily="66" charset="0"/>
              </a:rPr>
              <a:t>y</a:t>
            </a:r>
            <a:endParaRPr lang="ko-KR" altLang="en-US" sz="2800" dirty="0">
              <a:latin typeface="Lucida Calligraphy" pitchFamily="66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51766" y="4090301"/>
            <a:ext cx="3590770" cy="2686139"/>
            <a:chOff x="1264444" y="1662113"/>
            <a:chExt cx="4895850" cy="3916362"/>
          </a:xfrm>
        </p:grpSpPr>
        <p:sp>
          <p:nvSpPr>
            <p:cNvPr id="1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5693969" y="4413281"/>
            <a:ext cx="3125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7 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+ 4 = 11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7 - 4 = 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+ 4 = 28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/ 4 = 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7 % 4 =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변수를 사용할 때 변수 값에서 </a:t>
            </a:r>
            <a:r>
              <a:rPr lang="en-US" altLang="ko-KR" dirty="0"/>
              <a:t>1</a:t>
            </a:r>
            <a:r>
              <a:rPr lang="ko-KR" altLang="en-US" dirty="0"/>
              <a:t>을 증가시키기 위해서는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 = a + 1; </a:t>
            </a:r>
            <a:r>
              <a:rPr lang="ko-KR" altLang="en-US" dirty="0"/>
              <a:t>처럼 사용해야 한다</a:t>
            </a:r>
            <a:r>
              <a:rPr lang="en-US" altLang="ko-KR" dirty="0"/>
              <a:t>. </a:t>
            </a:r>
            <a:r>
              <a:rPr lang="ko-KR" altLang="en-US" dirty="0"/>
              <a:t>이를 간편하게 하기 위해      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a++</a:t>
            </a:r>
            <a:r>
              <a:rPr lang="ko-KR" altLang="en-US" dirty="0"/>
              <a:t>로 위의 식과 동일한 결과를 얻을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03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38437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70362" y="2392271"/>
            <a:ext cx="982817" cy="262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89183" y="3128611"/>
            <a:ext cx="982817" cy="262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8602" y="3848691"/>
            <a:ext cx="982817" cy="262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5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en-US" altLang="ko-KR" dirty="0"/>
              <a:t>++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/>
              <a:t> 와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++</a:t>
            </a:r>
            <a:r>
              <a:rPr lang="ko-KR" altLang="en-US" dirty="0"/>
              <a:t>은 결국 </a:t>
            </a:r>
            <a:r>
              <a:rPr lang="en-US" altLang="ko-KR" dirty="0"/>
              <a:t>x</a:t>
            </a:r>
            <a:r>
              <a:rPr lang="ko-KR" altLang="en-US" dirty="0"/>
              <a:t>를 하나 증가시키는 연산자이다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두개의</a:t>
            </a:r>
            <a:r>
              <a:rPr lang="ko-KR" altLang="en-US" dirty="0"/>
              <a:t> 차이는 무엇일까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++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/>
              <a:t>는 먼저 </a:t>
            </a:r>
            <a:r>
              <a:rPr lang="en-US" altLang="ko-KR" dirty="0"/>
              <a:t>x</a:t>
            </a:r>
            <a:r>
              <a:rPr lang="ko-KR" altLang="en-US" dirty="0"/>
              <a:t>값을 증가시킨 후 다음 행동을 하는 반면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++</a:t>
            </a:r>
            <a:r>
              <a:rPr lang="ko-KR" altLang="en-US" dirty="0"/>
              <a:t>은 행동을 먼저하고 </a:t>
            </a:r>
            <a:r>
              <a:rPr lang="en-US" altLang="ko-KR" dirty="0"/>
              <a:t>x</a:t>
            </a:r>
            <a:r>
              <a:rPr lang="ko-KR" altLang="en-US" dirty="0"/>
              <a:t>의 값을 증가시킨다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57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48" y="1412776"/>
            <a:ext cx="3566889" cy="467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70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기본적인 개념은 저번 시간에 설명한 내용과 동일함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= x + 1</a:t>
            </a:r>
            <a:r>
              <a:rPr lang="ko-KR" altLang="en-US" dirty="0"/>
              <a:t>과 같이 사용할 경우 기존의 </a:t>
            </a:r>
            <a:r>
              <a:rPr lang="en-US" altLang="ko-KR" dirty="0"/>
              <a:t>x</a:t>
            </a:r>
            <a:r>
              <a:rPr lang="ko-KR" altLang="en-US" dirty="0"/>
              <a:t>값을 먼저 읽어온 뒤 </a:t>
            </a:r>
            <a:r>
              <a:rPr lang="en-US" altLang="ko-KR" dirty="0"/>
              <a:t>1</a:t>
            </a:r>
            <a:r>
              <a:rPr lang="ko-KR" altLang="en-US" dirty="0"/>
              <a:t>을 더하고 그 결과를 </a:t>
            </a:r>
            <a:r>
              <a:rPr lang="en-US" altLang="ko-KR" dirty="0"/>
              <a:t>x</a:t>
            </a:r>
            <a:r>
              <a:rPr lang="ko-KR" altLang="en-US" dirty="0"/>
              <a:t>에 저장하게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 = x = 3</a:t>
            </a:r>
            <a:r>
              <a:rPr lang="ko-KR" altLang="en-US" dirty="0"/>
              <a:t>과 같이 사용할 경우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모두 </a:t>
            </a:r>
            <a:r>
              <a:rPr lang="en-US" altLang="ko-KR" dirty="0"/>
              <a:t>3</a:t>
            </a:r>
            <a:r>
              <a:rPr lang="ko-KR" altLang="en-US" dirty="0"/>
              <a:t>이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 = 10 + (x = 2 + 7)</a:t>
            </a:r>
            <a:r>
              <a:rPr lang="ko-KR" altLang="en-US" dirty="0"/>
              <a:t>과 같이 사용할 경우 </a:t>
            </a:r>
            <a:r>
              <a:rPr lang="en-US" altLang="ko-KR" dirty="0"/>
              <a:t>x</a:t>
            </a:r>
            <a:r>
              <a:rPr lang="ko-KR" altLang="en-US" dirty="0"/>
              <a:t>에는 </a:t>
            </a:r>
            <a:r>
              <a:rPr lang="en-US" altLang="ko-KR" dirty="0"/>
              <a:t>9</a:t>
            </a:r>
            <a:r>
              <a:rPr lang="ko-KR" altLang="en-US" dirty="0"/>
              <a:t>가 들어가고 </a:t>
            </a:r>
            <a:r>
              <a:rPr lang="en-US" altLang="ko-KR" dirty="0"/>
              <a:t>y</a:t>
            </a:r>
            <a:r>
              <a:rPr lang="ko-KR" altLang="en-US" dirty="0"/>
              <a:t>에는 </a:t>
            </a:r>
            <a:r>
              <a:rPr lang="en-US" altLang="ko-KR" dirty="0"/>
              <a:t>19</a:t>
            </a:r>
            <a:r>
              <a:rPr lang="ko-KR" altLang="en-US" dirty="0"/>
              <a:t>가 들어가게 되나 이와 같은 수식은 사용하지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5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복합대입연산자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복합 </a:t>
            </a:r>
            <a:r>
              <a:rPr lang="ko-KR" altLang="en-US" dirty="0" err="1"/>
              <a:t>대입연사자는</a:t>
            </a:r>
            <a:r>
              <a:rPr lang="ko-KR" altLang="en-US" dirty="0"/>
              <a:t> </a:t>
            </a:r>
            <a:r>
              <a:rPr lang="ko-KR" altLang="en-US" dirty="0" err="1"/>
              <a:t>산술연사자와</a:t>
            </a:r>
            <a:r>
              <a:rPr lang="ko-KR" altLang="en-US" dirty="0"/>
              <a:t> 대입연산자를 합쳐놓은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 = x + y</a:t>
            </a:r>
            <a:r>
              <a:rPr lang="ko-KR" altLang="en-US" dirty="0"/>
              <a:t>를 편하게 쓰기 위해서 </a:t>
            </a:r>
            <a:r>
              <a:rPr lang="en-US" altLang="ko-KR" dirty="0"/>
              <a:t>x += y</a:t>
            </a:r>
            <a:r>
              <a:rPr lang="ko-KR" altLang="en-US" dirty="0"/>
              <a:t>로 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위와 같이 산술연산자와 대입연산자를 합쳐놓은 복합대입연산자는 여러 종류가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44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복합대입연산자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475656" y="1628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복합 대입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+=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= x +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-=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–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*=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*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/=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/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%=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%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&amp;=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&amp;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|=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|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^=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^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&gt;&gt;=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&gt;&gt;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r>
                        <a:rPr lang="en-US" altLang="ko-KR" baseline="0" dirty="0"/>
                        <a:t> &lt;&lt;=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x &lt;&lt;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복합대입연산자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288701" cy="440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34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두개의 피연산자를 비교하는 연산자</a:t>
            </a:r>
          </a:p>
          <a:p>
            <a:r>
              <a:rPr lang="ko-KR" altLang="en-US" dirty="0"/>
              <a:t>결과값은 참</a:t>
            </a:r>
            <a:r>
              <a:rPr lang="en-US" altLang="ko-KR" dirty="0"/>
              <a:t>(1) </a:t>
            </a:r>
            <a:r>
              <a:rPr lang="ko-KR" altLang="en-US" dirty="0"/>
              <a:t>아니면 거짓</a:t>
            </a:r>
            <a:r>
              <a:rPr lang="en-US" altLang="ko-KR" dirty="0"/>
              <a:t>(0)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411004"/>
            <a:ext cx="5610225" cy="260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92836"/>
            <a:ext cx="1171575" cy="40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9839" y="26928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값이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272234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17401" y="983016"/>
            <a:ext cx="7729537" cy="4646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x, y;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</a:rPr>
              <a:t>d%d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, &amp;x, &amp;y);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"x == y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 ==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"x != y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 !=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"x &gt; y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 &gt;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"x &lt; y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 &lt;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"x &gt;= y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 &gt;=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"x &lt;= y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 &lt;= 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0;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                 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582170" y="4011005"/>
            <a:ext cx="4190532" cy="2786077"/>
            <a:chOff x="1264444" y="1662113"/>
            <a:chExt cx="4895850" cy="3916362"/>
          </a:xfrm>
        </p:grpSpPr>
        <p:sp>
          <p:nvSpPr>
            <p:cNvPr id="16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9" name="직사각형 328"/>
          <p:cNvSpPr/>
          <p:nvPr/>
        </p:nvSpPr>
        <p:spPr bwMode="auto">
          <a:xfrm>
            <a:off x="4914397" y="4354427"/>
            <a:ext cx="3451346" cy="1552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3 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 == y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 != y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 &gt; y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 &lt; y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 &gt;= y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 &lt;= y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9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(x = y)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의 값을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 </a:t>
            </a:r>
            <a:r>
              <a:rPr lang="ko-KR" altLang="en-US" dirty="0"/>
              <a:t>이 수식의 값은 </a:t>
            </a:r>
            <a:r>
              <a:rPr lang="en-US" altLang="ko-KR" dirty="0"/>
              <a:t>x</a:t>
            </a:r>
            <a:r>
              <a:rPr lang="ko-KR" altLang="en-US" dirty="0"/>
              <a:t>의 값이다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(x ==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같으면 </a:t>
            </a:r>
            <a:r>
              <a:rPr lang="en-US" altLang="ko-KR" dirty="0"/>
              <a:t>1, </a:t>
            </a:r>
            <a:r>
              <a:rPr lang="ko-KR" altLang="en-US" dirty="0"/>
              <a:t>다르면 </a:t>
            </a:r>
            <a:r>
              <a:rPr lang="en-US" altLang="ko-KR" dirty="0"/>
              <a:t>0</a:t>
            </a:r>
            <a:r>
              <a:rPr lang="ko-KR" altLang="en-US" dirty="0"/>
              <a:t>이 수식의 값이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(x == y)</a:t>
            </a:r>
            <a:r>
              <a:rPr lang="ko-KR" altLang="en-US" dirty="0"/>
              <a:t>를</a:t>
            </a:r>
            <a:r>
              <a:rPr lang="en-US" altLang="ko-KR" dirty="0"/>
              <a:t> (x = y)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잘못 쓰지 않도록 주의</a:t>
            </a:r>
            <a:r>
              <a:rPr lang="en-US" altLang="ko-KR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수학계산</a:t>
            </a:r>
            <a:r>
              <a:rPr lang="en-US" altLang="ko-KR" dirty="0"/>
              <a:t>0</a:t>
            </a:r>
            <a:r>
              <a:rPr lang="ko-KR" altLang="en-US" dirty="0"/>
              <a:t>처럼  </a:t>
            </a:r>
            <a:r>
              <a:rPr lang="en-US" altLang="ko-KR" dirty="0"/>
              <a:t>2 &lt; x &lt; 5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작성하면 잘못된 결과가 나온다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올바른 방법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(2 &lt; x) &amp;&amp; (x &lt; 5)</a:t>
            </a:r>
          </a:p>
          <a:p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주의해야할 점</a:t>
            </a:r>
          </a:p>
        </p:txBody>
      </p:sp>
    </p:spTree>
    <p:extLst>
      <p:ext uri="{BB962C8B-B14F-4D97-AF65-F5344CB8AC3E}">
        <p14:creationId xmlns:p14="http://schemas.microsoft.com/office/powerpoint/2010/main" val="102145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graphicFrame>
        <p:nvGraphicFramePr>
          <p:cNvPr id="4" name="Group 151"/>
          <p:cNvGraphicFramePr>
            <a:graphicFrameLocks noGrp="1"/>
          </p:cNvGraphicFramePr>
          <p:nvPr>
            <p:extLst/>
          </p:nvPr>
        </p:nvGraphicFramePr>
        <p:xfrm>
          <a:off x="1042222" y="2204864"/>
          <a:ext cx="7359650" cy="2609849"/>
        </p:xfrm>
        <a:graphic>
          <a:graphicData uri="http://schemas.openxmlformats.org/drawingml/2006/table">
            <a:tbl>
              <a:tblPr/>
              <a:tblGrid>
                <a:gridCol w="13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연산자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의미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x &amp;&amp; y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AND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y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모두 참이면 참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그렇지 않으면 거짓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x || y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OR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y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중에서 하나만 참이면 참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모두 거짓이면 거짓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!x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NOT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참이면 거짓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거짓이면 참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291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83175" y="4811398"/>
            <a:ext cx="3883555" cy="1979700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Rectangle 3"/>
          <p:cNvSpPr>
            <a:spLocks noChangeArrowheads="1"/>
          </p:cNvSpPr>
          <p:nvPr/>
        </p:nvSpPr>
        <p:spPr bwMode="auto">
          <a:xfrm>
            <a:off x="1092852" y="1100708"/>
            <a:ext cx="7810500" cy="37665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&gt;</a:t>
            </a:r>
          </a:p>
          <a:p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 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x, y;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</a:t>
            </a:r>
            <a:endParaRPr lang="ko-KR" altLang="en-US" sz="1600" dirty="0">
              <a:solidFill>
                <a:srgbClr val="000000"/>
              </a:solidFill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</a:rPr>
              <a:t>d%d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, &amp;x, &amp;y)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</a:t>
            </a:r>
            <a:endParaRPr lang="ko-KR" altLang="en-US" sz="1600" dirty="0">
              <a:solidFill>
                <a:srgbClr val="000000"/>
              </a:solidFill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"%d &amp;&amp; %d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x, y,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x &amp;&amp; y)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"%d || %d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x, y,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x || y)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"!%d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%d", x,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!x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}</a:t>
            </a:r>
          </a:p>
        </p:txBody>
      </p:sp>
      <p:sp>
        <p:nvSpPr>
          <p:cNvPr id="166" name="직사각형 165"/>
          <p:cNvSpPr/>
          <p:nvPr/>
        </p:nvSpPr>
        <p:spPr bwMode="auto">
          <a:xfrm>
            <a:off x="4276726" y="5019884"/>
            <a:ext cx="3591684" cy="1409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 &amp;&amp; 0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 || 0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!1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 </a:t>
            </a:r>
            <a:r>
              <a:rPr lang="en-US" altLang="ko-KR" dirty="0"/>
              <a:t>(Type casting)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연산을 진행하는 과정에서 데이터의 유형이 변경되는 것을 형 변환 </a:t>
            </a:r>
            <a:r>
              <a:rPr lang="en-US" altLang="ko-KR" dirty="0"/>
              <a:t>(Type casting)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형 변환에는 자동적인 형 변환</a:t>
            </a:r>
            <a:r>
              <a:rPr lang="en-US" altLang="ko-KR" dirty="0"/>
              <a:t>(Implicit type casting)</a:t>
            </a:r>
            <a:r>
              <a:rPr lang="ko-KR" altLang="en-US" dirty="0"/>
              <a:t>과 명시적인 형 변환</a:t>
            </a:r>
            <a:r>
              <a:rPr lang="en-US" altLang="ko-KR" dirty="0"/>
              <a:t>(Explicit type casting)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명시적인 형 변환은 프로그래머가 데이터의 유형을 변환하겠다 알리고 변환하는 것을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자동적인 형 변환은 연산 과정에서 프로그래머가 명시하지 않아도 데이터의 유형이 변환되는 것을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440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묵시적 형 변환 </a:t>
            </a:r>
            <a:r>
              <a:rPr lang="en-US" altLang="ko-KR" dirty="0"/>
              <a:t>(Implicit type casting)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결과가 어떻게 나올지 생각해보자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7"/>
            <a:ext cx="3312368" cy="358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68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묵시적 형 변환 </a:t>
            </a:r>
            <a:r>
              <a:rPr lang="en-US" altLang="ko-KR" dirty="0"/>
              <a:t>(Implicit type casting)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</a:t>
            </a:r>
            <a:r>
              <a:rPr lang="ko-KR" altLang="en-US" dirty="0"/>
              <a:t>형 변수에 대입한 </a:t>
            </a:r>
            <a:r>
              <a:rPr lang="en-US" altLang="ko-KR" dirty="0"/>
              <a:t>10</a:t>
            </a:r>
            <a:r>
              <a:rPr lang="ko-KR" altLang="en-US" dirty="0"/>
              <a:t>은 </a:t>
            </a:r>
            <a:r>
              <a:rPr lang="en-US" altLang="ko-KR" dirty="0"/>
              <a:t>10.0</a:t>
            </a:r>
            <a:r>
              <a:rPr lang="ko-KR" altLang="en-US" dirty="0"/>
              <a:t>으로 바뀌었다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int</a:t>
            </a:r>
            <a:r>
              <a:rPr lang="ko-KR" altLang="en-US" dirty="0"/>
              <a:t>형 변수에 대입한 </a:t>
            </a:r>
            <a:r>
              <a:rPr lang="en-US" altLang="ko-KR" dirty="0"/>
              <a:t>3.141592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으로 바뀌었다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변수에 값을 대입하거나 연산과정에서 자동으로 데이터의 유형이 바뀌는 것을 자동 형 변환 혹은 묵시적 형 변환이라고 한다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26230"/>
            <a:ext cx="2448272" cy="162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9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680520"/>
          </a:xfrm>
        </p:spPr>
        <p:txBody>
          <a:bodyPr/>
          <a:lstStyle/>
          <a:p>
            <a:r>
              <a:rPr lang="ko-KR" altLang="en-US" dirty="0"/>
              <a:t>일반적으로 계산을 위해 사용하는 식을 수식이라고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수식은 상수와 변수</a:t>
            </a:r>
            <a:r>
              <a:rPr lang="en-US" altLang="ko-KR" dirty="0"/>
              <a:t>, </a:t>
            </a:r>
            <a:r>
              <a:rPr lang="ko-KR" altLang="en-US" dirty="0"/>
              <a:t>연산자로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변수와 상수는 피연산자로 구분된다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수식에 사용되는 연산자는 항의 개수에 따라 </a:t>
            </a: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이항 연산자</a:t>
            </a:r>
            <a:r>
              <a:rPr lang="en-US" altLang="ko-KR" dirty="0"/>
              <a:t>, </a:t>
            </a:r>
            <a:r>
              <a:rPr lang="ko-KR" altLang="en-US" dirty="0" err="1"/>
              <a:t>삼항</a:t>
            </a:r>
            <a:r>
              <a:rPr lang="ko-KR" altLang="en-US" dirty="0"/>
              <a:t> 연산자로 구분한다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7941"/>
          <a:stretch/>
        </p:blipFill>
        <p:spPr>
          <a:xfrm>
            <a:off x="834268" y="3899724"/>
            <a:ext cx="3168352" cy="988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01008"/>
            <a:ext cx="1866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묵시적 형 변환 </a:t>
            </a:r>
            <a:r>
              <a:rPr lang="en-US" altLang="ko-KR" dirty="0"/>
              <a:t>(Implicit type casting)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en-US" altLang="ko-KR" dirty="0"/>
              <a:t>char</a:t>
            </a:r>
            <a:r>
              <a:rPr lang="ko-KR" altLang="en-US" dirty="0"/>
              <a:t>형이나 </a:t>
            </a:r>
            <a:r>
              <a:rPr lang="en-US" altLang="ko-KR" dirty="0"/>
              <a:t>short</a:t>
            </a:r>
            <a:r>
              <a:rPr lang="ko-KR" altLang="en-US" dirty="0"/>
              <a:t>형으로 정수연산으로 할 경우 자동으로 </a:t>
            </a:r>
            <a:r>
              <a:rPr lang="en-US" altLang="ko-KR" dirty="0" err="1"/>
              <a:t>int</a:t>
            </a:r>
            <a:r>
              <a:rPr lang="ko-KR" altLang="en-US" dirty="0"/>
              <a:t>로 변환하여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char</a:t>
            </a:r>
            <a:r>
              <a:rPr lang="ko-KR" altLang="en-US" dirty="0"/>
              <a:t>형을 이용하여 정수 연산이 가능한 것은 컴퓨터에서 사용하는 문자는 </a:t>
            </a:r>
            <a:r>
              <a:rPr lang="en-US" altLang="ko-KR" dirty="0"/>
              <a:t>ASCII(American Standard Code for Information Interchange)</a:t>
            </a:r>
            <a:r>
              <a:rPr lang="ko-KR" altLang="en-US" dirty="0"/>
              <a:t>코드를 이용하기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ASCII </a:t>
            </a:r>
            <a:r>
              <a:rPr lang="ko-KR" altLang="en-US" dirty="0"/>
              <a:t>코드는 </a:t>
            </a:r>
            <a:r>
              <a:rPr lang="en-US" altLang="ko-KR" dirty="0"/>
              <a:t>0~127</a:t>
            </a:r>
            <a:r>
              <a:rPr lang="ko-KR" altLang="en-US" dirty="0"/>
              <a:t>사이의 정수로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서로 다른 </a:t>
            </a:r>
            <a:r>
              <a:rPr lang="ko-KR" altLang="en-US" dirty="0" err="1">
                <a:solidFill>
                  <a:srgbClr val="FF0000"/>
                </a:solidFill>
              </a:rPr>
              <a:t>자료형이</a:t>
            </a:r>
            <a:r>
              <a:rPr lang="ko-KR" altLang="en-US" dirty="0">
                <a:solidFill>
                  <a:srgbClr val="FF0000"/>
                </a:solidFill>
              </a:rPr>
              <a:t> 혼합되어 사용되는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큰 </a:t>
            </a:r>
            <a:r>
              <a:rPr lang="ko-KR" altLang="en-US" dirty="0" err="1">
                <a:solidFill>
                  <a:srgbClr val="FF0000"/>
                </a:solidFill>
              </a:rPr>
              <a:t>자료형으로</a:t>
            </a:r>
            <a:r>
              <a:rPr lang="ko-KR" altLang="en-US" dirty="0">
                <a:solidFill>
                  <a:srgbClr val="FF0000"/>
                </a:solidFill>
              </a:rPr>
              <a:t> 통일된다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dirty="0"/>
              <a:t>(ex </a:t>
            </a:r>
            <a:r>
              <a:rPr lang="en-US" altLang="ko-KR" dirty="0" err="1"/>
              <a:t>int</a:t>
            </a:r>
            <a:r>
              <a:rPr lang="en-US" altLang="ko-KR" dirty="0"/>
              <a:t> + double </a:t>
            </a:r>
            <a:r>
              <a:rPr lang="en-US" altLang="ko-KR" dirty="0">
                <a:sym typeface="Wingdings" pitchFamily="2" charset="2"/>
              </a:rPr>
              <a:t> double + double)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302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</a:t>
            </a:r>
            <a:r>
              <a:rPr lang="ko-KR" altLang="en-US" dirty="0"/>
              <a:t>코드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04" y="1356331"/>
            <a:ext cx="4758373" cy="51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938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 </a:t>
            </a:r>
            <a:r>
              <a:rPr lang="en-US" altLang="ko-KR" dirty="0"/>
              <a:t>(Explicit type casting)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명시적 형 변환은 데이터의 유형을 명시하여 변경하고자 할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명시적 형 변환은 변수뿐만 아니라 상수에도 사용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묵시적 형 변환은 프로그래머가 직접 데이터의 유형을 바꾸라고 지시하는 것이 아니기 때문에 묵시적 형 변환을 너무 믿을 경우 부정확한 연산 결과를 얻을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명시적 형 변환을 이용하여 정확한 연산결과를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046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 </a:t>
            </a:r>
            <a:r>
              <a:rPr lang="en-US" altLang="ko-KR" dirty="0"/>
              <a:t>(Explicit type casting)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프로그램을 작성한 후 결과를 확인해보자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18" y="1385198"/>
            <a:ext cx="3665190" cy="369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37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주의 사항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main </a:t>
            </a:r>
            <a:r>
              <a:rPr lang="ko-KR" altLang="en-US" dirty="0"/>
              <a:t>함수 앞에 프로그램에 대한 설명 주석이 있어야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읽기 쉬운 </a:t>
            </a:r>
            <a:r>
              <a:rPr lang="en-US" altLang="ko-KR" dirty="0"/>
              <a:t>(</a:t>
            </a:r>
            <a:r>
              <a:rPr lang="ko-KR" altLang="en-US" dirty="0"/>
              <a:t>의미가 있는</a:t>
            </a:r>
            <a:r>
              <a:rPr lang="en-US" altLang="ko-KR" dirty="0"/>
              <a:t>) </a:t>
            </a:r>
            <a:r>
              <a:rPr lang="ko-KR" altLang="en-US" dirty="0"/>
              <a:t>변수 명을 사용해야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필요한 곳에 상수를 정의 하여야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중요 변수</a:t>
            </a:r>
            <a:r>
              <a:rPr lang="en-US" altLang="ko-KR" dirty="0"/>
              <a:t>, </a:t>
            </a:r>
            <a:r>
              <a:rPr lang="ko-KR" altLang="en-US" dirty="0"/>
              <a:t>계산 공식에 적절한 주석이 있어야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출처를 명확하게 표시</a:t>
            </a:r>
            <a:r>
              <a:rPr lang="en-US" altLang="ko-KR" dirty="0"/>
              <a:t>(</a:t>
            </a:r>
            <a:r>
              <a:rPr lang="ko-KR" altLang="en-US" dirty="0"/>
              <a:t>촬영</a:t>
            </a:r>
            <a:r>
              <a:rPr lang="en-US" altLang="ko-KR" dirty="0"/>
              <a:t>)</a:t>
            </a:r>
            <a:r>
              <a:rPr lang="ko-KR" altLang="en-US" dirty="0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</p:spTree>
    <p:extLst>
      <p:ext uri="{BB962C8B-B14F-4D97-AF65-F5344CB8AC3E}">
        <p14:creationId xmlns:p14="http://schemas.microsoft.com/office/powerpoint/2010/main" val="312276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디지털 시계 구현하기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디지털시계</a:t>
            </a:r>
            <a:r>
              <a:rPr lang="en-US" altLang="ko-KR" dirty="0"/>
              <a:t>(24</a:t>
            </a:r>
            <a:r>
              <a:rPr lang="ko-KR" altLang="en-US" dirty="0"/>
              <a:t>시간 기준</a:t>
            </a:r>
            <a:r>
              <a:rPr lang="en-US" altLang="ko-KR" dirty="0"/>
              <a:t>)</a:t>
            </a:r>
            <a:r>
              <a:rPr lang="ko-KR" altLang="en-US" dirty="0"/>
              <a:t>와 같은 방식으로 시간을 표시하는 시계를 구현한다</a:t>
            </a:r>
            <a:r>
              <a:rPr lang="en-US" altLang="ko-KR" dirty="0"/>
              <a:t>.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초와 경과시간</a:t>
            </a:r>
            <a:r>
              <a:rPr lang="en-US" altLang="ko-KR" dirty="0"/>
              <a:t>(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을 입력으로 받아서 경과시간 후의 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초를 출력하는 프로그램을 작성하라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슬라이드의 테스트 데이터를 실행한 결과를 첨부하고 스스로 </a:t>
            </a:r>
            <a:r>
              <a:rPr lang="en-US" altLang="ko-KR" dirty="0"/>
              <a:t>3</a:t>
            </a:r>
            <a:r>
              <a:rPr lang="ko-KR" altLang="en-US" dirty="0"/>
              <a:t>개의 데이터를 만들어 테스트한다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</p:spTree>
    <p:extLst>
      <p:ext uri="{BB962C8B-B14F-4D97-AF65-F5344CB8AC3E}">
        <p14:creationId xmlns:p14="http://schemas.microsoft.com/office/powerpoint/2010/main" val="4213036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디지털 시계 테스트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(0:0:0, 0:0:30, 0:0:30)</a:t>
            </a:r>
          </a:p>
          <a:p>
            <a:r>
              <a:rPr lang="en-US" altLang="ko-KR" dirty="0"/>
              <a:t>(0:59:0, 0:1:0, 1:0:0)</a:t>
            </a:r>
          </a:p>
          <a:p>
            <a:r>
              <a:rPr lang="en-US" altLang="ko-KR" dirty="0"/>
              <a:t>(2:0:0, 23:0:0, 1:0:0)</a:t>
            </a:r>
          </a:p>
          <a:p>
            <a:r>
              <a:rPr lang="en-US" altLang="ko-KR" dirty="0"/>
              <a:t>(1:10:59, 11:59:3, 13:10:2)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2533"/>
            <a:ext cx="4587757" cy="198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68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코사인 법칙 구현하기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코사인 법칙을 사용하여 삼각형의 세 변의 길이가 입력으로 주어지면</a:t>
            </a:r>
            <a:r>
              <a:rPr lang="en-US" altLang="ko-KR" dirty="0"/>
              <a:t>, </a:t>
            </a:r>
            <a:r>
              <a:rPr lang="ko-KR" altLang="en-US" dirty="0"/>
              <a:t>세 꼭지점의 각도</a:t>
            </a:r>
            <a:r>
              <a:rPr lang="en-US" altLang="ko-KR" dirty="0"/>
              <a:t>(degree)</a:t>
            </a:r>
            <a:r>
              <a:rPr lang="ko-KR" altLang="en-US" dirty="0"/>
              <a:t>를 계산하는 프로그램을 작성하시오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48460"/>
            <a:ext cx="3716436" cy="257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35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코사인 함수의 역함수인 </a:t>
            </a:r>
            <a:r>
              <a:rPr lang="en-US" altLang="ko-KR" dirty="0"/>
              <a:t>arccosine</a:t>
            </a:r>
            <a:r>
              <a:rPr lang="ko-KR" altLang="en-US" dirty="0"/>
              <a:t>은 </a:t>
            </a:r>
            <a:r>
              <a:rPr lang="en-US" altLang="ko-KR" dirty="0"/>
              <a:t>math </a:t>
            </a:r>
            <a:r>
              <a:rPr lang="ko-KR" altLang="en-US" dirty="0"/>
              <a:t>라이브러리에 </a:t>
            </a:r>
            <a:r>
              <a:rPr lang="en-US" altLang="ko-KR" dirty="0" err="1"/>
              <a:t>acos</a:t>
            </a:r>
            <a:r>
              <a:rPr lang="en-US" altLang="ko-KR" dirty="0"/>
              <a:t> (#include &lt;</a:t>
            </a:r>
            <a:r>
              <a:rPr lang="en-US" altLang="ko-KR" dirty="0" err="1"/>
              <a:t>math.h</a:t>
            </a:r>
            <a:r>
              <a:rPr lang="en-US" altLang="ko-KR" dirty="0"/>
              <a:t>&gt;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acos</a:t>
            </a:r>
            <a:r>
              <a:rPr lang="en-US" altLang="ko-KR" dirty="0"/>
              <a:t>(</a:t>
            </a:r>
            <a:r>
              <a:rPr lang="en-US" altLang="ko-KR" dirty="0" err="1"/>
              <a:t>cos</a:t>
            </a:r>
            <a:r>
              <a:rPr lang="en-US" altLang="ko-KR" dirty="0"/>
              <a:t>(theta)) = theta</a:t>
            </a:r>
            <a:r>
              <a:rPr lang="ko-KR" altLang="en-US" dirty="0"/>
              <a:t>가 성립함</a:t>
            </a:r>
            <a:r>
              <a:rPr lang="en-US" altLang="ko-KR" dirty="0"/>
              <a:t>. </a:t>
            </a:r>
            <a:r>
              <a:rPr lang="en-US" altLang="ko-KR" dirty="0" err="1"/>
              <a:t>Acos</a:t>
            </a:r>
            <a:r>
              <a:rPr lang="en-US" altLang="ko-KR" dirty="0"/>
              <a:t> </a:t>
            </a:r>
            <a:r>
              <a:rPr lang="ko-KR" altLang="en-US" dirty="0"/>
              <a:t>함수의 입력은 코사인 값이고 반환 값은 각도</a:t>
            </a:r>
            <a:r>
              <a:rPr lang="en-US" altLang="ko-KR" dirty="0"/>
              <a:t>(radian)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소수점 한자리를 출력하는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슬라이드의 테스트 데이터를 실행한 결과를 첨부하고 스스로 </a:t>
            </a:r>
            <a:r>
              <a:rPr lang="en-US" altLang="ko-KR" dirty="0"/>
              <a:t>3</a:t>
            </a:r>
            <a:r>
              <a:rPr lang="ko-KR" altLang="en-US" dirty="0"/>
              <a:t>개의 데이터를 만들어 테스트한다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17" y="3879523"/>
            <a:ext cx="7253367" cy="48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10474" y="3890078"/>
            <a:ext cx="881964" cy="46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5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4437111"/>
            <a:ext cx="3282238" cy="132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515817"/>
            <a:ext cx="329403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12057"/>
            <a:ext cx="3253334" cy="132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4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/>
          <p:cNvGraphicFramePr>
            <a:graphicFrameLocks/>
          </p:cNvGraphicFramePr>
          <p:nvPr>
            <p:extLst/>
          </p:nvPr>
        </p:nvGraphicFramePr>
        <p:xfrm>
          <a:off x="467544" y="1340768"/>
          <a:ext cx="8229600" cy="49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최상위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[ ]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배열 첨자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간접 멤버 선택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함수 호출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멤버 선택 연산자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구조체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6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2(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단항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논리 부정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보수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부호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부호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++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증가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--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감소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주소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sizeof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크기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(type)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형 변환 연산자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산술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*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곱셈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연산자의 종류 </a:t>
            </a:r>
            <a:r>
              <a:rPr lang="en-US" altLang="ko-KR" dirty="0"/>
              <a:t>(1/3)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0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7"/>
          <p:cNvGraphicFramePr>
            <a:graphicFrameLocks/>
          </p:cNvGraphicFramePr>
          <p:nvPr>
            <p:extLst/>
          </p:nvPr>
        </p:nvGraphicFramePr>
        <p:xfrm>
          <a:off x="467544" y="1340768"/>
          <a:ext cx="8229600" cy="49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산술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나눗셈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산술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나머지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산술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덧셈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뺄셈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이동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좌측 이동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우측 이동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6(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등가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==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!=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8(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비트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Bitwise AND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연산자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비트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Bitwise XOR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연산자의 종류 </a:t>
            </a:r>
            <a:r>
              <a:rPr lang="en-US" altLang="ko-KR" dirty="0"/>
              <a:t>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32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연산자의 종류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graphicFrame>
        <p:nvGraphicFramePr>
          <p:cNvPr id="4" name="내용 개체 틀 7"/>
          <p:cNvGraphicFramePr>
            <a:graphicFrameLocks/>
          </p:cNvGraphicFramePr>
          <p:nvPr>
            <p:extLst/>
          </p:nvPr>
        </p:nvGraphicFramePr>
        <p:xfrm>
          <a:off x="467544" y="1412776"/>
          <a:ext cx="8229600" cy="26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비트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Bitwise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11(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논리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Logical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AND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12(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논리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Logical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13(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삼항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? :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조건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14(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치환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대입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= += -= *= /= %=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치환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대입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&amp;= |=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^= &lt;&lt;= &gt;&gt;=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15(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콤마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,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선택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6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680520"/>
          </a:xfrm>
        </p:spPr>
        <p:txBody>
          <a:bodyPr/>
          <a:lstStyle/>
          <a:p>
            <a:r>
              <a:rPr lang="ko-KR" altLang="en-US" dirty="0"/>
              <a:t>흔히 사칙연산이라고 부르는 것이 산술연산자에 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+, -, *, /, %(</a:t>
            </a:r>
            <a:r>
              <a:rPr lang="ko-KR" altLang="en-US" dirty="0"/>
              <a:t>나머지</a:t>
            </a:r>
            <a:r>
              <a:rPr lang="en-US" altLang="ko-KR" dirty="0"/>
              <a:t>) </a:t>
            </a:r>
            <a:r>
              <a:rPr lang="ko-KR" altLang="en-US" dirty="0"/>
              <a:t>연산자가 있다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2736304" cy="11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8"/>
          <a:stretch/>
        </p:blipFill>
        <p:spPr bwMode="auto">
          <a:xfrm>
            <a:off x="1835697" y="3508044"/>
            <a:ext cx="146355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987824" y="3861048"/>
            <a:ext cx="16561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>
            <a:off x="3299255" y="4303382"/>
            <a:ext cx="13447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140224" y="4725144"/>
            <a:ext cx="1503784" cy="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24" y="2154436"/>
            <a:ext cx="4803771" cy="316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680520"/>
          </a:xfrm>
        </p:spPr>
        <p:txBody>
          <a:bodyPr/>
          <a:lstStyle/>
          <a:p>
            <a:r>
              <a:rPr lang="ko-KR" altLang="en-US" dirty="0"/>
              <a:t>나눗셈은 계산결과가 소수점이 생길 수도 있는 연산이다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07021" y="2989439"/>
            <a:ext cx="3883791" cy="51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67908" y="4849944"/>
            <a:ext cx="3209745" cy="51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정수의 나눗셈에서 계산결과를 실수로 출력하고자 한다면 상수 뒤에 </a:t>
            </a:r>
            <a:r>
              <a:rPr lang="en-US" altLang="ko-KR" dirty="0"/>
              <a:t>.0</a:t>
            </a:r>
            <a:r>
              <a:rPr lang="ko-KR" altLang="en-US" dirty="0"/>
              <a:t>을 붙여야만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946669" cy="301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50863" y="3487997"/>
            <a:ext cx="4105471" cy="51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7286" y="5298249"/>
            <a:ext cx="1793879" cy="422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00268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1225</TotalTime>
  <Words>1688</Words>
  <Application>Microsoft Office PowerPoint</Application>
  <PresentationFormat>화면 슬라이드 쇼(4:3)</PresentationFormat>
  <Paragraphs>387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맑은 고딕</vt:lpstr>
      <vt:lpstr>한컴바탕</vt:lpstr>
      <vt:lpstr>Arial</vt:lpstr>
      <vt:lpstr>Calibri</vt:lpstr>
      <vt:lpstr>Comic Sans MS</vt:lpstr>
      <vt:lpstr>Lucida Calligraphy</vt:lpstr>
      <vt:lpstr>Trebuchet MS</vt:lpstr>
      <vt:lpstr>Wingdings</vt:lpstr>
      <vt:lpstr>rodeo</vt:lpstr>
      <vt:lpstr>컴퓨터 개론 및 실습</vt:lpstr>
      <vt:lpstr>컴퓨터 개론 및 실습</vt:lpstr>
      <vt:lpstr>수식</vt:lpstr>
      <vt:lpstr>연산자의 종류 (1/3)</vt:lpstr>
      <vt:lpstr>연산자의 종류 (2/3)</vt:lpstr>
      <vt:lpstr>연산자의 종류 (3/3)</vt:lpstr>
      <vt:lpstr>산술연산자</vt:lpstr>
      <vt:lpstr>산술연산자</vt:lpstr>
      <vt:lpstr>산술연산자</vt:lpstr>
      <vt:lpstr>산술연산자</vt:lpstr>
      <vt:lpstr>산술연산자</vt:lpstr>
      <vt:lpstr>부호연산자</vt:lpstr>
      <vt:lpstr>산술연산자</vt:lpstr>
      <vt:lpstr>증감연산자</vt:lpstr>
      <vt:lpstr>증감연산자</vt:lpstr>
      <vt:lpstr>증감연산자</vt:lpstr>
      <vt:lpstr>증감연산자</vt:lpstr>
      <vt:lpstr>대입연산자</vt:lpstr>
      <vt:lpstr>복합대입연산자</vt:lpstr>
      <vt:lpstr>복합대입연산자</vt:lpstr>
      <vt:lpstr>복합대입연산자</vt:lpstr>
      <vt:lpstr>관계연산자</vt:lpstr>
      <vt:lpstr>관계연산자</vt:lpstr>
      <vt:lpstr>주의해야할 점</vt:lpstr>
      <vt:lpstr>논리연산자</vt:lpstr>
      <vt:lpstr>논리연산자</vt:lpstr>
      <vt:lpstr>형 변환 (Type casting)</vt:lpstr>
      <vt:lpstr>묵시적 형 변환 (Implicit type casting)</vt:lpstr>
      <vt:lpstr>묵시적 형 변환 (Implicit type casting)</vt:lpstr>
      <vt:lpstr>묵시적 형 변환 (Implicit type casting)</vt:lpstr>
      <vt:lpstr>ASCII 코드</vt:lpstr>
      <vt:lpstr>명시적 형 변환 (Explicit type casting)</vt:lpstr>
      <vt:lpstr>명시적 형 변환 (Explicit type casting)</vt:lpstr>
      <vt:lpstr>실습 과제</vt:lpstr>
      <vt:lpstr>실습 과제</vt:lpstr>
      <vt:lpstr>실습 과제</vt:lpstr>
      <vt:lpstr>실습 과제</vt:lpstr>
      <vt:lpstr>실습 과제</vt:lpstr>
      <vt:lpstr>실습 과제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106</cp:revision>
  <cp:lastPrinted>2013-09-13T00:26:02Z</cp:lastPrinted>
  <dcterms:created xsi:type="dcterms:W3CDTF">2010-03-05T00:57:53Z</dcterms:created>
  <dcterms:modified xsi:type="dcterms:W3CDTF">2017-03-29T12:25:08Z</dcterms:modified>
</cp:coreProperties>
</file>