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handoutMasterIdLst>
    <p:handoutMasterId r:id="rId43"/>
  </p:handout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54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1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11A0B-DC17-4452-9B47-3E86ECF6EC2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78EE5-F166-45B5-A657-38BB12D0A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4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C621C-9617-48EB-A1F6-246375858E52}" type="datetimeFigureOut">
              <a:rPr lang="ko-KR" altLang="en-US" smtClean="0"/>
              <a:pPr/>
              <a:t>2017-04-06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C73AF-A2C5-4828-BFE9-9E251FFF6A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0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73AF-A2C5-4828-BFE9-9E251FFF6A9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26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42844" y="928670"/>
            <a:ext cx="8858312" cy="2736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-32" y="1081388"/>
            <a:ext cx="9144000" cy="241050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-32" y="1578193"/>
            <a:ext cx="9144000" cy="1056443"/>
          </a:xfrm>
          <a:custGeom>
            <a:avLst/>
            <a:gdLst>
              <a:gd name="connsiteX0" fmla="*/ 0 w 9090734"/>
              <a:gd name="connsiteY0" fmla="*/ 248575 h 1056443"/>
              <a:gd name="connsiteX1" fmla="*/ 363985 w 9090734"/>
              <a:gd name="connsiteY1" fmla="*/ 248575 h 1056443"/>
              <a:gd name="connsiteX2" fmla="*/ 426128 w 9090734"/>
              <a:gd name="connsiteY2" fmla="*/ 0 h 1056443"/>
              <a:gd name="connsiteX3" fmla="*/ 701336 w 9090734"/>
              <a:gd name="connsiteY3" fmla="*/ 1056443 h 1056443"/>
              <a:gd name="connsiteX4" fmla="*/ 772358 w 9090734"/>
              <a:gd name="connsiteY4" fmla="*/ 816746 h 1056443"/>
              <a:gd name="connsiteX5" fmla="*/ 9090734 w 9090734"/>
              <a:gd name="connsiteY5" fmla="*/ 816746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0734" h="1056443">
                <a:moveTo>
                  <a:pt x="0" y="248575"/>
                </a:moveTo>
                <a:lnTo>
                  <a:pt x="363985" y="248575"/>
                </a:lnTo>
                <a:lnTo>
                  <a:pt x="426128" y="0"/>
                </a:lnTo>
                <a:lnTo>
                  <a:pt x="701336" y="1056443"/>
                </a:lnTo>
                <a:lnTo>
                  <a:pt x="772358" y="816746"/>
                </a:lnTo>
                <a:lnTo>
                  <a:pt x="9090734" y="816746"/>
                </a:lnTo>
              </a:path>
            </a:pathLst>
          </a:custGeom>
          <a:ln w="38100">
            <a:solidFill>
              <a:srgbClr val="C6EE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5271"/>
            <a:ext cx="7772400" cy="10121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491760"/>
            <a:ext cx="6400800" cy="8572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7190" y="5715016"/>
            <a:ext cx="6084000" cy="71438"/>
          </a:xfrm>
          <a:prstGeom prst="rect">
            <a:avLst/>
          </a:prstGeom>
          <a:solidFill>
            <a:srgbClr val="F4A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8628" y="5786454"/>
            <a:ext cx="6084000" cy="714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314" y="5857892"/>
            <a:ext cx="6084000" cy="714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5720" y="6049052"/>
            <a:ext cx="4129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</a:rPr>
              <a:t>Pattern Recognition &amp; Machine Intelligence (PMI) Lab </a:t>
            </a:r>
          </a:p>
          <a:p>
            <a:r>
              <a:rPr lang="en-US" altLang="ko-KR" sz="1400" kern="0" dirty="0">
                <a:solidFill>
                  <a:schemeClr val="bg1">
                    <a:lumMod val="95000"/>
                  </a:schemeClr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http://pmilab.wixsite.com/pmi-lab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ctrTitle"/>
          </p:nvPr>
        </p:nvSpPr>
        <p:spPr>
          <a:xfrm>
            <a:off x="728690" y="340074"/>
            <a:ext cx="7986714" cy="6429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42844" y="3453198"/>
            <a:ext cx="8858312" cy="1476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-32" y="3623008"/>
            <a:ext cx="9144000" cy="115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7223" y="4065489"/>
            <a:ext cx="7637489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57223" y="2571744"/>
            <a:ext cx="7637489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자유형 15"/>
          <p:cNvSpPr/>
          <p:nvPr/>
        </p:nvSpPr>
        <p:spPr>
          <a:xfrm>
            <a:off x="-32" y="3256640"/>
            <a:ext cx="9144000" cy="1056443"/>
          </a:xfrm>
          <a:custGeom>
            <a:avLst/>
            <a:gdLst>
              <a:gd name="connsiteX0" fmla="*/ 0 w 9090734"/>
              <a:gd name="connsiteY0" fmla="*/ 248575 h 1056443"/>
              <a:gd name="connsiteX1" fmla="*/ 363985 w 9090734"/>
              <a:gd name="connsiteY1" fmla="*/ 248575 h 1056443"/>
              <a:gd name="connsiteX2" fmla="*/ 426128 w 9090734"/>
              <a:gd name="connsiteY2" fmla="*/ 0 h 1056443"/>
              <a:gd name="connsiteX3" fmla="*/ 701336 w 9090734"/>
              <a:gd name="connsiteY3" fmla="*/ 1056443 h 1056443"/>
              <a:gd name="connsiteX4" fmla="*/ 772358 w 9090734"/>
              <a:gd name="connsiteY4" fmla="*/ 816746 h 1056443"/>
              <a:gd name="connsiteX5" fmla="*/ 9090734 w 9090734"/>
              <a:gd name="connsiteY5" fmla="*/ 816746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0734" h="1056443">
                <a:moveTo>
                  <a:pt x="0" y="248575"/>
                </a:moveTo>
                <a:lnTo>
                  <a:pt x="363985" y="248575"/>
                </a:lnTo>
                <a:lnTo>
                  <a:pt x="426128" y="0"/>
                </a:lnTo>
                <a:lnTo>
                  <a:pt x="701336" y="1056443"/>
                </a:lnTo>
                <a:lnTo>
                  <a:pt x="772358" y="816746"/>
                </a:lnTo>
                <a:lnTo>
                  <a:pt x="9090734" y="816746"/>
                </a:lnTo>
              </a:path>
            </a:pathLst>
          </a:cu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197190" y="5715016"/>
            <a:ext cx="6084000" cy="71438"/>
          </a:xfrm>
          <a:prstGeom prst="rect">
            <a:avLst/>
          </a:prstGeom>
          <a:solidFill>
            <a:srgbClr val="F4A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268628" y="5786454"/>
            <a:ext cx="6084000" cy="714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54314" y="5857892"/>
            <a:ext cx="6084000" cy="714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285720" y="6049052"/>
            <a:ext cx="4129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</a:rPr>
              <a:t>Pattern Recognition &amp; Machine Intelligence (PMI) Lab </a:t>
            </a:r>
          </a:p>
          <a:p>
            <a:r>
              <a:rPr lang="en-US" altLang="ko-KR" sz="1400" kern="0" dirty="0">
                <a:solidFill>
                  <a:schemeClr val="bg1">
                    <a:lumMod val="95000"/>
                  </a:schemeClr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http://pmilab.wixsite.com/pmi-lab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8" name="제목 1"/>
          <p:cNvSpPr>
            <a:spLocks noGrp="1"/>
          </p:cNvSpPr>
          <p:nvPr>
            <p:ph type="ctrTitle"/>
          </p:nvPr>
        </p:nvSpPr>
        <p:spPr>
          <a:xfrm>
            <a:off x="728690" y="340074"/>
            <a:ext cx="7986714" cy="6429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ctrTitle"/>
          </p:nvPr>
        </p:nvSpPr>
        <p:spPr>
          <a:xfrm>
            <a:off x="728690" y="340074"/>
            <a:ext cx="7986714" cy="6429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728690" y="340074"/>
            <a:ext cx="7986714" cy="6429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42844" y="4732640"/>
            <a:ext cx="8858312" cy="118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32" y="4857760"/>
            <a:ext cx="9144000" cy="93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406" y="6509587"/>
            <a:ext cx="36433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Calibri" panose="020F0502020204030204" pitchFamily="34" charset="0"/>
              </a:rPr>
              <a:t>Pattern Recognition &amp; Machine Intelligence (PMI) Lab </a:t>
            </a:r>
          </a:p>
        </p:txBody>
      </p:sp>
      <p:grpSp>
        <p:nvGrpSpPr>
          <p:cNvPr id="5" name="그룹 9"/>
          <p:cNvGrpSpPr/>
          <p:nvPr/>
        </p:nvGrpSpPr>
        <p:grpSpPr>
          <a:xfrm>
            <a:off x="25884" y="6215082"/>
            <a:ext cx="7524000" cy="214314"/>
            <a:chOff x="240198" y="5715016"/>
            <a:chExt cx="6046314" cy="214314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383074" y="5715016"/>
              <a:ext cx="5832000" cy="71438"/>
            </a:xfrm>
            <a:prstGeom prst="rect">
              <a:avLst/>
            </a:prstGeom>
            <a:solidFill>
              <a:srgbClr val="F4A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54512" y="5786454"/>
              <a:ext cx="5832000" cy="714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240198" y="5857892"/>
              <a:ext cx="5832000" cy="71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자유형 15"/>
          <p:cNvSpPr/>
          <p:nvPr/>
        </p:nvSpPr>
        <p:spPr>
          <a:xfrm>
            <a:off x="-32" y="4551209"/>
            <a:ext cx="9144000" cy="1056443"/>
          </a:xfrm>
          <a:custGeom>
            <a:avLst/>
            <a:gdLst>
              <a:gd name="connsiteX0" fmla="*/ 0 w 9090734"/>
              <a:gd name="connsiteY0" fmla="*/ 248575 h 1056443"/>
              <a:gd name="connsiteX1" fmla="*/ 363985 w 9090734"/>
              <a:gd name="connsiteY1" fmla="*/ 248575 h 1056443"/>
              <a:gd name="connsiteX2" fmla="*/ 426128 w 9090734"/>
              <a:gd name="connsiteY2" fmla="*/ 0 h 1056443"/>
              <a:gd name="connsiteX3" fmla="*/ 701336 w 9090734"/>
              <a:gd name="connsiteY3" fmla="*/ 1056443 h 1056443"/>
              <a:gd name="connsiteX4" fmla="*/ 772358 w 9090734"/>
              <a:gd name="connsiteY4" fmla="*/ 816746 h 1056443"/>
              <a:gd name="connsiteX5" fmla="*/ 9090734 w 9090734"/>
              <a:gd name="connsiteY5" fmla="*/ 816746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0734" h="1056443">
                <a:moveTo>
                  <a:pt x="0" y="248575"/>
                </a:moveTo>
                <a:lnTo>
                  <a:pt x="363985" y="248575"/>
                </a:lnTo>
                <a:lnTo>
                  <a:pt x="426128" y="0"/>
                </a:lnTo>
                <a:lnTo>
                  <a:pt x="701336" y="1056443"/>
                </a:lnTo>
                <a:lnTo>
                  <a:pt x="772358" y="816746"/>
                </a:lnTo>
                <a:lnTo>
                  <a:pt x="9090734" y="816746"/>
                </a:lnTo>
              </a:path>
            </a:pathLst>
          </a:cu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2844" y="6581001"/>
            <a:ext cx="75724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Calibri" panose="020F0502020204030204" pitchFamily="34" charset="0"/>
              </a:rPr>
              <a:t>Pattern Recognition &amp; Machine Intelligence (PMI) Lab</a:t>
            </a:r>
            <a:endParaRPr lang="en-US" altLang="ko-KR" sz="1200" b="1" i="0" baseline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4" name="그룹 11"/>
          <p:cNvGrpSpPr/>
          <p:nvPr/>
        </p:nvGrpSpPr>
        <p:grpSpPr>
          <a:xfrm>
            <a:off x="25884" y="6215082"/>
            <a:ext cx="7524000" cy="214314"/>
            <a:chOff x="240198" y="5715016"/>
            <a:chExt cx="6046314" cy="214314"/>
          </a:xfrm>
        </p:grpSpPr>
        <p:sp>
          <p:nvSpPr>
            <p:cNvPr id="5" name="직사각형 4"/>
            <p:cNvSpPr/>
            <p:nvPr userDrawn="1"/>
          </p:nvSpPr>
          <p:spPr>
            <a:xfrm>
              <a:off x="383074" y="5715016"/>
              <a:ext cx="5832000" cy="71438"/>
            </a:xfrm>
            <a:prstGeom prst="rect">
              <a:avLst/>
            </a:prstGeom>
            <a:solidFill>
              <a:srgbClr val="F4A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454512" y="5786454"/>
              <a:ext cx="5832000" cy="714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240198" y="5857892"/>
              <a:ext cx="5832000" cy="71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42844" y="142852"/>
            <a:ext cx="8858312" cy="12144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32" y="285728"/>
            <a:ext cx="9144000" cy="92869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-32" y="220539"/>
            <a:ext cx="9144000" cy="1056443"/>
          </a:xfrm>
          <a:custGeom>
            <a:avLst/>
            <a:gdLst>
              <a:gd name="connsiteX0" fmla="*/ 0 w 9090734"/>
              <a:gd name="connsiteY0" fmla="*/ 248575 h 1056443"/>
              <a:gd name="connsiteX1" fmla="*/ 363985 w 9090734"/>
              <a:gd name="connsiteY1" fmla="*/ 248575 h 1056443"/>
              <a:gd name="connsiteX2" fmla="*/ 426128 w 9090734"/>
              <a:gd name="connsiteY2" fmla="*/ 0 h 1056443"/>
              <a:gd name="connsiteX3" fmla="*/ 701336 w 9090734"/>
              <a:gd name="connsiteY3" fmla="*/ 1056443 h 1056443"/>
              <a:gd name="connsiteX4" fmla="*/ 772358 w 9090734"/>
              <a:gd name="connsiteY4" fmla="*/ 816746 h 1056443"/>
              <a:gd name="connsiteX5" fmla="*/ 9090734 w 9090734"/>
              <a:gd name="connsiteY5" fmla="*/ 816746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0734" h="1056443">
                <a:moveTo>
                  <a:pt x="0" y="248575"/>
                </a:moveTo>
                <a:lnTo>
                  <a:pt x="363985" y="248575"/>
                </a:lnTo>
                <a:lnTo>
                  <a:pt x="426128" y="0"/>
                </a:lnTo>
                <a:lnTo>
                  <a:pt x="701336" y="1056443"/>
                </a:lnTo>
                <a:lnTo>
                  <a:pt x="772358" y="816746"/>
                </a:lnTo>
                <a:lnTo>
                  <a:pt x="9090734" y="816746"/>
                </a:lnTo>
              </a:path>
            </a:pathLst>
          </a:custGeom>
          <a:ln w="38100">
            <a:solidFill>
              <a:srgbClr val="F4AB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81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 개론 및 실습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화 </a:t>
            </a:r>
            <a:r>
              <a:rPr lang="en-US" altLang="ko-KR" dirty="0"/>
              <a:t>3,4 (313) / </a:t>
            </a:r>
            <a:r>
              <a:rPr lang="ko-KR" altLang="en-US" dirty="0"/>
              <a:t>목 </a:t>
            </a:r>
            <a:r>
              <a:rPr lang="en-US" altLang="ko-KR" dirty="0"/>
              <a:t>1,2 (313)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500694" y="3789040"/>
            <a:ext cx="3400404" cy="1497348"/>
          </a:xfrm>
          <a:prstGeom prst="rect">
            <a:avLst/>
          </a:prstGeom>
        </p:spPr>
        <p:txBody>
          <a:bodyPr>
            <a:normAutofit fontScale="92500"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2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PMI. 423.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김 경 태</a:t>
            </a:r>
            <a:endParaRPr lang="en-US" altLang="ko-KR" sz="2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2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010-3007-9251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2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rudxo9251@gmail.com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2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산술 연산 기호 판별 프로그램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문자 </a:t>
            </a:r>
            <a:r>
              <a:rPr lang="ko-KR" altLang="en-US" dirty="0" err="1"/>
              <a:t>자료형과</a:t>
            </a:r>
            <a:r>
              <a:rPr lang="ko-KR" altLang="en-US" dirty="0"/>
              <a:t>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132856"/>
            <a:ext cx="4032448" cy="3952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6609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문이나 </a:t>
            </a:r>
            <a:r>
              <a:rPr lang="en-US" altLang="ko-KR" dirty="0"/>
              <a:t>else</a:t>
            </a:r>
            <a:r>
              <a:rPr lang="ko-KR" altLang="en-US" dirty="0"/>
              <a:t>문을 사용할</a:t>
            </a:r>
            <a:r>
              <a:rPr lang="en-US" altLang="ko-KR" dirty="0"/>
              <a:t> </a:t>
            </a:r>
            <a:r>
              <a:rPr lang="ko-KR" altLang="en-US" dirty="0"/>
              <a:t>때 </a:t>
            </a:r>
            <a:r>
              <a:rPr lang="en-US" altLang="ko-KR" dirty="0"/>
              <a:t>{ }</a:t>
            </a:r>
            <a:r>
              <a:rPr lang="ko-KR" altLang="en-US" dirty="0"/>
              <a:t>를 통해 블록을 지정하라는 이야기를 했었는데</a:t>
            </a:r>
            <a:r>
              <a:rPr lang="en-US" altLang="ko-KR" dirty="0"/>
              <a:t>, </a:t>
            </a:r>
            <a:r>
              <a:rPr lang="ko-KR" altLang="en-US" dirty="0"/>
              <a:t>사실 </a:t>
            </a:r>
            <a:r>
              <a:rPr lang="en-US" altLang="ko-KR" dirty="0"/>
              <a:t>if</a:t>
            </a:r>
            <a:r>
              <a:rPr lang="ko-KR" altLang="en-US" dirty="0"/>
              <a:t>문이나 </a:t>
            </a:r>
            <a:r>
              <a:rPr lang="en-US" altLang="ko-KR" dirty="0"/>
              <a:t>else</a:t>
            </a:r>
            <a:r>
              <a:rPr lang="ko-KR" altLang="en-US" dirty="0"/>
              <a:t>문에서 수행하는 문장이 한 문장이라면 </a:t>
            </a:r>
            <a:r>
              <a:rPr lang="en-US" altLang="ko-KR" dirty="0"/>
              <a:t>{ }</a:t>
            </a:r>
            <a:r>
              <a:rPr lang="ko-KR" altLang="en-US" dirty="0"/>
              <a:t>를 생략할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위의 문장은 아래의 문장과 동일한 의미를 가진다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문의 특징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03" y="2747270"/>
            <a:ext cx="4842733" cy="11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03" y="4941168"/>
            <a:ext cx="4190866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039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{ }</a:t>
            </a:r>
            <a:r>
              <a:rPr lang="ko-KR" altLang="en-US" dirty="0"/>
              <a:t>를 생략한 산술 연산 기호 판별 프로그램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문자 </a:t>
            </a:r>
            <a:r>
              <a:rPr lang="ko-KR" altLang="en-US" dirty="0" err="1"/>
              <a:t>자료형과</a:t>
            </a:r>
            <a:r>
              <a:rPr lang="ko-KR" altLang="en-US" dirty="0"/>
              <a:t>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132856"/>
            <a:ext cx="4498999" cy="3839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6642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 혹은 </a:t>
            </a:r>
            <a:r>
              <a:rPr lang="en-US" altLang="ko-KR" dirty="0"/>
              <a:t>else</a:t>
            </a:r>
            <a:r>
              <a:rPr lang="ko-KR" altLang="en-US" dirty="0"/>
              <a:t>문 안에서 다시 </a:t>
            </a:r>
            <a:r>
              <a:rPr lang="en-US" altLang="ko-KR" dirty="0"/>
              <a:t>if</a:t>
            </a:r>
            <a:r>
              <a:rPr lang="ko-KR" altLang="en-US" dirty="0"/>
              <a:t>문을 사용하는 형태를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if</a:t>
            </a:r>
            <a:r>
              <a:rPr lang="ko-KR" altLang="en-US" dirty="0"/>
              <a:t>문 안에 또 </a:t>
            </a:r>
            <a:r>
              <a:rPr lang="en-US" altLang="ko-KR" dirty="0"/>
              <a:t>if</a:t>
            </a:r>
            <a:r>
              <a:rPr lang="ko-KR" altLang="en-US" dirty="0"/>
              <a:t>문이 들어가고 </a:t>
            </a:r>
            <a:r>
              <a:rPr lang="en-US" altLang="ko-KR" dirty="0"/>
              <a:t>else</a:t>
            </a:r>
            <a:r>
              <a:rPr lang="ko-KR" altLang="en-US" dirty="0"/>
              <a:t>문 안에 다시 </a:t>
            </a:r>
            <a:r>
              <a:rPr lang="en-US" altLang="ko-KR" dirty="0"/>
              <a:t>if – else</a:t>
            </a:r>
            <a:r>
              <a:rPr lang="ko-KR" altLang="en-US" dirty="0"/>
              <a:t>문이 들어가기 때문에 중첩</a:t>
            </a:r>
            <a:r>
              <a:rPr lang="en-US" altLang="ko-KR" dirty="0"/>
              <a:t>(nested) if</a:t>
            </a:r>
            <a:r>
              <a:rPr lang="ko-KR" altLang="en-US" dirty="0"/>
              <a:t>문이라고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253326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325112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altLang="ko-KR" dirty="0">
                <a:latin typeface="+mn-ea"/>
              </a:rPr>
              <a:t>if( condition1)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{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     if( condition2 )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     { 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        statement1;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     }</a:t>
            </a:r>
          </a:p>
          <a:p>
            <a:pPr marL="109728" indent="0">
              <a:buNone/>
            </a:pPr>
            <a:endParaRPr lang="en-US" altLang="ko-KR" dirty="0">
              <a:latin typeface="+mn-ea"/>
            </a:endParaRP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     else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     {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         statement2;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     }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}</a:t>
            </a:r>
          </a:p>
          <a:p>
            <a:pPr marL="109728" indent="0">
              <a:buNone/>
            </a:pPr>
            <a:endParaRPr lang="en-US" altLang="ko-KR" dirty="0">
              <a:latin typeface="+mn-ea"/>
            </a:endParaRP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condition1 </a:t>
            </a:r>
            <a:r>
              <a:rPr lang="ko-KR" altLang="en-US" dirty="0">
                <a:latin typeface="+mn-ea"/>
              </a:rPr>
              <a:t>의 조건이 </a:t>
            </a:r>
            <a:r>
              <a:rPr lang="en-US" altLang="ko-KR" dirty="0">
                <a:latin typeface="+mn-ea"/>
              </a:rPr>
              <a:t>true</a:t>
            </a:r>
            <a:r>
              <a:rPr lang="ko-KR" altLang="en-US" dirty="0">
                <a:latin typeface="+mn-ea"/>
              </a:rPr>
              <a:t>이고 </a:t>
            </a:r>
            <a:r>
              <a:rPr lang="en-US" altLang="ko-KR" dirty="0">
                <a:latin typeface="+mn-ea"/>
              </a:rPr>
              <a:t>condition2</a:t>
            </a:r>
            <a:r>
              <a:rPr lang="ko-KR" altLang="en-US" dirty="0">
                <a:latin typeface="+mn-ea"/>
              </a:rPr>
              <a:t>의 조건이 </a:t>
            </a:r>
            <a:r>
              <a:rPr lang="en-US" altLang="ko-KR" dirty="0">
                <a:latin typeface="+mn-ea"/>
              </a:rPr>
              <a:t>true</a:t>
            </a:r>
            <a:r>
              <a:rPr lang="ko-KR" altLang="en-US" dirty="0">
                <a:latin typeface="+mn-ea"/>
              </a:rPr>
              <a:t>이면 </a:t>
            </a:r>
            <a:r>
              <a:rPr lang="en-US" altLang="ko-KR" dirty="0">
                <a:latin typeface="+mn-ea"/>
              </a:rPr>
              <a:t>statement1</a:t>
            </a:r>
            <a:r>
              <a:rPr lang="ko-KR" altLang="en-US" dirty="0">
                <a:latin typeface="+mn-ea"/>
              </a:rPr>
              <a:t>을 수행하고 </a:t>
            </a:r>
            <a:r>
              <a:rPr lang="en-US" altLang="ko-KR" dirty="0">
                <a:latin typeface="+mn-ea"/>
              </a:rPr>
              <a:t>condition1 </a:t>
            </a:r>
            <a:r>
              <a:rPr lang="ko-KR" altLang="en-US" dirty="0">
                <a:latin typeface="+mn-ea"/>
              </a:rPr>
              <a:t>의 조건이 </a:t>
            </a:r>
            <a:r>
              <a:rPr lang="en-US" altLang="ko-KR" dirty="0">
                <a:latin typeface="+mn-ea"/>
              </a:rPr>
              <a:t>true</a:t>
            </a:r>
            <a:r>
              <a:rPr lang="ko-KR" altLang="en-US" dirty="0">
                <a:latin typeface="+mn-ea"/>
              </a:rPr>
              <a:t>이고 </a:t>
            </a:r>
            <a:r>
              <a:rPr lang="en-US" altLang="ko-KR" dirty="0">
                <a:latin typeface="+mn-ea"/>
              </a:rPr>
              <a:t>condition2</a:t>
            </a:r>
            <a:r>
              <a:rPr lang="ko-KR" altLang="en-US" dirty="0">
                <a:latin typeface="+mn-ea"/>
              </a:rPr>
              <a:t>의 조건이 </a:t>
            </a:r>
            <a:r>
              <a:rPr lang="en-US" altLang="ko-KR" dirty="0">
                <a:latin typeface="+mn-ea"/>
              </a:rPr>
              <a:t>false</a:t>
            </a:r>
            <a:r>
              <a:rPr lang="ko-KR" altLang="en-US" dirty="0">
                <a:latin typeface="+mn-ea"/>
              </a:rPr>
              <a:t>이면 </a:t>
            </a:r>
            <a:r>
              <a:rPr lang="en-US" altLang="ko-KR" dirty="0">
                <a:latin typeface="+mn-ea"/>
              </a:rPr>
              <a:t>statement2</a:t>
            </a:r>
            <a:r>
              <a:rPr lang="ko-KR" altLang="en-US" dirty="0">
                <a:latin typeface="+mn-ea"/>
              </a:rPr>
              <a:t>를 수행한다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511999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3200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ko-KR" altLang="en-US" sz="3200" dirty="0">
                <a:solidFill>
                  <a:prstClr val="black"/>
                </a:solidFill>
                <a:latin typeface="맑은 고딕"/>
              </a:rPr>
              <a:t>중첩</a:t>
            </a:r>
            <a:r>
              <a:rPr lang="en-US" altLang="ko-KR" sz="3200" dirty="0">
                <a:solidFill>
                  <a:prstClr val="black"/>
                </a:solidFill>
                <a:latin typeface="맑은 고딕"/>
              </a:rPr>
              <a:t> if</a:t>
            </a:r>
            <a:r>
              <a:rPr lang="ko-KR" altLang="en-US" sz="3200" dirty="0">
                <a:solidFill>
                  <a:prstClr val="black"/>
                </a:solidFill>
                <a:latin typeface="맑은 고딕"/>
              </a:rPr>
              <a:t>문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939435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1511999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3200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ko-KR" altLang="en-US" sz="3200" dirty="0">
                <a:solidFill>
                  <a:prstClr val="black"/>
                </a:solidFill>
                <a:latin typeface="맑은 고딕"/>
              </a:rPr>
              <a:t>중첩</a:t>
            </a:r>
            <a:r>
              <a:rPr lang="en-US" altLang="ko-KR" sz="3200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en-US" altLang="ko-KR" sz="3200" dirty="0">
                <a:solidFill>
                  <a:prstClr val="black"/>
                </a:solidFill>
                <a:latin typeface="+mj-ea"/>
                <a:ea typeface="+mj-ea"/>
              </a:rPr>
              <a:t>if</a:t>
            </a:r>
            <a:r>
              <a:rPr lang="ko-KR" altLang="en-US" sz="3200" dirty="0">
                <a:solidFill>
                  <a:prstClr val="black"/>
                </a:solidFill>
                <a:latin typeface="+mj-ea"/>
                <a:ea typeface="+mj-ea"/>
              </a:rPr>
              <a:t>문 </a:t>
            </a:r>
            <a:r>
              <a:rPr lang="en-US" altLang="ko-KR" sz="3200" dirty="0">
                <a:solidFill>
                  <a:prstClr val="black"/>
                </a:solidFill>
                <a:latin typeface="+mj-ea"/>
                <a:ea typeface="+mj-ea"/>
              </a:rPr>
              <a:t>(</a:t>
            </a:r>
            <a:r>
              <a:rPr lang="ko-KR" altLang="en-US" sz="3200" dirty="0">
                <a:solidFill>
                  <a:prstClr val="black"/>
                </a:solidFill>
                <a:latin typeface="+mj-ea"/>
                <a:ea typeface="+mj-ea"/>
              </a:rPr>
              <a:t>계속</a:t>
            </a:r>
            <a:r>
              <a:rPr lang="en-US" altLang="ko-KR" sz="3200" dirty="0">
                <a:solidFill>
                  <a:prstClr val="black"/>
                </a:solidFill>
                <a:latin typeface="+mj-ea"/>
                <a:ea typeface="+mj-ea"/>
              </a:rPr>
              <a:t>)</a:t>
            </a:r>
            <a:endParaRPr lang="ko-KR" altLang="en-US" sz="32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115616" y="2078607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판단 12"/>
          <p:cNvSpPr/>
          <p:nvPr/>
        </p:nvSpPr>
        <p:spPr>
          <a:xfrm>
            <a:off x="217759" y="2537851"/>
            <a:ext cx="1795714" cy="982176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Condition1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115616" y="3520027"/>
            <a:ext cx="0" cy="413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순서도: 처리 16"/>
          <p:cNvSpPr/>
          <p:nvPr/>
        </p:nvSpPr>
        <p:spPr>
          <a:xfrm>
            <a:off x="393988" y="5423430"/>
            <a:ext cx="1444334" cy="77681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statement1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116155" y="4940522"/>
            <a:ext cx="0" cy="482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013473" y="3028939"/>
            <a:ext cx="2558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12336" y="350718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83768" y="244570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64088" y="2307207"/>
            <a:ext cx="3493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중첩 </a:t>
            </a:r>
            <a:r>
              <a:rPr lang="en-US" altLang="ko-KR" dirty="0"/>
              <a:t>if</a:t>
            </a:r>
            <a:r>
              <a:rPr lang="ko-KR" altLang="en-US" dirty="0"/>
              <a:t>문은 옆의 순서도와 같은 </a:t>
            </a:r>
            <a:endParaRPr lang="en-US" altLang="ko-KR" dirty="0"/>
          </a:p>
          <a:p>
            <a:r>
              <a:rPr lang="ko-KR" altLang="en-US" dirty="0"/>
              <a:t>구조를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순서도: 처리 15"/>
          <p:cNvSpPr/>
          <p:nvPr/>
        </p:nvSpPr>
        <p:spPr>
          <a:xfrm>
            <a:off x="2483768" y="5423430"/>
            <a:ext cx="1444334" cy="77681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statement2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순서도: 판단 17"/>
          <p:cNvSpPr/>
          <p:nvPr/>
        </p:nvSpPr>
        <p:spPr>
          <a:xfrm>
            <a:off x="218298" y="3958346"/>
            <a:ext cx="1795714" cy="982176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Condition2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12336" y="4940522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cxnSp>
        <p:nvCxnSpPr>
          <p:cNvPr id="11" name="꺾인 연결선 10"/>
          <p:cNvCxnSpPr>
            <a:stCxn id="18" idx="3"/>
            <a:endCxn id="16" idx="0"/>
          </p:cNvCxnSpPr>
          <p:nvPr/>
        </p:nvCxnSpPr>
        <p:spPr>
          <a:xfrm>
            <a:off x="2014012" y="4449434"/>
            <a:ext cx="1191923" cy="9739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75756" y="395834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7" idx="2"/>
          </p:cNvCxnSpPr>
          <p:nvPr/>
        </p:nvCxnSpPr>
        <p:spPr>
          <a:xfrm flipH="1">
            <a:off x="1115616" y="6200248"/>
            <a:ext cx="539" cy="541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 rot="10800000" flipV="1">
            <a:off x="1116156" y="3028938"/>
            <a:ext cx="3455845" cy="3441869"/>
          </a:xfrm>
          <a:prstGeom prst="bentConnector3">
            <a:avLst>
              <a:gd name="adj1" fmla="val 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6" idx="2"/>
          </p:cNvCxnSpPr>
          <p:nvPr/>
        </p:nvCxnSpPr>
        <p:spPr>
          <a:xfrm>
            <a:off x="3205935" y="6200248"/>
            <a:ext cx="0" cy="2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978476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02"/>
          <a:stretch/>
        </p:blipFill>
        <p:spPr bwMode="auto">
          <a:xfrm>
            <a:off x="683568" y="1700808"/>
            <a:ext cx="3888432" cy="4177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65"/>
          <a:stretch/>
        </p:blipFill>
        <p:spPr bwMode="auto">
          <a:xfrm>
            <a:off x="4572000" y="2457364"/>
            <a:ext cx="3816244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087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위에서 이야기한 </a:t>
            </a:r>
            <a:r>
              <a:rPr lang="en-US" altLang="ko-KR" dirty="0"/>
              <a:t>{ }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생략할 수 있는 </a:t>
            </a:r>
            <a:r>
              <a:rPr lang="en-US" altLang="ko-KR" dirty="0"/>
              <a:t>if</a:t>
            </a:r>
            <a:r>
              <a:rPr lang="ko-KR" altLang="en-US" dirty="0"/>
              <a:t>문의 특징 때문에 중첩 </a:t>
            </a:r>
            <a:r>
              <a:rPr lang="en-US" altLang="ko-KR" dirty="0"/>
              <a:t>if</a:t>
            </a:r>
            <a:r>
              <a:rPr lang="ko-KR" altLang="en-US" dirty="0"/>
              <a:t>문에서 </a:t>
            </a:r>
            <a:r>
              <a:rPr lang="en-US" altLang="ko-KR" dirty="0"/>
              <a:t>if – else</a:t>
            </a:r>
            <a:r>
              <a:rPr lang="ko-KR" altLang="en-US" dirty="0"/>
              <a:t>를 판단하기가 모호해질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위와 같은 코드에서는 </a:t>
            </a:r>
            <a:r>
              <a:rPr lang="en-US" altLang="ko-KR" dirty="0"/>
              <a:t>if(score &gt; 90)</a:t>
            </a:r>
            <a:r>
              <a:rPr lang="ko-KR" altLang="en-US" dirty="0"/>
              <a:t>이 </a:t>
            </a:r>
            <a:r>
              <a:rPr lang="en-US" altLang="ko-KR" dirty="0"/>
              <a:t>else</a:t>
            </a:r>
            <a:r>
              <a:rPr lang="ko-KR" altLang="en-US" dirty="0"/>
              <a:t>와 </a:t>
            </a:r>
            <a:r>
              <a:rPr lang="ko-KR" altLang="en-US" dirty="0" err="1"/>
              <a:t>매칭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문의 특징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20705"/>
            <a:ext cx="4727970" cy="1575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0452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들여쓰기를 지켜서 하지 않았다면 판단하기는 더욱 모호해진다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항상 </a:t>
            </a:r>
            <a:r>
              <a:rPr lang="en-US" altLang="ko-KR" dirty="0"/>
              <a:t>else</a:t>
            </a:r>
            <a:r>
              <a:rPr lang="ko-KR" altLang="en-US" dirty="0"/>
              <a:t>문은 바로 위에 있는 </a:t>
            </a:r>
            <a:r>
              <a:rPr lang="en-US" altLang="ko-KR" dirty="0"/>
              <a:t>if</a:t>
            </a:r>
            <a:r>
              <a:rPr lang="ko-KR" altLang="en-US" dirty="0"/>
              <a:t>문과 매칭된다는 것을 기억해야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문의 특징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499718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6194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코드에서 </a:t>
            </a:r>
            <a:r>
              <a:rPr lang="en-US" altLang="ko-KR" dirty="0"/>
              <a:t>if(score &gt; 80)</a:t>
            </a:r>
            <a:r>
              <a:rPr lang="ko-KR" altLang="en-US" dirty="0"/>
              <a:t>과 </a:t>
            </a:r>
            <a:r>
              <a:rPr lang="en-US" altLang="ko-KR" dirty="0"/>
              <a:t>else</a:t>
            </a:r>
            <a:r>
              <a:rPr lang="ko-KR" altLang="en-US" dirty="0"/>
              <a:t>를 매칭시키고자 한다면</a:t>
            </a:r>
            <a:r>
              <a:rPr lang="en-US" altLang="ko-KR" dirty="0"/>
              <a:t>, if(score &gt; 80)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블록으로 묶어주면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문의 특징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4727970" cy="1575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4727970" cy="178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089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 개론 및 실습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ko-KR" dirty="0"/>
              <a:t>Teaching Assistant</a:t>
            </a:r>
          </a:p>
          <a:p>
            <a:pPr lvl="1">
              <a:buFont typeface="Wingdings" pitchFamily="2" charset="2"/>
              <a:buChar char="l"/>
            </a:pPr>
            <a:r>
              <a:rPr lang="ko-KR" altLang="en-US" dirty="0"/>
              <a:t>김경태 </a:t>
            </a:r>
            <a:r>
              <a:rPr lang="en-US" altLang="ko-KR" dirty="0"/>
              <a:t>(</a:t>
            </a:r>
            <a:r>
              <a:rPr lang="ko-KR" altLang="en-US" dirty="0"/>
              <a:t>공대 </a:t>
            </a:r>
            <a:r>
              <a:rPr lang="en-US" altLang="ko-KR" dirty="0"/>
              <a:t>423</a:t>
            </a:r>
            <a:r>
              <a:rPr lang="ko-KR" altLang="en-US" dirty="0"/>
              <a:t>호</a:t>
            </a:r>
            <a:r>
              <a:rPr lang="en-US" altLang="ko-KR" dirty="0"/>
              <a:t>)</a:t>
            </a:r>
          </a:p>
          <a:p>
            <a:pPr lvl="1">
              <a:buFont typeface="Wingdings" pitchFamily="2" charset="2"/>
              <a:buChar char="l"/>
            </a:pPr>
            <a:endParaRPr lang="en-US" altLang="ko-KR" dirty="0"/>
          </a:p>
          <a:p>
            <a:pPr lvl="1">
              <a:buFont typeface="Wingdings" pitchFamily="2" charset="2"/>
              <a:buChar char="l"/>
            </a:pPr>
            <a:r>
              <a:rPr lang="en-US" altLang="ko-KR" dirty="0"/>
              <a:t>E-mail : rudxo9251@gmail.com</a:t>
            </a:r>
          </a:p>
          <a:p>
            <a:pPr lvl="1">
              <a:buFont typeface="Wingdings" pitchFamily="2" charset="2"/>
              <a:buChar char="l"/>
            </a:pPr>
            <a:endParaRPr lang="en-US" altLang="ko-KR" dirty="0"/>
          </a:p>
          <a:p>
            <a:pPr lvl="1">
              <a:buFont typeface="Wingdings" pitchFamily="2" charset="2"/>
              <a:buChar char="l"/>
            </a:pPr>
            <a:r>
              <a:rPr lang="en-US" altLang="ko-KR" dirty="0"/>
              <a:t>Mobile : 010-3007-9251</a:t>
            </a:r>
          </a:p>
          <a:p>
            <a:pPr lvl="1">
              <a:buFont typeface="Wingdings" pitchFamily="2" charset="2"/>
              <a:buChar char="l"/>
            </a:pPr>
            <a:endParaRPr lang="en-US" altLang="ko-KR" dirty="0"/>
          </a:p>
          <a:p>
            <a:pPr lvl="1">
              <a:buFont typeface="Wingdings" pitchFamily="2" charset="2"/>
              <a:buChar char="l"/>
            </a:pPr>
            <a:r>
              <a:rPr lang="en-US" altLang="ko-KR" dirty="0"/>
              <a:t>Office Hour :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화</a:t>
            </a:r>
            <a:r>
              <a:rPr lang="en-US" altLang="ko-KR" dirty="0"/>
              <a:t>, </a:t>
            </a:r>
            <a:r>
              <a:rPr lang="ko-KR" altLang="en-US" dirty="0"/>
              <a:t>수 </a:t>
            </a:r>
            <a:r>
              <a:rPr lang="en-US" altLang="ko-KR" dirty="0"/>
              <a:t>15:30 ~ 18:30, </a:t>
            </a:r>
            <a:r>
              <a:rPr lang="ko-KR" altLang="en-US" dirty="0"/>
              <a:t>목 </a:t>
            </a:r>
            <a:r>
              <a:rPr lang="en-US" altLang="ko-KR" dirty="0"/>
              <a:t>13:30 ~ 15:30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444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의 배수이면서 </a:t>
            </a:r>
            <a:r>
              <a:rPr lang="en-US" altLang="ko-KR" dirty="0"/>
              <a:t>3</a:t>
            </a:r>
            <a:r>
              <a:rPr lang="ko-KR" altLang="en-US" dirty="0"/>
              <a:t>의 배수인 숫자를 찾고자 할 때 어떻게 해야 찾을 수 있을까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세 숫자의 크기를 비교하고자 할 때 어떻게 해야 세 숫자의 크기를 비교할 수 있을까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if</a:t>
            </a:r>
            <a:r>
              <a:rPr lang="ko-KR" altLang="en-US" dirty="0"/>
              <a:t>문 실습</a:t>
            </a:r>
          </a:p>
        </p:txBody>
      </p:sp>
    </p:spTree>
    <p:extLst>
      <p:ext uri="{BB962C8B-B14F-4D97-AF65-F5344CB8AC3E}">
        <p14:creationId xmlns:p14="http://schemas.microsoft.com/office/powerpoint/2010/main" val="1467392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altLang="ko-KR" dirty="0">
                <a:latin typeface="+mn-ea"/>
              </a:rPr>
              <a:t>if( condition1)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{ 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     statement1;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}</a:t>
            </a:r>
          </a:p>
          <a:p>
            <a:pPr marL="109728" indent="0">
              <a:buNone/>
            </a:pPr>
            <a:endParaRPr lang="en-US" altLang="ko-KR" dirty="0">
              <a:latin typeface="+mn-ea"/>
            </a:endParaRP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else if(condition2)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{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     statement2;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}</a:t>
            </a:r>
          </a:p>
          <a:p>
            <a:pPr marL="109728" indent="0">
              <a:buNone/>
            </a:pPr>
            <a:endParaRPr lang="en-US" altLang="ko-KR" dirty="0">
              <a:latin typeface="+mn-ea"/>
            </a:endParaRP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else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{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     statement3;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}</a:t>
            </a:r>
          </a:p>
          <a:p>
            <a:pPr marL="109728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511999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3200" dirty="0">
                <a:solidFill>
                  <a:prstClr val="black"/>
                </a:solidFill>
                <a:latin typeface="맑은 고딕"/>
              </a:rPr>
              <a:t> else if</a:t>
            </a:r>
            <a:r>
              <a:rPr lang="ko-KR" altLang="en-US" sz="3200" dirty="0">
                <a:solidFill>
                  <a:prstClr val="black"/>
                </a:solidFill>
                <a:latin typeface="맑은 고딕"/>
              </a:rPr>
              <a:t>문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else if </a:t>
            </a:r>
            <a:r>
              <a:rPr lang="ko-KR" altLang="en-US" dirty="0"/>
              <a:t>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995936" y="2645623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9728" indent="0">
              <a:buNone/>
            </a:pPr>
            <a:r>
              <a:rPr lang="en-US" altLang="ko-KR" dirty="0">
                <a:latin typeface="+mn-ea"/>
              </a:rPr>
              <a:t>condition1 </a:t>
            </a:r>
            <a:r>
              <a:rPr lang="ko-KR" altLang="en-US" dirty="0">
                <a:latin typeface="+mn-ea"/>
              </a:rPr>
              <a:t>의 조건이 </a:t>
            </a:r>
            <a:r>
              <a:rPr lang="en-US" altLang="ko-KR" dirty="0">
                <a:latin typeface="+mn-ea"/>
              </a:rPr>
              <a:t>true</a:t>
            </a:r>
            <a:r>
              <a:rPr lang="ko-KR" altLang="en-US" dirty="0">
                <a:latin typeface="+mn-ea"/>
              </a:rPr>
              <a:t>이면 </a:t>
            </a:r>
            <a:r>
              <a:rPr lang="en-US" altLang="ko-KR" dirty="0">
                <a:latin typeface="+mn-ea"/>
              </a:rPr>
              <a:t>statement1</a:t>
            </a:r>
            <a:r>
              <a:rPr lang="ko-KR" altLang="en-US" dirty="0">
                <a:latin typeface="+mn-ea"/>
              </a:rPr>
              <a:t>을 수행하고 </a:t>
            </a:r>
            <a:endParaRPr lang="en-US" altLang="ko-KR" dirty="0">
              <a:latin typeface="+mn-ea"/>
            </a:endParaRP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condition1 </a:t>
            </a:r>
            <a:r>
              <a:rPr lang="ko-KR" altLang="en-US" dirty="0">
                <a:latin typeface="+mn-ea"/>
              </a:rPr>
              <a:t>의 조건이 </a:t>
            </a:r>
            <a:r>
              <a:rPr lang="en-US" altLang="ko-KR" dirty="0">
                <a:latin typeface="+mn-ea"/>
              </a:rPr>
              <a:t>false</a:t>
            </a:r>
            <a:r>
              <a:rPr lang="ko-KR" altLang="en-US" dirty="0">
                <a:latin typeface="+mn-ea"/>
              </a:rPr>
              <a:t>이고 </a:t>
            </a:r>
            <a:r>
              <a:rPr lang="en-US" altLang="ko-KR" dirty="0">
                <a:latin typeface="+mn-ea"/>
              </a:rPr>
              <a:t>condition2</a:t>
            </a:r>
            <a:r>
              <a:rPr lang="ko-KR" altLang="en-US" dirty="0">
                <a:latin typeface="+mn-ea"/>
              </a:rPr>
              <a:t>의 조건이 </a:t>
            </a:r>
            <a:r>
              <a:rPr lang="en-US" altLang="ko-KR" dirty="0">
                <a:latin typeface="+mn-ea"/>
              </a:rPr>
              <a:t>true</a:t>
            </a:r>
            <a:r>
              <a:rPr lang="ko-KR" altLang="en-US" dirty="0">
                <a:latin typeface="+mn-ea"/>
              </a:rPr>
              <a:t>이면 </a:t>
            </a:r>
            <a:r>
              <a:rPr lang="en-US" altLang="ko-KR" dirty="0">
                <a:latin typeface="+mn-ea"/>
              </a:rPr>
              <a:t>statement2</a:t>
            </a:r>
            <a:r>
              <a:rPr lang="ko-KR" altLang="en-US" dirty="0">
                <a:latin typeface="+mn-ea"/>
              </a:rPr>
              <a:t>를 수행하고 </a:t>
            </a:r>
            <a:endParaRPr lang="en-US" altLang="ko-KR" dirty="0">
              <a:latin typeface="+mn-ea"/>
            </a:endParaRP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condition1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condition2</a:t>
            </a:r>
            <a:r>
              <a:rPr lang="ko-KR" altLang="en-US" dirty="0">
                <a:latin typeface="+mn-ea"/>
              </a:rPr>
              <a:t>가 </a:t>
            </a:r>
            <a:endParaRPr lang="en-US" altLang="ko-KR" dirty="0">
              <a:latin typeface="+mn-ea"/>
            </a:endParaRPr>
          </a:p>
          <a:p>
            <a:pPr marL="109728" indent="0">
              <a:buNone/>
            </a:pPr>
            <a:r>
              <a:rPr lang="ko-KR" altLang="en-US" dirty="0">
                <a:latin typeface="+mn-ea"/>
              </a:rPr>
              <a:t>모두 </a:t>
            </a:r>
            <a:r>
              <a:rPr lang="en-US" altLang="ko-KR" dirty="0">
                <a:latin typeface="+mn-ea"/>
              </a:rPr>
              <a:t>false</a:t>
            </a:r>
            <a:r>
              <a:rPr lang="ko-KR" altLang="en-US" dirty="0">
                <a:latin typeface="+mn-ea"/>
              </a:rPr>
              <a:t>이면 </a:t>
            </a:r>
            <a:r>
              <a:rPr lang="en-US" altLang="ko-KR" dirty="0">
                <a:latin typeface="+mn-ea"/>
              </a:rPr>
              <a:t>statement3</a:t>
            </a:r>
            <a:r>
              <a:rPr lang="ko-KR" altLang="en-US" dirty="0">
                <a:latin typeface="+mn-ea"/>
              </a:rPr>
              <a:t>을 수행한다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2610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1511999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3200" dirty="0">
                <a:solidFill>
                  <a:prstClr val="black"/>
                </a:solidFill>
                <a:latin typeface="맑은 고딕"/>
              </a:rPr>
              <a:t> else </a:t>
            </a:r>
            <a:r>
              <a:rPr lang="en-US" altLang="ko-KR" sz="3200" dirty="0">
                <a:solidFill>
                  <a:prstClr val="black"/>
                </a:solidFill>
                <a:latin typeface="+mj-ea"/>
                <a:ea typeface="+mj-ea"/>
              </a:rPr>
              <a:t>if</a:t>
            </a:r>
            <a:r>
              <a:rPr lang="ko-KR" altLang="en-US" sz="3200" dirty="0">
                <a:solidFill>
                  <a:prstClr val="black"/>
                </a:solidFill>
                <a:latin typeface="+mj-ea"/>
                <a:ea typeface="+mj-ea"/>
              </a:rPr>
              <a:t>문 </a:t>
            </a:r>
            <a:r>
              <a:rPr lang="en-US" altLang="ko-KR" sz="3200" dirty="0">
                <a:solidFill>
                  <a:prstClr val="black"/>
                </a:solidFill>
                <a:latin typeface="+mj-ea"/>
                <a:ea typeface="+mj-ea"/>
              </a:rPr>
              <a:t>(</a:t>
            </a:r>
            <a:r>
              <a:rPr lang="ko-KR" altLang="en-US" sz="3200" dirty="0">
                <a:solidFill>
                  <a:prstClr val="black"/>
                </a:solidFill>
                <a:latin typeface="+mj-ea"/>
                <a:ea typeface="+mj-ea"/>
              </a:rPr>
              <a:t>계속</a:t>
            </a:r>
            <a:r>
              <a:rPr lang="en-US" altLang="ko-KR" sz="3200" dirty="0">
                <a:solidFill>
                  <a:prstClr val="black"/>
                </a:solidFill>
                <a:latin typeface="+mj-ea"/>
                <a:ea typeface="+mj-ea"/>
              </a:rPr>
              <a:t>)</a:t>
            </a:r>
            <a:endParaRPr lang="ko-KR" altLang="en-US" sz="32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115616" y="2078607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판단 12"/>
          <p:cNvSpPr/>
          <p:nvPr/>
        </p:nvSpPr>
        <p:spPr>
          <a:xfrm>
            <a:off x="217759" y="2537851"/>
            <a:ext cx="1795714" cy="982176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Condition1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115616" y="3520027"/>
            <a:ext cx="0" cy="413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순서도: 처리 16"/>
          <p:cNvSpPr/>
          <p:nvPr/>
        </p:nvSpPr>
        <p:spPr>
          <a:xfrm>
            <a:off x="393988" y="3933056"/>
            <a:ext cx="1444334" cy="77681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statement1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12336" y="350718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93649" y="253785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64088" y="2307207"/>
            <a:ext cx="3305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else</a:t>
            </a:r>
            <a:r>
              <a:rPr lang="ko-KR" altLang="en-US" dirty="0"/>
              <a:t> </a:t>
            </a:r>
            <a:r>
              <a:rPr lang="en-US" altLang="ko-KR" dirty="0"/>
              <a:t>if</a:t>
            </a:r>
            <a:r>
              <a:rPr lang="ko-KR" altLang="en-US" dirty="0"/>
              <a:t>문은 옆의 순서도와 같은 </a:t>
            </a:r>
            <a:endParaRPr lang="en-US" altLang="ko-KR" dirty="0"/>
          </a:p>
          <a:p>
            <a:r>
              <a:rPr lang="ko-KR" altLang="en-US" dirty="0"/>
              <a:t>구조를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순서도: 처리 15"/>
          <p:cNvSpPr/>
          <p:nvPr/>
        </p:nvSpPr>
        <p:spPr>
          <a:xfrm>
            <a:off x="2568523" y="5334673"/>
            <a:ext cx="1444334" cy="77681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statement2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순서도: 판단 17"/>
          <p:cNvSpPr/>
          <p:nvPr/>
        </p:nvSpPr>
        <p:spPr>
          <a:xfrm>
            <a:off x="2392833" y="3823584"/>
            <a:ext cx="1795714" cy="982176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Condition2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45687" y="481877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35068" y="387652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7" idx="2"/>
          </p:cNvCxnSpPr>
          <p:nvPr/>
        </p:nvCxnSpPr>
        <p:spPr>
          <a:xfrm>
            <a:off x="1116155" y="4709874"/>
            <a:ext cx="0" cy="203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6" idx="2"/>
          </p:cNvCxnSpPr>
          <p:nvPr/>
        </p:nvCxnSpPr>
        <p:spPr>
          <a:xfrm>
            <a:off x="3290690" y="6111491"/>
            <a:ext cx="0" cy="2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3" idx="3"/>
            <a:endCxn id="18" idx="0"/>
          </p:cNvCxnSpPr>
          <p:nvPr/>
        </p:nvCxnSpPr>
        <p:spPr>
          <a:xfrm>
            <a:off x="2013473" y="3028939"/>
            <a:ext cx="1277217" cy="7946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8" idx="2"/>
            <a:endCxn id="16" idx="0"/>
          </p:cNvCxnSpPr>
          <p:nvPr/>
        </p:nvCxnSpPr>
        <p:spPr>
          <a:xfrm>
            <a:off x="3290690" y="4805760"/>
            <a:ext cx="0" cy="528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4572000" y="5334673"/>
            <a:ext cx="1444334" cy="77681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statement3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꺾인 연결선 22"/>
          <p:cNvCxnSpPr>
            <a:stCxn id="18" idx="3"/>
            <a:endCxn id="31" idx="0"/>
          </p:cNvCxnSpPr>
          <p:nvPr/>
        </p:nvCxnSpPr>
        <p:spPr>
          <a:xfrm>
            <a:off x="4188547" y="4314672"/>
            <a:ext cx="1105620" cy="10200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31" idx="2"/>
          </p:cNvCxnSpPr>
          <p:nvPr/>
        </p:nvCxnSpPr>
        <p:spPr>
          <a:xfrm>
            <a:off x="5294167" y="6111491"/>
            <a:ext cx="0" cy="2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1116155" y="6382051"/>
            <a:ext cx="41780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else if </a:t>
            </a:r>
            <a:r>
              <a:rPr lang="ko-KR" altLang="en-US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635490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– else </a:t>
            </a:r>
            <a:r>
              <a:rPr lang="ko-KR" altLang="en-US" dirty="0"/>
              <a:t>문 만으로 모든 조건을 표현하기에는 무리가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if</a:t>
            </a:r>
            <a:r>
              <a:rPr lang="ko-KR" altLang="en-US" dirty="0"/>
              <a:t>와 </a:t>
            </a:r>
            <a:r>
              <a:rPr lang="en-US" altLang="ko-KR" dirty="0"/>
              <a:t>else if, else</a:t>
            </a:r>
            <a:r>
              <a:rPr lang="ko-KR" altLang="en-US" dirty="0"/>
              <a:t>를 이용하여 </a:t>
            </a:r>
            <a:r>
              <a:rPr lang="ko-KR" altLang="en-US" dirty="0" err="1"/>
              <a:t>조건문을</a:t>
            </a:r>
            <a:r>
              <a:rPr lang="ko-KR" altLang="en-US" dirty="0"/>
              <a:t> 연속적으로 사용하는 것이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연속 </a:t>
            </a:r>
            <a:r>
              <a:rPr lang="en-US" altLang="ko-KR" dirty="0"/>
              <a:t>if</a:t>
            </a:r>
            <a:r>
              <a:rPr lang="ko-KR" altLang="en-US" dirty="0"/>
              <a:t>문은 </a:t>
            </a:r>
            <a:r>
              <a:rPr lang="en-US" altLang="ko-KR" dirty="0"/>
              <a:t>else if</a:t>
            </a:r>
            <a:r>
              <a:rPr lang="ko-KR" altLang="en-US" dirty="0"/>
              <a:t>문을 여러 개 사용하는 것이고 </a:t>
            </a:r>
            <a:r>
              <a:rPr lang="en-US" altLang="ko-KR" dirty="0"/>
              <a:t>if</a:t>
            </a:r>
            <a:r>
              <a:rPr lang="ko-KR" altLang="en-US" dirty="0"/>
              <a:t>와 </a:t>
            </a:r>
            <a:r>
              <a:rPr lang="en-US" altLang="ko-KR" dirty="0"/>
              <a:t>else</a:t>
            </a:r>
            <a:r>
              <a:rPr lang="ko-KR" altLang="en-US" dirty="0"/>
              <a:t>는 한 번만 사용할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연속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06824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325112"/>
          </a:xfrm>
        </p:spPr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en-US" altLang="ko-KR" dirty="0">
                <a:latin typeface="+mn-ea"/>
              </a:rPr>
              <a:t>if( condition1)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{ 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     statement1;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}</a:t>
            </a:r>
          </a:p>
          <a:p>
            <a:pPr marL="109728" indent="0">
              <a:buNone/>
            </a:pPr>
            <a:endParaRPr lang="en-US" altLang="ko-KR" dirty="0">
              <a:latin typeface="+mn-ea"/>
            </a:endParaRP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else if(condition2)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{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     statement2;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}</a:t>
            </a:r>
          </a:p>
          <a:p>
            <a:pPr marL="109728" indent="0">
              <a:buNone/>
            </a:pPr>
            <a:endParaRPr lang="en-US" altLang="ko-KR" dirty="0">
              <a:latin typeface="+mn-ea"/>
            </a:endParaRP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else if(condition N)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{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     statement N;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}</a:t>
            </a:r>
          </a:p>
          <a:p>
            <a:pPr marL="109728" indent="0">
              <a:buNone/>
            </a:pPr>
            <a:endParaRPr lang="en-US" altLang="ko-KR" dirty="0">
              <a:latin typeface="+mn-ea"/>
            </a:endParaRP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else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{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     statement3;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511999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3200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ko-KR" altLang="en-US" sz="3200" dirty="0">
                <a:solidFill>
                  <a:prstClr val="black"/>
                </a:solidFill>
                <a:latin typeface="맑은 고딕"/>
              </a:rPr>
              <a:t>연속</a:t>
            </a:r>
            <a:r>
              <a:rPr lang="en-US" altLang="ko-KR" sz="3200" dirty="0">
                <a:solidFill>
                  <a:prstClr val="black"/>
                </a:solidFill>
                <a:latin typeface="맑은 고딕"/>
              </a:rPr>
              <a:t> if</a:t>
            </a:r>
            <a:r>
              <a:rPr lang="ko-KR" altLang="en-US" sz="3200" dirty="0">
                <a:solidFill>
                  <a:prstClr val="black"/>
                </a:solidFill>
                <a:latin typeface="맑은 고딕"/>
              </a:rPr>
              <a:t>문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연속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189398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1511999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3200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ko-KR" altLang="en-US" sz="3200" dirty="0">
                <a:solidFill>
                  <a:prstClr val="black"/>
                </a:solidFill>
                <a:latin typeface="맑은 고딕"/>
              </a:rPr>
              <a:t>연속</a:t>
            </a:r>
            <a:r>
              <a:rPr lang="en-US" altLang="ko-KR" sz="3200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en-US" altLang="ko-KR" sz="3200" dirty="0">
                <a:solidFill>
                  <a:prstClr val="black"/>
                </a:solidFill>
                <a:latin typeface="+mj-ea"/>
                <a:ea typeface="+mj-ea"/>
              </a:rPr>
              <a:t>if</a:t>
            </a:r>
            <a:r>
              <a:rPr lang="ko-KR" altLang="en-US" sz="3200" dirty="0">
                <a:solidFill>
                  <a:prstClr val="black"/>
                </a:solidFill>
                <a:latin typeface="+mj-ea"/>
                <a:ea typeface="+mj-ea"/>
              </a:rPr>
              <a:t>문 </a:t>
            </a:r>
            <a:r>
              <a:rPr lang="en-US" altLang="ko-KR" sz="3200" dirty="0">
                <a:solidFill>
                  <a:prstClr val="black"/>
                </a:solidFill>
                <a:latin typeface="+mj-ea"/>
                <a:ea typeface="+mj-ea"/>
              </a:rPr>
              <a:t>(</a:t>
            </a:r>
            <a:r>
              <a:rPr lang="ko-KR" altLang="en-US" sz="3200" dirty="0">
                <a:solidFill>
                  <a:prstClr val="black"/>
                </a:solidFill>
                <a:latin typeface="+mj-ea"/>
                <a:ea typeface="+mj-ea"/>
              </a:rPr>
              <a:t>계속</a:t>
            </a:r>
            <a:r>
              <a:rPr lang="en-US" altLang="ko-KR" sz="3200" dirty="0">
                <a:solidFill>
                  <a:prstClr val="black"/>
                </a:solidFill>
                <a:latin typeface="+mj-ea"/>
                <a:ea typeface="+mj-ea"/>
              </a:rPr>
              <a:t>)</a:t>
            </a:r>
            <a:endParaRPr lang="ko-KR" altLang="en-US" sz="32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115616" y="2078607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판단 12"/>
          <p:cNvSpPr/>
          <p:nvPr/>
        </p:nvSpPr>
        <p:spPr>
          <a:xfrm>
            <a:off x="217759" y="2537851"/>
            <a:ext cx="1795714" cy="982176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Condition1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2568523" y="2640530"/>
            <a:ext cx="1444334" cy="77681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statement1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320759" y="3520027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False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5364088" y="2307207"/>
            <a:ext cx="337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중첩 </a:t>
            </a:r>
            <a:r>
              <a:rPr lang="en-US" altLang="ko-KR" dirty="0"/>
              <a:t>if</a:t>
            </a:r>
            <a:r>
              <a:rPr lang="ko-KR" altLang="en-US" dirty="0"/>
              <a:t>문은 옆의 순서도와 같은 </a:t>
            </a:r>
            <a:endParaRPr lang="en-US" altLang="ko-KR" dirty="0"/>
          </a:p>
          <a:p>
            <a:r>
              <a:rPr lang="ko-KR" altLang="en-US" dirty="0"/>
              <a:t>구조를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순서도: 처리 15"/>
          <p:cNvSpPr/>
          <p:nvPr/>
        </p:nvSpPr>
        <p:spPr>
          <a:xfrm>
            <a:off x="2568523" y="3939274"/>
            <a:ext cx="1444334" cy="77681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statement2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순서도: 판단 17"/>
          <p:cNvSpPr/>
          <p:nvPr/>
        </p:nvSpPr>
        <p:spPr>
          <a:xfrm>
            <a:off x="217759" y="3836595"/>
            <a:ext cx="1795714" cy="982176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Condition2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57413" y="2627855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True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320759" y="4813405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False</a:t>
            </a:r>
            <a:endParaRPr lang="ko-KR" altLang="en-US" sz="1400" dirty="0"/>
          </a:p>
        </p:txBody>
      </p:sp>
      <p:sp>
        <p:nvSpPr>
          <p:cNvPr id="31" name="순서도: 처리 30"/>
          <p:cNvSpPr/>
          <p:nvPr/>
        </p:nvSpPr>
        <p:spPr>
          <a:xfrm>
            <a:off x="2568523" y="5218290"/>
            <a:ext cx="1444334" cy="77681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statement3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순서도: 판단 24"/>
          <p:cNvSpPr/>
          <p:nvPr/>
        </p:nvSpPr>
        <p:spPr>
          <a:xfrm>
            <a:off x="217759" y="5115611"/>
            <a:ext cx="1795714" cy="982176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Condition3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>
            <a:stCxn id="13" idx="3"/>
            <a:endCxn id="17" idx="1"/>
          </p:cNvCxnSpPr>
          <p:nvPr/>
        </p:nvCxnSpPr>
        <p:spPr>
          <a:xfrm>
            <a:off x="2013473" y="3028939"/>
            <a:ext cx="555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8" idx="3"/>
            <a:endCxn id="16" idx="1"/>
          </p:cNvCxnSpPr>
          <p:nvPr/>
        </p:nvCxnSpPr>
        <p:spPr>
          <a:xfrm>
            <a:off x="2013473" y="4327683"/>
            <a:ext cx="555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5" idx="3"/>
            <a:endCxn id="31" idx="1"/>
          </p:cNvCxnSpPr>
          <p:nvPr/>
        </p:nvCxnSpPr>
        <p:spPr>
          <a:xfrm>
            <a:off x="2013473" y="5606699"/>
            <a:ext cx="555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3" idx="2"/>
            <a:endCxn id="18" idx="0"/>
          </p:cNvCxnSpPr>
          <p:nvPr/>
        </p:nvCxnSpPr>
        <p:spPr>
          <a:xfrm>
            <a:off x="1115616" y="3520027"/>
            <a:ext cx="0" cy="316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8" idx="2"/>
            <a:endCxn id="25" idx="0"/>
          </p:cNvCxnSpPr>
          <p:nvPr/>
        </p:nvCxnSpPr>
        <p:spPr>
          <a:xfrm>
            <a:off x="1115616" y="4818771"/>
            <a:ext cx="0" cy="296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17397" y="3939274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True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936826" y="5220839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True</a:t>
            </a:r>
            <a:endParaRPr lang="ko-KR" altLang="en-US" sz="1400" dirty="0"/>
          </a:p>
        </p:txBody>
      </p:sp>
      <p:sp>
        <p:nvSpPr>
          <p:cNvPr id="42" name="순서도: 처리 41"/>
          <p:cNvSpPr/>
          <p:nvPr/>
        </p:nvSpPr>
        <p:spPr>
          <a:xfrm>
            <a:off x="355781" y="6309320"/>
            <a:ext cx="1519670" cy="2591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Statement 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>
            <a:stCxn id="25" idx="2"/>
            <a:endCxn id="42" idx="0"/>
          </p:cNvCxnSpPr>
          <p:nvPr/>
        </p:nvCxnSpPr>
        <p:spPr>
          <a:xfrm>
            <a:off x="1115616" y="6097787"/>
            <a:ext cx="0" cy="211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7" idx="3"/>
          </p:cNvCxnSpPr>
          <p:nvPr/>
        </p:nvCxnSpPr>
        <p:spPr>
          <a:xfrm>
            <a:off x="4012857" y="3028939"/>
            <a:ext cx="5591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6" idx="3"/>
          </p:cNvCxnSpPr>
          <p:nvPr/>
        </p:nvCxnSpPr>
        <p:spPr>
          <a:xfrm>
            <a:off x="4012857" y="4327683"/>
            <a:ext cx="5591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1" idx="3"/>
          </p:cNvCxnSpPr>
          <p:nvPr/>
        </p:nvCxnSpPr>
        <p:spPr>
          <a:xfrm>
            <a:off x="4012857" y="5606699"/>
            <a:ext cx="5591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endCxn id="42" idx="3"/>
          </p:cNvCxnSpPr>
          <p:nvPr/>
        </p:nvCxnSpPr>
        <p:spPr>
          <a:xfrm rot="5400000">
            <a:off x="1518757" y="3385634"/>
            <a:ext cx="3409939" cy="269654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연속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370223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문을 연속적으로 사용하는 것이 불편할 정도로 단순한 비교를 여러 번 할 때 </a:t>
            </a:r>
            <a:r>
              <a:rPr lang="en-US" altLang="ko-KR" dirty="0"/>
              <a:t>if, else if, else</a:t>
            </a:r>
            <a:r>
              <a:rPr lang="ko-KR" altLang="en-US" dirty="0"/>
              <a:t>를 사용하지 않고 </a:t>
            </a:r>
            <a:r>
              <a:rPr lang="en-US" altLang="ko-KR" dirty="0"/>
              <a:t>switch-case</a:t>
            </a:r>
            <a:r>
              <a:rPr lang="ko-KR" altLang="en-US" dirty="0"/>
              <a:t>를 이용하여 손 쉽게 여러 개의 비교를 하는 것이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switch-case</a:t>
            </a:r>
            <a:r>
              <a:rPr lang="ko-KR" altLang="en-US" dirty="0"/>
              <a:t>는 연속 </a:t>
            </a:r>
            <a:r>
              <a:rPr lang="en-US" altLang="ko-KR" dirty="0"/>
              <a:t>if</a:t>
            </a:r>
            <a:r>
              <a:rPr lang="ko-KR" altLang="en-US" dirty="0"/>
              <a:t>문과 동일한 기능을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switch </a:t>
            </a:r>
            <a:r>
              <a:rPr lang="ko-KR" altLang="en-US" dirty="0"/>
              <a:t>의 비교는 정수</a:t>
            </a:r>
            <a:r>
              <a:rPr lang="en-US" altLang="ko-KR" dirty="0"/>
              <a:t>, </a:t>
            </a:r>
            <a:r>
              <a:rPr lang="ko-KR" altLang="en-US" dirty="0"/>
              <a:t>문자만 가능하다</a:t>
            </a:r>
            <a:r>
              <a:rPr lang="en-US" altLang="ko-KR" dirty="0"/>
              <a:t>. (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실수 불가능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case</a:t>
            </a:r>
            <a:r>
              <a:rPr lang="ko-KR" altLang="en-US" dirty="0"/>
              <a:t>에는 변수가 아닌 상수로만 비교를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switch-case</a:t>
            </a:r>
            <a:r>
              <a:rPr lang="ko-KR" altLang="en-US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562773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325112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altLang="ko-KR" dirty="0">
                <a:latin typeface="+mn-ea"/>
              </a:rPr>
              <a:t>switch( variable )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{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   case  value1 : 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         statement1;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         break;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   case value2 :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         statement2;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         break;</a:t>
            </a:r>
          </a:p>
          <a:p>
            <a:pPr marL="109728" indent="0">
              <a:buNone/>
            </a:pPr>
            <a:endParaRPr lang="en-US" altLang="ko-KR" dirty="0">
              <a:latin typeface="+mn-ea"/>
            </a:endParaRP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   default :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         statement N;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         (break;)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}</a:t>
            </a:r>
          </a:p>
          <a:p>
            <a:pPr marL="109728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511999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3200" dirty="0">
                <a:solidFill>
                  <a:prstClr val="black"/>
                </a:solidFill>
                <a:latin typeface="맑은 고딕"/>
              </a:rPr>
              <a:t> switch-case </a:t>
            </a:r>
            <a:r>
              <a:rPr lang="ko-KR" altLang="en-US" sz="3200" dirty="0">
                <a:solidFill>
                  <a:prstClr val="black"/>
                </a:solidFill>
                <a:latin typeface="맑은 고딕"/>
              </a:rPr>
              <a:t>문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switch-case</a:t>
            </a:r>
            <a:r>
              <a:rPr lang="ko-KR" altLang="en-US" dirty="0"/>
              <a:t>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779912" y="278092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9728" indent="0">
              <a:buNone/>
            </a:pP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중첩 </a:t>
            </a:r>
            <a:r>
              <a:rPr lang="en-US" altLang="ko-KR" dirty="0">
                <a:latin typeface="+mn-ea"/>
              </a:rPr>
              <a:t>if</a:t>
            </a:r>
            <a:r>
              <a:rPr lang="ko-KR" altLang="en-US" dirty="0">
                <a:latin typeface="+mn-ea"/>
              </a:rPr>
              <a:t>문과 같은 동작하는 하는 조건문으로서 </a:t>
            </a:r>
            <a:r>
              <a:rPr lang="en-US" altLang="ko-KR" dirty="0">
                <a:latin typeface="+mn-ea"/>
              </a:rPr>
              <a:t>variable</a:t>
            </a:r>
            <a:r>
              <a:rPr lang="ko-KR" altLang="en-US" dirty="0">
                <a:latin typeface="+mn-ea"/>
              </a:rPr>
              <a:t>의 값과 </a:t>
            </a:r>
            <a:r>
              <a:rPr lang="en-US" altLang="ko-KR" dirty="0">
                <a:latin typeface="+mn-ea"/>
              </a:rPr>
              <a:t>value(n)</a:t>
            </a:r>
            <a:r>
              <a:rPr lang="ko-KR" altLang="en-US" dirty="0">
                <a:latin typeface="+mn-ea"/>
              </a:rPr>
              <a:t>의 값이 일치할 때 해당 </a:t>
            </a:r>
            <a:r>
              <a:rPr lang="en-US" altLang="ko-KR" dirty="0">
                <a:latin typeface="+mn-ea"/>
              </a:rPr>
              <a:t>statement</a:t>
            </a:r>
            <a:r>
              <a:rPr lang="ko-KR" altLang="en-US" dirty="0">
                <a:latin typeface="+mn-ea"/>
              </a:rPr>
              <a:t>를 실행하고 빠져 나온다</a:t>
            </a:r>
            <a:r>
              <a:rPr lang="en-US" altLang="ko-KR" dirty="0">
                <a:latin typeface="+mn-ea"/>
              </a:rPr>
              <a:t>. 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그 어떤 </a:t>
            </a:r>
            <a:r>
              <a:rPr lang="en-US" altLang="ko-KR" dirty="0">
                <a:latin typeface="+mn-ea"/>
              </a:rPr>
              <a:t>value</a:t>
            </a:r>
            <a:r>
              <a:rPr lang="ko-KR" altLang="en-US" dirty="0">
                <a:latin typeface="+mn-ea"/>
              </a:rPr>
              <a:t>와도 일치 하지 않을 경우</a:t>
            </a:r>
            <a:r>
              <a:rPr lang="en-US" altLang="ko-KR" dirty="0">
                <a:latin typeface="+mn-ea"/>
              </a:rPr>
              <a:t> default</a:t>
            </a:r>
            <a:r>
              <a:rPr lang="ko-KR" altLang="en-US" dirty="0">
                <a:latin typeface="+mn-ea"/>
              </a:rPr>
              <a:t>의 문장을 실행하고 </a:t>
            </a:r>
            <a:r>
              <a:rPr lang="en-US" altLang="ko-KR" dirty="0">
                <a:latin typeface="+mn-ea"/>
              </a:rPr>
              <a:t>default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break;</a:t>
            </a:r>
            <a:r>
              <a:rPr lang="ko-KR" altLang="en-US" dirty="0">
                <a:latin typeface="+mn-ea"/>
              </a:rPr>
              <a:t> 는 생략 가능하다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0793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1511999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3200" dirty="0">
                <a:solidFill>
                  <a:prstClr val="black"/>
                </a:solidFill>
                <a:latin typeface="맑은 고딕"/>
              </a:rPr>
              <a:t> switch</a:t>
            </a:r>
            <a:r>
              <a:rPr lang="ko-KR" altLang="en-US" sz="3200" dirty="0">
                <a:solidFill>
                  <a:prstClr val="black"/>
                </a:solidFill>
                <a:latin typeface="+mj-ea"/>
                <a:ea typeface="+mj-ea"/>
              </a:rPr>
              <a:t>문 </a:t>
            </a:r>
            <a:r>
              <a:rPr lang="en-US" altLang="ko-KR" sz="3200" dirty="0">
                <a:solidFill>
                  <a:prstClr val="black"/>
                </a:solidFill>
                <a:latin typeface="+mj-ea"/>
                <a:ea typeface="+mj-ea"/>
              </a:rPr>
              <a:t>(</a:t>
            </a:r>
            <a:r>
              <a:rPr lang="ko-KR" altLang="en-US" sz="3200" dirty="0">
                <a:solidFill>
                  <a:prstClr val="black"/>
                </a:solidFill>
                <a:latin typeface="+mj-ea"/>
                <a:ea typeface="+mj-ea"/>
              </a:rPr>
              <a:t>계속</a:t>
            </a:r>
            <a:r>
              <a:rPr lang="en-US" altLang="ko-KR" sz="3200" dirty="0">
                <a:solidFill>
                  <a:prstClr val="black"/>
                </a:solidFill>
                <a:latin typeface="+mj-ea"/>
                <a:ea typeface="+mj-ea"/>
              </a:rPr>
              <a:t>)</a:t>
            </a:r>
            <a:endParaRPr lang="ko-KR" altLang="en-US" sz="32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758974" y="2179391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판단 12"/>
          <p:cNvSpPr/>
          <p:nvPr/>
        </p:nvSpPr>
        <p:spPr>
          <a:xfrm>
            <a:off x="1861117" y="2636591"/>
            <a:ext cx="1795714" cy="982176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variable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322262" y="4832430"/>
            <a:ext cx="1444334" cy="77681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statement1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64088" y="2307207"/>
            <a:ext cx="3373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switch</a:t>
            </a:r>
            <a:r>
              <a:rPr lang="ko-KR" altLang="en-US" dirty="0"/>
              <a:t>문은 옆의 순서도와 같은 </a:t>
            </a:r>
            <a:endParaRPr lang="en-US" altLang="ko-KR" dirty="0"/>
          </a:p>
          <a:p>
            <a:r>
              <a:rPr lang="ko-KR" altLang="en-US" dirty="0"/>
              <a:t>구조를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순서도: 처리 15"/>
          <p:cNvSpPr/>
          <p:nvPr/>
        </p:nvSpPr>
        <p:spPr>
          <a:xfrm>
            <a:off x="2036807" y="4832430"/>
            <a:ext cx="1444334" cy="77681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statement2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순서도: 처리 30"/>
          <p:cNvSpPr/>
          <p:nvPr/>
        </p:nvSpPr>
        <p:spPr>
          <a:xfrm>
            <a:off x="3705817" y="4832430"/>
            <a:ext cx="1444334" cy="77681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statement3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13" idx="2"/>
          </p:cNvCxnSpPr>
          <p:nvPr/>
        </p:nvCxnSpPr>
        <p:spPr>
          <a:xfrm>
            <a:off x="2758974" y="3618767"/>
            <a:ext cx="0" cy="386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44429" y="4005064"/>
            <a:ext cx="3383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17" idx="0"/>
          </p:cNvCxnSpPr>
          <p:nvPr/>
        </p:nvCxnSpPr>
        <p:spPr>
          <a:xfrm>
            <a:off x="1044429" y="4005064"/>
            <a:ext cx="0" cy="827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16" idx="0"/>
          </p:cNvCxnSpPr>
          <p:nvPr/>
        </p:nvCxnSpPr>
        <p:spPr>
          <a:xfrm>
            <a:off x="2758974" y="4005064"/>
            <a:ext cx="0" cy="827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31" idx="0"/>
          </p:cNvCxnSpPr>
          <p:nvPr/>
        </p:nvCxnSpPr>
        <p:spPr>
          <a:xfrm>
            <a:off x="4427984" y="4005064"/>
            <a:ext cx="0" cy="827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044429" y="6021288"/>
            <a:ext cx="3383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7" idx="2"/>
          </p:cNvCxnSpPr>
          <p:nvPr/>
        </p:nvCxnSpPr>
        <p:spPr>
          <a:xfrm>
            <a:off x="1044429" y="5609248"/>
            <a:ext cx="0" cy="41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31" idx="2"/>
          </p:cNvCxnSpPr>
          <p:nvPr/>
        </p:nvCxnSpPr>
        <p:spPr>
          <a:xfrm>
            <a:off x="4427984" y="5609248"/>
            <a:ext cx="0" cy="41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6" idx="2"/>
          </p:cNvCxnSpPr>
          <p:nvPr/>
        </p:nvCxnSpPr>
        <p:spPr>
          <a:xfrm>
            <a:off x="2758974" y="5609248"/>
            <a:ext cx="0" cy="41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2758974" y="602128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switch-case</a:t>
            </a:r>
            <a:r>
              <a:rPr lang="ko-KR" altLang="en-US" dirty="0"/>
              <a:t>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7308" y="3728065"/>
            <a:ext cx="1674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if(variable == value1)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616374" y="4280246"/>
            <a:ext cx="1674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if(variable == value2)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590986" y="3728064"/>
            <a:ext cx="1674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if(variable == value3)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5566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switch-case</a:t>
            </a:r>
            <a:r>
              <a:rPr lang="ko-KR" altLang="en-US" dirty="0"/>
              <a:t>에서 </a:t>
            </a:r>
            <a:r>
              <a:rPr lang="en-US" altLang="ko-KR" dirty="0"/>
              <a:t>case</a:t>
            </a:r>
            <a:r>
              <a:rPr lang="ko-KR" altLang="en-US" dirty="0"/>
              <a:t> 아래에 사용하는 </a:t>
            </a:r>
            <a:r>
              <a:rPr lang="en-US" altLang="ko-KR" dirty="0"/>
              <a:t>break;</a:t>
            </a:r>
            <a:r>
              <a:rPr lang="ko-KR" altLang="en-US" dirty="0"/>
              <a:t>는 의도적으로 생략할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switch-case</a:t>
            </a:r>
            <a:r>
              <a:rPr lang="ko-KR" altLang="en-US" dirty="0"/>
              <a:t>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060848"/>
            <a:ext cx="365760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43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조건식을</a:t>
            </a:r>
            <a:r>
              <a:rPr lang="ko-KR" altLang="en-US" dirty="0"/>
              <a:t> 판별하여 참일 경우와 거짓일 경우 프로그램의 동작을 제어하기 위해 사용되는 문장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우리가 사용하는 변수나 계산 결과를 특정 조건으로 판별하고자 할 때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 (Conditional statement)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032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입력된 숫자가 짝수인지 아닌지 판단하는 프로그램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420888"/>
            <a:ext cx="295275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050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분자와 분모를 입력 받아 나눗셈을 하는 프로그램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3" y="2204864"/>
            <a:ext cx="3305175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473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윤년 계산 프로그램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실습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459105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1818" y="2420888"/>
            <a:ext cx="372536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윤년</a:t>
            </a:r>
            <a:r>
              <a:rPr lang="en-US" altLang="ko-KR" dirty="0"/>
              <a:t>(2</a:t>
            </a:r>
            <a:r>
              <a:rPr lang="ko-KR" altLang="en-US" dirty="0"/>
              <a:t>월 </a:t>
            </a:r>
            <a:r>
              <a:rPr lang="en-US" altLang="ko-KR" dirty="0"/>
              <a:t>29</a:t>
            </a:r>
            <a:r>
              <a:rPr lang="ko-KR" altLang="en-US" dirty="0"/>
              <a:t>일이 있는 해</a:t>
            </a:r>
            <a:r>
              <a:rPr lang="en-US" altLang="ko-KR" dirty="0"/>
              <a:t>)&gt;</a:t>
            </a:r>
            <a:endParaRPr lang="en-US" altLang="ko-KR" sz="1600" dirty="0"/>
          </a:p>
          <a:p>
            <a:r>
              <a:rPr lang="en-US" altLang="ko-KR" sz="1600" dirty="0"/>
              <a:t>- 4</a:t>
            </a:r>
            <a:r>
              <a:rPr lang="ko-KR" altLang="en-US" sz="1600" dirty="0"/>
              <a:t>의 배수의 해</a:t>
            </a:r>
            <a:endParaRPr lang="en-US" altLang="ko-KR" sz="1600" dirty="0"/>
          </a:p>
          <a:p>
            <a:r>
              <a:rPr lang="en-US" altLang="ko-KR" sz="1600" dirty="0"/>
              <a:t>- 100</a:t>
            </a:r>
            <a:r>
              <a:rPr lang="ko-KR" altLang="en-US" sz="1600" dirty="0"/>
              <a:t>의 배수의 해는 없고</a:t>
            </a:r>
            <a:endParaRPr lang="en-US" altLang="ko-KR" sz="1600" dirty="0"/>
          </a:p>
          <a:p>
            <a:r>
              <a:rPr lang="en-US" altLang="ko-KR" sz="1600" dirty="0"/>
              <a:t>- 400</a:t>
            </a:r>
            <a:r>
              <a:rPr lang="ko-KR" altLang="en-US" sz="1600" dirty="0"/>
              <a:t>의 배수의 해는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200" dirty="0"/>
              <a:t>Ex)</a:t>
            </a:r>
          </a:p>
          <a:p>
            <a:r>
              <a:rPr lang="en-US" altLang="ko-KR" sz="1200" dirty="0"/>
              <a:t> (2016</a:t>
            </a:r>
            <a:r>
              <a:rPr lang="ko-KR" altLang="en-US" sz="1200" dirty="0"/>
              <a:t>년</a:t>
            </a:r>
            <a:r>
              <a:rPr lang="en-US" altLang="ko-KR" sz="1200" dirty="0"/>
              <a:t>,2020</a:t>
            </a:r>
            <a:r>
              <a:rPr lang="ko-KR" altLang="en-US" sz="1200" dirty="0"/>
              <a:t>년</a:t>
            </a:r>
            <a:r>
              <a:rPr lang="en-US" altLang="ko-KR" sz="1200" dirty="0"/>
              <a:t>,…2096</a:t>
            </a:r>
            <a:r>
              <a:rPr lang="ko-KR" altLang="en-US" sz="1200" dirty="0"/>
              <a:t>년</a:t>
            </a:r>
            <a:r>
              <a:rPr lang="en-US" altLang="ko-KR" sz="1200" dirty="0"/>
              <a:t>,2104</a:t>
            </a:r>
            <a:r>
              <a:rPr lang="ko-KR" altLang="en-US" sz="1200" dirty="0"/>
              <a:t>년</a:t>
            </a:r>
            <a:r>
              <a:rPr lang="en-US" altLang="ko-KR" sz="1200" dirty="0"/>
              <a:t>,…) : </a:t>
            </a:r>
            <a:r>
              <a:rPr lang="ko-KR" altLang="en-US" sz="1200" dirty="0"/>
              <a:t>윤년</a:t>
            </a:r>
            <a:endParaRPr lang="en-US" altLang="ko-KR" sz="1200" dirty="0"/>
          </a:p>
          <a:p>
            <a:r>
              <a:rPr lang="en-US" altLang="ko-KR" sz="1200" dirty="0"/>
              <a:t> (2100</a:t>
            </a:r>
            <a:r>
              <a:rPr lang="ko-KR" altLang="en-US" sz="1200" dirty="0"/>
              <a:t>년</a:t>
            </a:r>
            <a:r>
              <a:rPr lang="en-US" altLang="ko-KR" sz="1200" dirty="0"/>
              <a:t>,2200</a:t>
            </a:r>
            <a:r>
              <a:rPr lang="ko-KR" altLang="en-US" sz="1200" dirty="0"/>
              <a:t>년</a:t>
            </a:r>
            <a:r>
              <a:rPr lang="en-US" altLang="ko-KR" sz="1200" dirty="0"/>
              <a:t>,2300</a:t>
            </a:r>
            <a:r>
              <a:rPr lang="ko-KR" altLang="en-US" sz="1200" dirty="0"/>
              <a:t>년</a:t>
            </a:r>
            <a:r>
              <a:rPr lang="en-US" altLang="ko-KR" sz="1200" dirty="0"/>
              <a:t>,2500</a:t>
            </a:r>
            <a:r>
              <a:rPr lang="ko-KR" altLang="en-US" sz="1200" dirty="0"/>
              <a:t>년</a:t>
            </a:r>
            <a:r>
              <a:rPr lang="en-US" altLang="ko-KR" sz="1200" dirty="0"/>
              <a:t>,…) : </a:t>
            </a:r>
            <a:r>
              <a:rPr lang="ko-KR" altLang="en-US" sz="1200" dirty="0"/>
              <a:t>윤년 </a:t>
            </a:r>
            <a:r>
              <a:rPr lang="en-US" altLang="ko-KR" sz="1200" dirty="0"/>
              <a:t>x</a:t>
            </a:r>
          </a:p>
          <a:p>
            <a:r>
              <a:rPr lang="en-US" altLang="ko-KR" sz="1200" dirty="0"/>
              <a:t> (2400</a:t>
            </a:r>
            <a:r>
              <a:rPr lang="ko-KR" altLang="en-US" sz="1200" dirty="0"/>
              <a:t>년</a:t>
            </a:r>
            <a:r>
              <a:rPr lang="en-US" altLang="ko-KR" sz="1200" dirty="0"/>
              <a:t>,2800</a:t>
            </a:r>
            <a:r>
              <a:rPr lang="ko-KR" altLang="en-US" sz="1200" dirty="0"/>
              <a:t>년</a:t>
            </a:r>
            <a:r>
              <a:rPr lang="en-US" altLang="ko-KR" sz="1200" dirty="0"/>
              <a:t>,3200</a:t>
            </a:r>
            <a:r>
              <a:rPr lang="ko-KR" altLang="en-US" sz="1200" dirty="0"/>
              <a:t>년</a:t>
            </a:r>
            <a:r>
              <a:rPr lang="en-US" altLang="ko-KR" sz="1200" dirty="0"/>
              <a:t>,…) : </a:t>
            </a:r>
            <a:r>
              <a:rPr lang="ko-KR" altLang="en-US" sz="1200" dirty="0"/>
              <a:t>윤년 </a:t>
            </a:r>
            <a:endParaRPr lang="en-US" altLang="ko-KR" sz="1200" dirty="0"/>
          </a:p>
          <a:p>
            <a:endParaRPr lang="en-US" altLang="ko-KR" sz="16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1481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성적 판별 프로그램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실습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62200"/>
            <a:ext cx="3961852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428" y="2362200"/>
            <a:ext cx="3579905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526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실습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12776"/>
            <a:ext cx="3698312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75590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1" y="0"/>
            <a:ext cx="85183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05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07" y="0"/>
            <a:ext cx="8826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11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8" y="0"/>
            <a:ext cx="9017343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4657009"/>
            <a:ext cx="3164305" cy="220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68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그레고리</a:t>
            </a:r>
            <a:r>
              <a:rPr lang="ko-KR" altLang="en-US" dirty="0"/>
              <a:t> 달력의 올바른 날짜 검사 및 요일을 계산하는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년도는 </a:t>
            </a:r>
            <a:r>
              <a:rPr lang="en-US" altLang="ko-KR" dirty="0"/>
              <a:t>1583</a:t>
            </a:r>
            <a:r>
              <a:rPr lang="ko-KR" altLang="en-US" dirty="0"/>
              <a:t>년 이후여야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달은 </a:t>
            </a:r>
            <a:r>
              <a:rPr lang="en-US" altLang="ko-KR" dirty="0"/>
              <a:t>1</a:t>
            </a:r>
            <a:r>
              <a:rPr lang="ko-KR" altLang="en-US" dirty="0"/>
              <a:t>월부터 </a:t>
            </a:r>
            <a:r>
              <a:rPr lang="en-US" altLang="ko-KR" dirty="0"/>
              <a:t>12</a:t>
            </a:r>
            <a:r>
              <a:rPr lang="ko-KR" altLang="en-US" dirty="0"/>
              <a:t>월까지가 올바른 월이다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년도가 윤년이면 </a:t>
            </a:r>
            <a:r>
              <a:rPr lang="en-US" altLang="ko-KR" dirty="0"/>
              <a:t>2</a:t>
            </a:r>
            <a:r>
              <a:rPr lang="ko-KR" altLang="en-US" dirty="0"/>
              <a:t>월 달의 마지막 날은 </a:t>
            </a:r>
            <a:r>
              <a:rPr lang="en-US" altLang="ko-KR" dirty="0"/>
              <a:t>29</a:t>
            </a:r>
            <a:r>
              <a:rPr lang="ko-KR" altLang="en-US" dirty="0"/>
              <a:t>일이다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Julian </a:t>
            </a:r>
            <a:r>
              <a:rPr lang="ko-KR" altLang="en-US" dirty="0"/>
              <a:t>값은 </a:t>
            </a:r>
            <a:r>
              <a:rPr lang="en-US" altLang="ko-KR" dirty="0"/>
              <a:t>4717 BC 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  <a:r>
              <a:rPr lang="en-US" altLang="ko-KR" dirty="0"/>
              <a:t>,</a:t>
            </a:r>
            <a:r>
              <a:rPr lang="ko-KR" altLang="en-US" dirty="0"/>
              <a:t> 월요일 </a:t>
            </a:r>
            <a:r>
              <a:rPr lang="en-US" altLang="ko-KR" dirty="0"/>
              <a:t>(</a:t>
            </a:r>
            <a:r>
              <a:rPr lang="ko-KR" altLang="en-US" dirty="0"/>
              <a:t>원년</a:t>
            </a:r>
            <a:r>
              <a:rPr lang="en-US" altLang="ko-KR" dirty="0"/>
              <a:t>, epoch)</a:t>
            </a:r>
            <a:r>
              <a:rPr lang="ko-KR" altLang="en-US" dirty="0"/>
              <a:t>의 값이 </a:t>
            </a:r>
            <a:r>
              <a:rPr lang="en-US" altLang="ko-KR" dirty="0"/>
              <a:t>0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주어진 </a:t>
            </a:r>
            <a:r>
              <a:rPr lang="ko-KR" altLang="en-US" dirty="0" err="1"/>
              <a:t>그레고리</a:t>
            </a:r>
            <a:r>
              <a:rPr lang="ko-KR" altLang="en-US" dirty="0"/>
              <a:t> 년</a:t>
            </a:r>
            <a:r>
              <a:rPr lang="en-US" altLang="ko-KR" dirty="0"/>
              <a:t>(y), </a:t>
            </a:r>
            <a:r>
              <a:rPr lang="ko-KR" altLang="en-US" dirty="0"/>
              <a:t>월</a:t>
            </a:r>
            <a:r>
              <a:rPr lang="en-US" altLang="ko-KR" dirty="0"/>
              <a:t>(m), </a:t>
            </a:r>
            <a:r>
              <a:rPr lang="ko-KR" altLang="en-US" dirty="0"/>
              <a:t>일</a:t>
            </a:r>
            <a:r>
              <a:rPr lang="en-US" altLang="ko-KR" dirty="0"/>
              <a:t>(d)</a:t>
            </a:r>
            <a:r>
              <a:rPr lang="ko-KR" altLang="en-US" dirty="0"/>
              <a:t>의 </a:t>
            </a:r>
            <a:r>
              <a:rPr lang="en-US" altLang="ko-KR" dirty="0"/>
              <a:t>Julian</a:t>
            </a:r>
            <a:r>
              <a:rPr lang="ko-KR" altLang="en-US" dirty="0"/>
              <a:t>값은 원년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일로부터 주어진 년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일의 일수</a:t>
            </a:r>
            <a:r>
              <a:rPr lang="en-US" altLang="ko-KR" dirty="0"/>
              <a:t>(number of days)</a:t>
            </a:r>
            <a:r>
              <a:rPr lang="ko-KR" altLang="en-US" dirty="0"/>
              <a:t>로 차이를 나타낸다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그레고리</a:t>
            </a:r>
            <a:r>
              <a:rPr lang="ko-KR" altLang="en-US" dirty="0"/>
              <a:t> 달력의 요일 계산하기</a:t>
            </a:r>
          </a:p>
        </p:txBody>
      </p:sp>
    </p:spTree>
    <p:extLst>
      <p:ext uri="{BB962C8B-B14F-4D97-AF65-F5344CB8AC3E}">
        <p14:creationId xmlns:p14="http://schemas.microsoft.com/office/powerpoint/2010/main" val="137067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Julian </a:t>
            </a:r>
            <a:r>
              <a:rPr lang="ko-KR" altLang="en-US" dirty="0"/>
              <a:t>값은 아래 공식에 따라 계산된다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400" dirty="0"/>
              <a:t>숫자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julian</a:t>
            </a:r>
            <a:r>
              <a:rPr lang="en-US" altLang="ko-KR" sz="1400" dirty="0"/>
              <a:t> % 7; </a:t>
            </a:r>
            <a:r>
              <a:rPr lang="ko-KR" altLang="en-US" sz="1400" dirty="0"/>
              <a:t>을 해주면 </a:t>
            </a:r>
            <a:r>
              <a:rPr lang="en-US" altLang="ko-KR" sz="1400" dirty="0"/>
              <a:t>0~6</a:t>
            </a:r>
            <a:r>
              <a:rPr lang="ko-KR" altLang="en-US" sz="1400" dirty="0"/>
              <a:t>까지 요일이 나온다</a:t>
            </a:r>
            <a:r>
              <a:rPr lang="en-US" altLang="ko-KR" sz="1400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if - else, if – else if – else, switch – case </a:t>
            </a:r>
            <a:r>
              <a:rPr lang="ko-KR" altLang="en-US" dirty="0"/>
              <a:t>를 사용하여 구현하시오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그레고리</a:t>
            </a:r>
            <a:r>
              <a:rPr lang="ko-KR" altLang="en-US" dirty="0"/>
              <a:t> 달력의 요일 계산하기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7650701" cy="1521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40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3200" dirty="0">
                <a:latin typeface="+mj-lt"/>
              </a:rPr>
              <a:t>if</a:t>
            </a:r>
            <a:r>
              <a:rPr lang="ko-KR" altLang="en-US" sz="3200" dirty="0">
                <a:latin typeface="+mj-lt"/>
              </a:rPr>
              <a:t>문</a:t>
            </a:r>
            <a:endParaRPr lang="en-US" altLang="ko-KR" sz="3200" dirty="0">
              <a:latin typeface="+mj-lt"/>
            </a:endParaRPr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if(condition)</a:t>
            </a:r>
          </a:p>
          <a:p>
            <a:pPr marL="457200" lvl="1" indent="0">
              <a:buNone/>
            </a:pPr>
            <a:r>
              <a:rPr lang="en-US" altLang="ko-KR" dirty="0"/>
              <a:t>{</a:t>
            </a:r>
          </a:p>
          <a:p>
            <a:pPr marL="457200" lvl="1" indent="0">
              <a:buNone/>
            </a:pPr>
            <a:r>
              <a:rPr lang="en-US" altLang="ko-KR" dirty="0"/>
              <a:t>	statement;</a:t>
            </a:r>
          </a:p>
          <a:p>
            <a:pPr marL="457200" lvl="1" indent="0">
              <a:buNone/>
            </a:pPr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위와 같이 프로그램을 작성하면 </a:t>
            </a:r>
            <a:r>
              <a:rPr lang="en-US" altLang="ko-KR" dirty="0"/>
              <a:t>condition</a:t>
            </a:r>
            <a:r>
              <a:rPr lang="ko-KR" altLang="en-US" dirty="0"/>
              <a:t>에 해당하는 조건이 참일 경우 </a:t>
            </a:r>
            <a:r>
              <a:rPr lang="en-US" altLang="ko-KR" dirty="0"/>
              <a:t>block( ‘{‘</a:t>
            </a:r>
            <a:r>
              <a:rPr lang="ko-KR" altLang="en-US" dirty="0"/>
              <a:t>에서 </a:t>
            </a:r>
            <a:r>
              <a:rPr lang="en-US" altLang="ko-KR" dirty="0"/>
              <a:t>‘}’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  <a:r>
              <a:rPr lang="ko-KR" altLang="en-US" dirty="0"/>
              <a:t> 안에 있는 </a:t>
            </a:r>
            <a:r>
              <a:rPr lang="en-US" altLang="ko-KR" dirty="0"/>
              <a:t>statement</a:t>
            </a:r>
            <a:r>
              <a:rPr lang="ko-KR" altLang="en-US" dirty="0"/>
              <a:t>를 실행한다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 (Conditional statement)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672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아래의 데이터를 테스트한 결과 첨부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그레고리</a:t>
            </a:r>
            <a:r>
              <a:rPr lang="ko-KR" altLang="en-US" dirty="0"/>
              <a:t> 달력의 요일 계산하기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56668"/>
            <a:ext cx="27717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3081660"/>
            <a:ext cx="27717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044" y="2356668"/>
            <a:ext cx="278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96" y="4566642"/>
            <a:ext cx="27717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96" y="3837037"/>
            <a:ext cx="28098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33" y="5316686"/>
            <a:ext cx="2819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708" y="4559275"/>
            <a:ext cx="2857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7044" y="3047505"/>
            <a:ext cx="2714625" cy="600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56708" y="3783356"/>
            <a:ext cx="27908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35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3200" dirty="0"/>
              <a:t>if</a:t>
            </a:r>
            <a:r>
              <a:rPr lang="ko-KR" altLang="en-US" sz="3200" dirty="0"/>
              <a:t>문 </a:t>
            </a:r>
            <a:r>
              <a:rPr lang="en-US" altLang="ko-KR" sz="3200" dirty="0"/>
              <a:t>(</a:t>
            </a:r>
            <a:r>
              <a:rPr lang="ko-KR" altLang="en-US" sz="3200" dirty="0"/>
              <a:t>계속</a:t>
            </a:r>
            <a:r>
              <a:rPr lang="en-US" altLang="ko-KR" sz="3200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 (Conditional statement)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592669" y="1767518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순서도: 판단 4"/>
          <p:cNvSpPr/>
          <p:nvPr/>
        </p:nvSpPr>
        <p:spPr>
          <a:xfrm>
            <a:off x="323528" y="2224718"/>
            <a:ext cx="2538282" cy="138832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Condition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592669" y="3611870"/>
            <a:ext cx="0" cy="6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처리 6"/>
          <p:cNvSpPr/>
          <p:nvPr/>
        </p:nvSpPr>
        <p:spPr>
          <a:xfrm>
            <a:off x="323528" y="4282430"/>
            <a:ext cx="2538282" cy="116279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statement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7" idx="2"/>
          </p:cNvCxnSpPr>
          <p:nvPr/>
        </p:nvCxnSpPr>
        <p:spPr>
          <a:xfrm>
            <a:off x="1592669" y="5445224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5" idx="3"/>
          </p:cNvCxnSpPr>
          <p:nvPr/>
        </p:nvCxnSpPr>
        <p:spPr>
          <a:xfrm>
            <a:off x="2861810" y="2918882"/>
            <a:ext cx="956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818021" y="2918882"/>
            <a:ext cx="0" cy="2793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1592669" y="5712522"/>
            <a:ext cx="22253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67862" y="370981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81483" y="242485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1999" y="3565996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문은 옆의 순서도와 같은 구조를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47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325112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altLang="ko-KR" dirty="0">
                <a:latin typeface="+mn-ea"/>
              </a:rPr>
              <a:t>if( condition)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{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     statement1;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}</a:t>
            </a:r>
          </a:p>
          <a:p>
            <a:pPr marL="109728" indent="0">
              <a:buNone/>
            </a:pPr>
            <a:endParaRPr lang="en-US" altLang="ko-KR" dirty="0">
              <a:latin typeface="+mn-ea"/>
            </a:endParaRP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else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{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     statement2;</a:t>
            </a: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}</a:t>
            </a:r>
          </a:p>
          <a:p>
            <a:pPr marL="109728" indent="0">
              <a:buNone/>
            </a:pPr>
            <a:endParaRPr lang="en-US" altLang="ko-KR" dirty="0">
              <a:latin typeface="+mn-ea"/>
            </a:endParaRPr>
          </a:p>
          <a:p>
            <a:pPr marL="109728" indent="0">
              <a:buNone/>
            </a:pPr>
            <a:r>
              <a:rPr lang="en-US" altLang="ko-KR" dirty="0">
                <a:latin typeface="+mn-ea"/>
              </a:rPr>
              <a:t>condition</a:t>
            </a:r>
            <a:r>
              <a:rPr lang="ko-KR" altLang="en-US" dirty="0">
                <a:latin typeface="+mn-ea"/>
              </a:rPr>
              <a:t>의 조건이 </a:t>
            </a:r>
            <a:r>
              <a:rPr lang="en-US" altLang="ko-KR" dirty="0">
                <a:latin typeface="+mn-ea"/>
              </a:rPr>
              <a:t>true</a:t>
            </a:r>
            <a:r>
              <a:rPr lang="ko-KR" altLang="en-US" dirty="0">
                <a:latin typeface="+mn-ea"/>
              </a:rPr>
              <a:t>이면 </a:t>
            </a:r>
            <a:r>
              <a:rPr lang="en-US" altLang="ko-KR" dirty="0">
                <a:latin typeface="+mn-ea"/>
              </a:rPr>
              <a:t>statement1</a:t>
            </a:r>
            <a:r>
              <a:rPr lang="ko-KR" altLang="en-US" dirty="0">
                <a:latin typeface="+mn-ea"/>
              </a:rPr>
              <a:t>을 수행하고 </a:t>
            </a:r>
            <a:r>
              <a:rPr lang="en-US" altLang="ko-KR" dirty="0">
                <a:latin typeface="+mn-ea"/>
              </a:rPr>
              <a:t>condition</a:t>
            </a:r>
            <a:r>
              <a:rPr lang="ko-KR" altLang="en-US" dirty="0">
                <a:latin typeface="+mn-ea"/>
              </a:rPr>
              <a:t>의 조건이 </a:t>
            </a:r>
            <a:r>
              <a:rPr lang="en-US" altLang="ko-KR" dirty="0">
                <a:latin typeface="+mn-ea"/>
              </a:rPr>
              <a:t>false</a:t>
            </a:r>
            <a:r>
              <a:rPr lang="ko-KR" altLang="en-US" dirty="0">
                <a:latin typeface="+mn-ea"/>
              </a:rPr>
              <a:t>이면 </a:t>
            </a:r>
            <a:r>
              <a:rPr lang="en-US" altLang="ko-KR" dirty="0">
                <a:latin typeface="+mn-ea"/>
              </a:rPr>
              <a:t>statement2</a:t>
            </a:r>
            <a:r>
              <a:rPr lang="ko-KR" altLang="en-US" dirty="0">
                <a:latin typeface="+mn-ea"/>
              </a:rPr>
              <a:t>를 수행한다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511999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3200" dirty="0">
                <a:solidFill>
                  <a:prstClr val="black"/>
                </a:solidFill>
                <a:latin typeface="맑은 고딕"/>
              </a:rPr>
              <a:t> if - else</a:t>
            </a:r>
            <a:r>
              <a:rPr lang="ko-KR" altLang="en-US" sz="3200" dirty="0">
                <a:solidFill>
                  <a:prstClr val="black"/>
                </a:solidFill>
                <a:latin typeface="맑은 고딕"/>
              </a:rPr>
              <a:t>문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 (Conditional statement)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42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1511999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3200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en-US" altLang="ko-KR" sz="3200" dirty="0">
                <a:solidFill>
                  <a:prstClr val="black"/>
                </a:solidFill>
                <a:latin typeface="+mj-ea"/>
                <a:ea typeface="+mj-ea"/>
              </a:rPr>
              <a:t>if - else</a:t>
            </a:r>
            <a:r>
              <a:rPr lang="ko-KR" altLang="en-US" sz="3200" dirty="0">
                <a:solidFill>
                  <a:prstClr val="black"/>
                </a:solidFill>
                <a:latin typeface="+mj-ea"/>
                <a:ea typeface="+mj-ea"/>
              </a:rPr>
              <a:t>문 </a:t>
            </a:r>
            <a:r>
              <a:rPr lang="en-US" altLang="ko-KR" sz="3200" dirty="0">
                <a:solidFill>
                  <a:prstClr val="black"/>
                </a:solidFill>
                <a:latin typeface="+mj-ea"/>
                <a:ea typeface="+mj-ea"/>
              </a:rPr>
              <a:t>(</a:t>
            </a:r>
            <a:r>
              <a:rPr lang="ko-KR" altLang="en-US" sz="3200" dirty="0">
                <a:solidFill>
                  <a:prstClr val="black"/>
                </a:solidFill>
                <a:latin typeface="+mj-ea"/>
                <a:ea typeface="+mj-ea"/>
              </a:rPr>
              <a:t>계속</a:t>
            </a:r>
            <a:r>
              <a:rPr lang="en-US" altLang="ko-KR" sz="3200" dirty="0">
                <a:solidFill>
                  <a:prstClr val="black"/>
                </a:solidFill>
                <a:latin typeface="+mj-ea"/>
                <a:ea typeface="+mj-ea"/>
              </a:rPr>
              <a:t>)</a:t>
            </a:r>
            <a:endParaRPr lang="ko-KR" altLang="en-US" sz="32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592669" y="2112288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판단 12"/>
          <p:cNvSpPr/>
          <p:nvPr/>
        </p:nvSpPr>
        <p:spPr>
          <a:xfrm>
            <a:off x="323528" y="2569488"/>
            <a:ext cx="2538282" cy="138832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Condition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592669" y="3956640"/>
            <a:ext cx="0" cy="6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순서도: 처리 16"/>
          <p:cNvSpPr/>
          <p:nvPr/>
        </p:nvSpPr>
        <p:spPr>
          <a:xfrm>
            <a:off x="323528" y="4627200"/>
            <a:ext cx="2538282" cy="116279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statement1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17" idx="2"/>
          </p:cNvCxnSpPr>
          <p:nvPr/>
        </p:nvCxnSpPr>
        <p:spPr>
          <a:xfrm>
            <a:off x="1592669" y="5789994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3" idx="3"/>
          </p:cNvCxnSpPr>
          <p:nvPr/>
        </p:nvCxnSpPr>
        <p:spPr>
          <a:xfrm>
            <a:off x="2861810" y="3263652"/>
            <a:ext cx="1747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67862" y="405458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981483" y="276962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64088" y="2307207"/>
            <a:ext cx="3448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 - else</a:t>
            </a:r>
            <a:r>
              <a:rPr lang="ko-KR" altLang="en-US" dirty="0"/>
              <a:t>문은 옆의 순서도와 같은 </a:t>
            </a:r>
            <a:endParaRPr lang="en-US" altLang="ko-KR" dirty="0"/>
          </a:p>
          <a:p>
            <a:r>
              <a:rPr lang="ko-KR" altLang="en-US" dirty="0"/>
              <a:t>구조를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순서도: 처리 15"/>
          <p:cNvSpPr/>
          <p:nvPr/>
        </p:nvSpPr>
        <p:spPr>
          <a:xfrm>
            <a:off x="3339915" y="4627200"/>
            <a:ext cx="2538282" cy="116279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statement2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endCxn id="16" idx="0"/>
          </p:cNvCxnSpPr>
          <p:nvPr/>
        </p:nvCxnSpPr>
        <p:spPr>
          <a:xfrm>
            <a:off x="4609056" y="3263652"/>
            <a:ext cx="0" cy="1363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6" idx="2"/>
          </p:cNvCxnSpPr>
          <p:nvPr/>
        </p:nvCxnSpPr>
        <p:spPr>
          <a:xfrm rot="5400000">
            <a:off x="2866837" y="4515827"/>
            <a:ext cx="468052" cy="30163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 (Conditional statement)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8836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조건문에서</a:t>
            </a:r>
            <a:r>
              <a:rPr lang="ko-KR" altLang="en-US" dirty="0"/>
              <a:t> 사용할 수 있는 조건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언어에서 사용되는 </a:t>
            </a:r>
            <a:r>
              <a:rPr lang="en-US" altLang="ko-KR" dirty="0"/>
              <a:t>=</a:t>
            </a:r>
            <a:r>
              <a:rPr lang="ko-KR" altLang="en-US" dirty="0"/>
              <a:t>은 수학에서 사용되는 </a:t>
            </a:r>
            <a:r>
              <a:rPr lang="en-US" altLang="ko-KR" dirty="0"/>
              <a:t>=</a:t>
            </a:r>
            <a:r>
              <a:rPr lang="ko-KR" altLang="en-US" dirty="0"/>
              <a:t>과는 다르다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언어에서 두 변수의 값 혹은 두 숫자가 같은 값인지 판별하기 위해서는 </a:t>
            </a:r>
            <a:r>
              <a:rPr lang="en-US" altLang="ko-KR" dirty="0"/>
              <a:t>==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언어에서는 두 개의 값의 관계에 대한 연산자를 관계연산자</a:t>
            </a:r>
            <a:r>
              <a:rPr lang="en-US" altLang="ko-KR" dirty="0"/>
              <a:t>,</a:t>
            </a:r>
            <a:r>
              <a:rPr lang="ko-KR" altLang="en-US" dirty="0"/>
              <a:t> 두 값이 같은지 판단하는 등가연산자</a:t>
            </a:r>
            <a:r>
              <a:rPr lang="en-US" altLang="ko-KR" dirty="0"/>
              <a:t>, </a:t>
            </a:r>
            <a:r>
              <a:rPr lang="ko-KR" altLang="en-US" dirty="0"/>
              <a:t>논리적으로 같은지 판단하는 논리연산자가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 (Conditional statement)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160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조건문에서</a:t>
            </a:r>
            <a:r>
              <a:rPr lang="ko-KR" altLang="en-US" dirty="0"/>
              <a:t> 사용할 수 있는 연산자의 종류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 (Conditional statement)</a:t>
            </a:r>
            <a:endParaRPr lang="ko-KR" altLang="en-US" dirty="0"/>
          </a:p>
        </p:txBody>
      </p:sp>
      <p:graphicFrame>
        <p:nvGraphicFramePr>
          <p:cNvPr id="5" name="내용 개체 틀 7"/>
          <p:cNvGraphicFramePr>
            <a:graphicFrameLocks/>
          </p:cNvGraphicFramePr>
          <p:nvPr>
            <p:extLst/>
          </p:nvPr>
        </p:nvGraphicFramePr>
        <p:xfrm>
          <a:off x="446906" y="2482622"/>
          <a:ext cx="8229600" cy="2974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46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6(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관계 연산자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&lt;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작다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460">
                <a:tc vMerge="1"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&lt;=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작거나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4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크다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4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&gt;=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크거나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4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7(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등가 연산자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==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4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!=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같지 않다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11(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논리 연산자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&amp;&amp;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Logical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AND 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연산자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12(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논리 연산자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||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Logical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OR 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연산자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144172"/>
      </p:ext>
    </p:extLst>
  </p:cSld>
  <p:clrMapOvr>
    <a:masterClrMapping/>
  </p:clrMapOvr>
</p:sld>
</file>

<file path=ppt/theme/theme1.xml><?xml version="1.0" encoding="utf-8"?>
<a:theme xmlns:a="http://schemas.openxmlformats.org/drawingml/2006/main" name="rode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rodeo</Template>
  <TotalTime>1229</TotalTime>
  <Words>1335</Words>
  <Application>Microsoft Office PowerPoint</Application>
  <PresentationFormat>화면 슬라이드 쇼(4:3)</PresentationFormat>
  <Paragraphs>321</Paragraphs>
  <Slides>40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맑은 고딕</vt:lpstr>
      <vt:lpstr>Arial</vt:lpstr>
      <vt:lpstr>Calibri</vt:lpstr>
      <vt:lpstr>Wingdings</vt:lpstr>
      <vt:lpstr>rodeo</vt:lpstr>
      <vt:lpstr>컴퓨터 개론 및 실습</vt:lpstr>
      <vt:lpstr>컴퓨터 개론 및 실습</vt:lpstr>
      <vt:lpstr>조건문 (Conditional statement)</vt:lpstr>
      <vt:lpstr>조건문 (Conditional statement)</vt:lpstr>
      <vt:lpstr>조건문 (Conditional statement)</vt:lpstr>
      <vt:lpstr>조건문 (Conditional statement)</vt:lpstr>
      <vt:lpstr>조건문 (Conditional statement)</vt:lpstr>
      <vt:lpstr>조건문 (Conditional statement)</vt:lpstr>
      <vt:lpstr>조건문 (Conditional statement)</vt:lpstr>
      <vt:lpstr>문자 자료형과 if문</vt:lpstr>
      <vt:lpstr>if문의 특징</vt:lpstr>
      <vt:lpstr>문자 자료형과 if문</vt:lpstr>
      <vt:lpstr>중첩 if문</vt:lpstr>
      <vt:lpstr>중첩 if문</vt:lpstr>
      <vt:lpstr>중첩 if문</vt:lpstr>
      <vt:lpstr>중첩 if문</vt:lpstr>
      <vt:lpstr>if문의 특징 (계속)</vt:lpstr>
      <vt:lpstr>if문의 특징 (계속)</vt:lpstr>
      <vt:lpstr>if문의 특징 (계속)</vt:lpstr>
      <vt:lpstr>중첩 if문 실습</vt:lpstr>
      <vt:lpstr>else if 문</vt:lpstr>
      <vt:lpstr>else if 문</vt:lpstr>
      <vt:lpstr>연속 if문</vt:lpstr>
      <vt:lpstr>연속 if 문</vt:lpstr>
      <vt:lpstr>연속 if문</vt:lpstr>
      <vt:lpstr>switch-case문</vt:lpstr>
      <vt:lpstr>switch-case문</vt:lpstr>
      <vt:lpstr>switch-case문</vt:lpstr>
      <vt:lpstr>switch-case문</vt:lpstr>
      <vt:lpstr>조건문 실습 1</vt:lpstr>
      <vt:lpstr>조건문 실습 2</vt:lpstr>
      <vt:lpstr>조건문 실습 3</vt:lpstr>
      <vt:lpstr>조건문 실습 4</vt:lpstr>
      <vt:lpstr>조건문 실습 5</vt:lpstr>
      <vt:lpstr>PowerPoint 프레젠테이션</vt:lpstr>
      <vt:lpstr>PowerPoint 프레젠테이션</vt:lpstr>
      <vt:lpstr>PowerPoint 프레젠테이션</vt:lpstr>
      <vt:lpstr>그레고리 달력의 요일 계산하기</vt:lpstr>
      <vt:lpstr>그레고리 달력의 요일 계산하기</vt:lpstr>
      <vt:lpstr>그레고리 달력의 요일 계산하기</vt:lpstr>
    </vt:vector>
  </TitlesOfParts>
  <Company>SP3 Black With Theme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논리회로 및 실험</dc:title>
  <dc:creator>Jeime</dc:creator>
  <cp:lastModifiedBy>daps</cp:lastModifiedBy>
  <cp:revision>108</cp:revision>
  <cp:lastPrinted>2013-09-13T00:26:02Z</cp:lastPrinted>
  <dcterms:created xsi:type="dcterms:W3CDTF">2010-03-05T00:57:53Z</dcterms:created>
  <dcterms:modified xsi:type="dcterms:W3CDTF">2017-04-05T21:18:20Z</dcterms:modified>
</cp:coreProperties>
</file>