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11A0B-DC17-4452-9B47-3E86ECF6EC2F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78EE5-F166-45B5-A657-38BB12D0A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C621C-9617-48EB-A1F6-246375858E52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73AF-A2C5-4828-BFE9-9E251FFF6A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0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844" y="928670"/>
            <a:ext cx="8858312" cy="273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2" y="1081388"/>
            <a:ext cx="9144000" cy="24105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-32" y="1578193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C6EE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5271"/>
            <a:ext cx="7772400" cy="10121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491760"/>
            <a:ext cx="6400800" cy="857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42844" y="3453198"/>
            <a:ext cx="8858312" cy="14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2" y="3623008"/>
            <a:ext cx="9144000" cy="115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3" y="4065489"/>
            <a:ext cx="7637489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57223" y="2571744"/>
            <a:ext cx="76374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자유형 15"/>
          <p:cNvSpPr/>
          <p:nvPr/>
        </p:nvSpPr>
        <p:spPr>
          <a:xfrm>
            <a:off x="-32" y="3256640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197190" y="5715016"/>
            <a:ext cx="6084000" cy="71438"/>
          </a:xfrm>
          <a:prstGeom prst="rect">
            <a:avLst/>
          </a:prstGeom>
          <a:solidFill>
            <a:srgbClr val="F4A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68628" y="5786454"/>
            <a:ext cx="6084000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54314" y="5857892"/>
            <a:ext cx="6084000" cy="71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85720" y="6049052"/>
            <a:ext cx="4129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  <a:p>
            <a:r>
              <a:rPr lang="en-US" altLang="ko-KR" sz="1400" kern="0" dirty="0">
                <a:solidFill>
                  <a:schemeClr val="bg1">
                    <a:lumMod val="9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http://pmilab.wixsite.com/pmi-lab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728690" y="340074"/>
            <a:ext cx="7986714" cy="64294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2844" y="4732640"/>
            <a:ext cx="8858312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32" y="485776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406" y="6509587"/>
            <a:ext cx="36433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 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-32" y="455120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844" y="6581001"/>
            <a:ext cx="7572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Calibri" panose="020F0502020204030204" pitchFamily="34" charset="0"/>
              </a:rPr>
              <a:t>Pattern Recognition &amp; Machine Intelligence (PMI) Lab</a:t>
            </a:r>
            <a:endParaRPr lang="en-US" altLang="ko-KR" sz="1200" b="1" i="0" baseline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" name="그룹 11"/>
          <p:cNvGrpSpPr/>
          <p:nvPr/>
        </p:nvGrpSpPr>
        <p:grpSpPr>
          <a:xfrm>
            <a:off x="25884" y="6215082"/>
            <a:ext cx="7524000" cy="214314"/>
            <a:chOff x="240198" y="5715016"/>
            <a:chExt cx="6046314" cy="214314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3074" y="5715016"/>
              <a:ext cx="5832000" cy="71438"/>
            </a:xfrm>
            <a:prstGeom prst="rect">
              <a:avLst/>
            </a:prstGeom>
            <a:solidFill>
              <a:srgbClr val="F4A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454512" y="5786454"/>
              <a:ext cx="5832000" cy="714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40198" y="5857892"/>
              <a:ext cx="5832000" cy="71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42844" y="142852"/>
            <a:ext cx="8858312" cy="12144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" y="285728"/>
            <a:ext cx="9144000" cy="9286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32" y="220539"/>
            <a:ext cx="9144000" cy="1056443"/>
          </a:xfrm>
          <a:custGeom>
            <a:avLst/>
            <a:gdLst>
              <a:gd name="connsiteX0" fmla="*/ 0 w 9090734"/>
              <a:gd name="connsiteY0" fmla="*/ 248575 h 1056443"/>
              <a:gd name="connsiteX1" fmla="*/ 363985 w 9090734"/>
              <a:gd name="connsiteY1" fmla="*/ 248575 h 1056443"/>
              <a:gd name="connsiteX2" fmla="*/ 426128 w 9090734"/>
              <a:gd name="connsiteY2" fmla="*/ 0 h 1056443"/>
              <a:gd name="connsiteX3" fmla="*/ 701336 w 9090734"/>
              <a:gd name="connsiteY3" fmla="*/ 1056443 h 1056443"/>
              <a:gd name="connsiteX4" fmla="*/ 772358 w 9090734"/>
              <a:gd name="connsiteY4" fmla="*/ 816746 h 1056443"/>
              <a:gd name="connsiteX5" fmla="*/ 9090734 w 9090734"/>
              <a:gd name="connsiteY5" fmla="*/ 816746 h 105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734" h="1056443">
                <a:moveTo>
                  <a:pt x="0" y="248575"/>
                </a:moveTo>
                <a:lnTo>
                  <a:pt x="363985" y="248575"/>
                </a:lnTo>
                <a:lnTo>
                  <a:pt x="426128" y="0"/>
                </a:lnTo>
                <a:lnTo>
                  <a:pt x="701336" y="1056443"/>
                </a:lnTo>
                <a:lnTo>
                  <a:pt x="772358" y="816746"/>
                </a:lnTo>
                <a:lnTo>
                  <a:pt x="9090734" y="816746"/>
                </a:lnTo>
              </a:path>
            </a:pathLst>
          </a:custGeom>
          <a:ln w="38100">
            <a:solidFill>
              <a:srgbClr val="F4AB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1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 </a:t>
            </a:r>
            <a:r>
              <a:rPr lang="en-US" altLang="ko-KR" dirty="0"/>
              <a:t>3,4 (313) / </a:t>
            </a:r>
            <a:r>
              <a:rPr lang="ko-KR" altLang="en-US" dirty="0"/>
              <a:t>목 </a:t>
            </a:r>
            <a:r>
              <a:rPr lang="en-US" altLang="ko-KR" dirty="0"/>
              <a:t>1,2 (313)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500694" y="3789040"/>
            <a:ext cx="3400404" cy="1497348"/>
          </a:xfrm>
          <a:prstGeom prst="rect">
            <a:avLst/>
          </a:prstGeom>
        </p:spPr>
        <p:txBody>
          <a:bodyPr>
            <a:normAutofit fontScale="92500"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PMI. 423.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김 경 태</a:t>
            </a:r>
            <a:endParaRPr lang="en-US" altLang="ko-KR" sz="2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010-3007-9251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2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rudxo9251@gmail.com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2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반감기 </a:t>
            </a:r>
            <a:r>
              <a:rPr lang="en-US" altLang="ko-KR" dirty="0"/>
              <a:t>: </a:t>
            </a:r>
            <a:r>
              <a:rPr lang="ko-KR" altLang="en-US" dirty="0"/>
              <a:t>방사능 물질의 양이 </a:t>
            </a:r>
            <a:r>
              <a:rPr lang="en-US" altLang="ko-KR" dirty="0"/>
              <a:t>1/2</a:t>
            </a:r>
            <a:r>
              <a:rPr lang="ko-KR" altLang="en-US" dirty="0"/>
              <a:t>로 되는 시간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ko-KR" altLang="en-US" dirty="0"/>
              <a:t>반감기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348880"/>
            <a:ext cx="5419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6305" b="3695"/>
          <a:stretch/>
        </p:blipFill>
        <p:spPr>
          <a:xfrm>
            <a:off x="728690" y="1697344"/>
            <a:ext cx="7953375" cy="42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917" b="41119"/>
          <a:stretch/>
        </p:blipFill>
        <p:spPr>
          <a:xfrm>
            <a:off x="0" y="2276872"/>
            <a:ext cx="900112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6641"/>
          <a:stretch/>
        </p:blipFill>
        <p:spPr>
          <a:xfrm>
            <a:off x="457200" y="1412776"/>
            <a:ext cx="8210550" cy="5049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9992" y="40770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CC"/>
                </a:solidFill>
              </a:rPr>
              <a:t>(current &gt; initial/10.0)</a:t>
            </a:r>
            <a:endParaRPr lang="ko-KR" altLang="en-US" dirty="0">
              <a:solidFill>
                <a:srgbClr val="FF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8283" y="455747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CC"/>
                </a:solidFill>
              </a:rPr>
              <a:t>+=</a:t>
            </a:r>
            <a:endParaRPr lang="ko-KR" altLang="en-US" dirty="0">
              <a:solidFill>
                <a:srgbClr val="FF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2120" y="47542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CC"/>
                </a:solidFill>
              </a:rPr>
              <a:t>Current / 2.0</a:t>
            </a:r>
            <a:endParaRPr lang="ko-KR" altLang="en-US" dirty="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0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671669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+mj-ea"/>
                <a:ea typeface="+mj-ea"/>
              </a:rPr>
              <a:t>do~while</a:t>
            </a:r>
            <a:r>
              <a:rPr lang="ko-KR" altLang="en-US" sz="2800" dirty="0">
                <a:latin typeface="+mj-ea"/>
                <a:ea typeface="+mj-ea"/>
              </a:rPr>
              <a:t>문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241" y="2636912"/>
            <a:ext cx="8470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do~while</a:t>
            </a:r>
            <a:r>
              <a:rPr lang="ko-KR" altLang="en-US" dirty="0">
                <a:latin typeface="+mn-ea"/>
              </a:rPr>
              <a:t>문은 </a:t>
            </a:r>
            <a:r>
              <a:rPr lang="en-US" altLang="ko-KR" dirty="0">
                <a:latin typeface="+mn-ea"/>
              </a:rPr>
              <a:t>while</a:t>
            </a:r>
            <a:r>
              <a:rPr lang="ko-KR" altLang="en-US" dirty="0">
                <a:latin typeface="+mn-ea"/>
              </a:rPr>
              <a:t>문과 같이 </a:t>
            </a:r>
            <a:r>
              <a:rPr lang="ko-KR" altLang="en-US" dirty="0" err="1">
                <a:latin typeface="+mn-ea"/>
              </a:rPr>
              <a:t>조건문만을</a:t>
            </a:r>
            <a:r>
              <a:rPr lang="ko-KR" altLang="en-US" dirty="0">
                <a:latin typeface="+mn-ea"/>
              </a:rPr>
              <a:t> 가는 </a:t>
            </a:r>
            <a:r>
              <a:rPr lang="ko-KR" altLang="en-US" dirty="0" err="1">
                <a:latin typeface="+mn-ea"/>
              </a:rPr>
              <a:t>반복문</a:t>
            </a:r>
            <a:r>
              <a:rPr lang="ko-KR" altLang="en-US" dirty="0">
                <a:latin typeface="+mn-ea"/>
              </a:rPr>
              <a:t> 이지만 조건을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비교 하기 전에 먼저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do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안의 내용을 실행한다는 것이 다른 점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반복적으로 수행되어야 할 내용을 조건을 비교하기 전에 반드시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한 번 수행해야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한다면 사용하는 것이 효율적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77138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268760"/>
            <a:ext cx="3398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+mj-ea"/>
                <a:ea typeface="+mj-ea"/>
              </a:rPr>
              <a:t>do~while</a:t>
            </a:r>
            <a:r>
              <a:rPr lang="ko-KR" altLang="en-US" sz="2800" dirty="0">
                <a:latin typeface="+mj-ea"/>
                <a:ea typeface="+mj-ea"/>
              </a:rPr>
              <a:t>문의 구조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995" y="1988840"/>
            <a:ext cx="6542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n-ea"/>
              </a:rPr>
              <a:t>do</a:t>
            </a:r>
          </a:p>
          <a:p>
            <a:r>
              <a:rPr lang="en-US" altLang="ko-KR" sz="3600" b="1" dirty="0">
                <a:latin typeface="+mn-ea"/>
              </a:rPr>
              <a:t>{</a:t>
            </a:r>
          </a:p>
          <a:p>
            <a:r>
              <a:rPr lang="en-US" altLang="ko-KR" sz="3600" b="1" dirty="0">
                <a:latin typeface="+mn-ea"/>
              </a:rPr>
              <a:t>     statements  ---------- 1</a:t>
            </a:r>
          </a:p>
          <a:p>
            <a:r>
              <a:rPr lang="en-US" altLang="ko-KR" sz="3600" b="1" dirty="0">
                <a:latin typeface="+mn-ea"/>
              </a:rPr>
              <a:t>}while( condition ) --------- 2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085184"/>
            <a:ext cx="8184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 do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statements</a:t>
            </a:r>
            <a:r>
              <a:rPr lang="ko-KR" altLang="en-US" dirty="0">
                <a:latin typeface="+mn-ea"/>
              </a:rPr>
              <a:t>를 실행한 뒤 </a:t>
            </a:r>
            <a:r>
              <a:rPr lang="en-US" altLang="ko-KR" dirty="0">
                <a:latin typeface="+mn-ea"/>
              </a:rPr>
              <a:t>condition</a:t>
            </a:r>
            <a:r>
              <a:rPr lang="ko-KR" altLang="en-US" dirty="0">
                <a:latin typeface="+mn-ea"/>
              </a:rPr>
              <a:t>을 비교하고 </a:t>
            </a:r>
            <a:r>
              <a:rPr lang="en-US" altLang="ko-KR" dirty="0">
                <a:latin typeface="+mn-ea"/>
              </a:rPr>
              <a:t>condition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일 경우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statements</a:t>
            </a:r>
            <a:r>
              <a:rPr lang="ko-KR" altLang="en-US" dirty="0">
                <a:latin typeface="+mn-ea"/>
              </a:rPr>
              <a:t>의 실행을 반복한다</a:t>
            </a:r>
            <a:r>
              <a:rPr lang="en-US" altLang="ko-KR" dirty="0">
                <a:latin typeface="+mn-ea"/>
              </a:rPr>
              <a:t>. condition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false</a:t>
            </a:r>
            <a:r>
              <a:rPr lang="ko-KR" altLang="en-US" dirty="0">
                <a:latin typeface="+mn-ea"/>
              </a:rPr>
              <a:t>이면 반복을 하지 않는다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실행순서 </a:t>
            </a:r>
            <a:r>
              <a:rPr lang="en-US" altLang="ko-KR" dirty="0">
                <a:latin typeface="+mn-ea"/>
              </a:rPr>
              <a:t>1 -&gt; 2 -&gt; 1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9202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001"/>
          <a:stretch/>
        </p:blipFill>
        <p:spPr>
          <a:xfrm>
            <a:off x="119062" y="1268759"/>
            <a:ext cx="8905875" cy="51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1"/>
            <a:ext cx="5970092" cy="3960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789040"/>
            <a:ext cx="3157400" cy="20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4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실행과정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451"/>
          <a:stretch/>
        </p:blipFill>
        <p:spPr>
          <a:xfrm>
            <a:off x="433387" y="1196752"/>
            <a:ext cx="8277225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46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7229"/>
          <a:stretch/>
        </p:blipFill>
        <p:spPr>
          <a:xfrm>
            <a:off x="47625" y="1340768"/>
            <a:ext cx="9048750" cy="5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5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개론 및 실습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Teaching Assistant</a:t>
            </a:r>
          </a:p>
          <a:p>
            <a:pPr lvl="1">
              <a:buFont typeface="Wingdings" pitchFamily="2" charset="2"/>
              <a:buChar char="l"/>
            </a:pPr>
            <a:r>
              <a:rPr lang="ko-KR" altLang="en-US" dirty="0"/>
              <a:t>김경태 </a:t>
            </a:r>
            <a:r>
              <a:rPr lang="en-US" altLang="ko-KR" dirty="0"/>
              <a:t>(</a:t>
            </a:r>
            <a:r>
              <a:rPr lang="ko-KR" altLang="en-US" dirty="0"/>
              <a:t>공대 </a:t>
            </a:r>
            <a:r>
              <a:rPr lang="en-US" altLang="ko-KR" dirty="0"/>
              <a:t>423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E-mail : rudxo9251@gmail.com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Mobile : 010-3007-9251</a:t>
            </a:r>
          </a:p>
          <a:p>
            <a:pPr lvl="1">
              <a:buFont typeface="Wingdings" pitchFamily="2" charset="2"/>
              <a:buChar char="l"/>
            </a:pPr>
            <a:endParaRPr lang="en-US" altLang="ko-KR" dirty="0"/>
          </a:p>
          <a:p>
            <a:pPr lvl="1">
              <a:buFont typeface="Wingdings" pitchFamily="2" charset="2"/>
              <a:buChar char="l"/>
            </a:pPr>
            <a:r>
              <a:rPr lang="en-US" altLang="ko-KR" dirty="0"/>
              <a:t>Office Hour :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화</a:t>
            </a:r>
            <a:r>
              <a:rPr lang="en-US" altLang="ko-KR" dirty="0"/>
              <a:t>, </a:t>
            </a:r>
            <a:r>
              <a:rPr lang="ko-KR" altLang="en-US" dirty="0"/>
              <a:t>수 </a:t>
            </a:r>
            <a:r>
              <a:rPr lang="en-US" altLang="ko-KR" dirty="0"/>
              <a:t>15:30 ~ 18:30, </a:t>
            </a:r>
            <a:r>
              <a:rPr lang="ko-KR" altLang="en-US" dirty="0"/>
              <a:t>목 </a:t>
            </a:r>
            <a:r>
              <a:rPr lang="en-US" altLang="ko-KR" dirty="0"/>
              <a:t>13:30 ~ 15:30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44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2776"/>
            <a:ext cx="6531446" cy="4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8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루프와 </a:t>
            </a:r>
            <a:r>
              <a:rPr lang="en-US" altLang="ko-KR" dirty="0"/>
              <a:t>for</a:t>
            </a:r>
            <a:r>
              <a:rPr lang="ko-KR" altLang="en-US" dirty="0"/>
              <a:t>루프의 관계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538"/>
          <a:stretch/>
        </p:blipFill>
        <p:spPr>
          <a:xfrm>
            <a:off x="526284" y="1340768"/>
            <a:ext cx="8391525" cy="51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79438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88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334"/>
          <a:stretch/>
        </p:blipFill>
        <p:spPr>
          <a:xfrm>
            <a:off x="323528" y="1412776"/>
            <a:ext cx="7876658" cy="53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00201"/>
            <a:ext cx="6410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323984"/>
            <a:ext cx="8048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5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ko-KR" altLang="en-US" dirty="0"/>
              <a:t>문의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412776"/>
            <a:ext cx="7858125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3808" y="249289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kbhit</a:t>
            </a:r>
            <a:r>
              <a:rPr lang="en-US" altLang="ko-KR" dirty="0"/>
              <a:t>( )</a:t>
            </a:r>
            <a:r>
              <a:rPr lang="ko-KR" altLang="en-US" dirty="0"/>
              <a:t>는 현재 키보드가 입력된 상태인지를 조사</a:t>
            </a:r>
          </a:p>
        </p:txBody>
      </p:sp>
    </p:spTree>
    <p:extLst>
      <p:ext uri="{BB962C8B-B14F-4D97-AF65-F5344CB8AC3E}">
        <p14:creationId xmlns:p14="http://schemas.microsoft.com/office/powerpoint/2010/main" val="2882767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32450"/>
            <a:ext cx="6810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412776"/>
            <a:ext cx="8201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3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7096717" cy="51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5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미리 정의된 작업을 지정된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원하는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횟수만큼 실행하기 위해 사용하는 구문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동일한 문장을 반복해서 쓰는 것은 비효율적인 방법이다</a:t>
            </a:r>
            <a:r>
              <a:rPr lang="en-US" altLang="ko-KR" dirty="0">
                <a:latin typeface="+mn-ea"/>
              </a:rPr>
              <a:t>!!!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이전 과제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 err="1">
                <a:latin typeface="+mn-ea"/>
              </a:rPr>
              <a:t>연복리</a:t>
            </a:r>
            <a:r>
              <a:rPr lang="ko-KR" altLang="en-US" sz="1800" dirty="0">
                <a:latin typeface="+mn-ea"/>
              </a:rPr>
              <a:t> 계산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20</a:t>
            </a:r>
            <a:r>
              <a:rPr lang="ko-KR" altLang="en-US" sz="1800" dirty="0">
                <a:latin typeface="+mn-ea"/>
              </a:rPr>
              <a:t>번 반복할 필요없이 단 </a:t>
            </a:r>
            <a:r>
              <a:rPr lang="en-US" altLang="ko-KR" sz="1800" dirty="0">
                <a:latin typeface="+mn-ea"/>
              </a:rPr>
              <a:t>3~4</a:t>
            </a:r>
            <a:r>
              <a:rPr lang="ko-KR" altLang="en-US" sz="1800" dirty="0">
                <a:latin typeface="+mn-ea"/>
              </a:rPr>
              <a:t>줄이면 가능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 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581128"/>
            <a:ext cx="7720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반복문의 한 종류로서 </a:t>
            </a:r>
            <a:r>
              <a:rPr lang="en-US" altLang="ko-KR" dirty="0">
                <a:latin typeface="+mn-ea"/>
              </a:rPr>
              <a:t>while</a:t>
            </a:r>
            <a:r>
              <a:rPr lang="ko-KR" altLang="en-US" dirty="0">
                <a:latin typeface="+mn-ea"/>
              </a:rPr>
              <a:t>문은 </a:t>
            </a:r>
            <a:r>
              <a:rPr lang="ko-KR" altLang="en-US" dirty="0" err="1">
                <a:latin typeface="+mn-ea"/>
              </a:rPr>
              <a:t>조건문만을</a:t>
            </a:r>
            <a:r>
              <a:rPr lang="ko-KR" altLang="en-US" dirty="0">
                <a:latin typeface="+mn-ea"/>
              </a:rPr>
              <a:t> 가진 </a:t>
            </a:r>
            <a:r>
              <a:rPr lang="ko-KR" altLang="en-US" dirty="0" err="1">
                <a:latin typeface="+mn-ea"/>
              </a:rPr>
              <a:t>반복문이다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따라서 반드시 </a:t>
            </a:r>
            <a:r>
              <a:rPr lang="en-US" altLang="ko-KR" dirty="0">
                <a:latin typeface="+mn-ea"/>
              </a:rPr>
              <a:t>while</a:t>
            </a:r>
            <a:r>
              <a:rPr lang="ko-KR" altLang="en-US" dirty="0">
                <a:latin typeface="+mn-ea"/>
              </a:rPr>
              <a:t>문 내부에서 조건을 변경하는 </a:t>
            </a:r>
            <a:r>
              <a:rPr lang="ko-KR" altLang="en-US" dirty="0" err="1">
                <a:latin typeface="+mn-ea"/>
              </a:rPr>
              <a:t>증감문이</a:t>
            </a:r>
            <a:r>
              <a:rPr lang="ko-KR" altLang="en-US" dirty="0">
                <a:latin typeface="+mn-ea"/>
              </a:rPr>
              <a:t> 필요하다</a:t>
            </a:r>
            <a:r>
              <a:rPr lang="en-US" altLang="ko-KR" dirty="0">
                <a:latin typeface="+mn-ea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85701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몇 년을 예금해야 잔고가 원금의 두 배가 되는지 찾는 문제를 생각해보자</a:t>
            </a:r>
            <a:endParaRPr lang="en-US" altLang="ko-KR" dirty="0"/>
          </a:p>
          <a:p>
            <a:r>
              <a:rPr lang="en-US" altLang="ko-KR" sz="2000" dirty="0"/>
              <a:t>Input : </a:t>
            </a:r>
            <a:r>
              <a:rPr lang="ko-KR" altLang="en-US" sz="2000" dirty="0"/>
              <a:t>이율 </a:t>
            </a:r>
            <a:r>
              <a:rPr lang="en-US" altLang="ko-KR" sz="2000" dirty="0"/>
              <a:t>5%, </a:t>
            </a:r>
            <a:r>
              <a:rPr lang="ko-KR" altLang="en-US" sz="2000" dirty="0"/>
              <a:t>원금 </a:t>
            </a:r>
            <a:r>
              <a:rPr lang="en-US" altLang="ko-KR" sz="2000" dirty="0"/>
              <a:t>10,000</a:t>
            </a:r>
          </a:p>
          <a:p>
            <a:r>
              <a:rPr lang="en-US" altLang="ko-KR" sz="2000" dirty="0"/>
              <a:t>Output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dirty="0">
                <a:solidFill>
                  <a:srgbClr val="FF0000"/>
                </a:solidFill>
              </a:rPr>
              <a:t>주의 </a:t>
            </a:r>
            <a:r>
              <a:rPr lang="en-US" altLang="ko-KR" sz="1800" dirty="0">
                <a:solidFill>
                  <a:srgbClr val="FF0000"/>
                </a:solidFill>
              </a:rPr>
              <a:t>: 2</a:t>
            </a:r>
            <a:r>
              <a:rPr lang="ko-KR" altLang="en-US" sz="1800" dirty="0">
                <a:solidFill>
                  <a:srgbClr val="FF0000"/>
                </a:solidFill>
              </a:rPr>
              <a:t>가지 방법으로 코드 작성</a:t>
            </a:r>
            <a:br>
              <a:rPr lang="en-US" altLang="ko-KR" sz="1800" dirty="0"/>
            </a:br>
            <a:r>
              <a:rPr lang="en-US" altLang="ko-KR" sz="1800" dirty="0"/>
              <a:t>(1. for</a:t>
            </a:r>
            <a:r>
              <a:rPr lang="ko-KR" altLang="en-US" sz="1800" dirty="0"/>
              <a:t>문 사용 </a:t>
            </a:r>
            <a:r>
              <a:rPr lang="en-US" altLang="ko-KR" sz="1800" dirty="0"/>
              <a:t>, 2. while</a:t>
            </a:r>
            <a:r>
              <a:rPr lang="ko-KR" altLang="en-US" sz="1800" dirty="0"/>
              <a:t>문 사용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For</a:t>
            </a:r>
            <a:r>
              <a:rPr lang="ko-KR" altLang="en-US" sz="1800" dirty="0"/>
              <a:t>문과 </a:t>
            </a:r>
            <a:r>
              <a:rPr lang="en-US" altLang="ko-KR" sz="1800" dirty="0"/>
              <a:t>while</a:t>
            </a:r>
            <a:r>
              <a:rPr lang="ko-KR" altLang="en-US" sz="1800" dirty="0"/>
              <a:t>문에 대해 고찰하기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59387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69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구구단을 반복문을 이용하여 </a:t>
            </a:r>
            <a:br>
              <a:rPr lang="en-US" altLang="ko-KR" dirty="0"/>
            </a:br>
            <a:r>
              <a:rPr lang="ko-KR" altLang="en-US" dirty="0"/>
              <a:t>아래와 같은 형태로 출력</a:t>
            </a:r>
            <a:endParaRPr lang="en-US" altLang="ko-KR" dirty="0"/>
          </a:p>
          <a:p>
            <a:r>
              <a:rPr lang="ko-KR" altLang="en-US" sz="2000" dirty="0"/>
              <a:t>주의 </a:t>
            </a:r>
            <a:r>
              <a:rPr lang="en-US" altLang="ko-KR" sz="2000" dirty="0"/>
              <a:t>: 1. </a:t>
            </a:r>
            <a:r>
              <a:rPr lang="ko-KR" altLang="en-US" sz="2000" dirty="0"/>
              <a:t>반복문을 이용할 것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      2. </a:t>
            </a:r>
            <a:r>
              <a:rPr lang="ko-KR" altLang="en-US" sz="2000" dirty="0"/>
              <a:t>탭</a:t>
            </a:r>
            <a:r>
              <a:rPr lang="en-US" altLang="ko-KR" sz="2000" dirty="0"/>
              <a:t>(\t)</a:t>
            </a:r>
            <a:r>
              <a:rPr lang="ko-KR" altLang="en-US" sz="2000" dirty="0"/>
              <a:t>으로 구분하여 출력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500" r="5168" b="17500"/>
          <a:stretch/>
        </p:blipFill>
        <p:spPr>
          <a:xfrm>
            <a:off x="1115616" y="3356992"/>
            <a:ext cx="691276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64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반복문을 </a:t>
            </a:r>
            <a:r>
              <a:rPr lang="ko-KR" altLang="en-US" dirty="0"/>
              <a:t>이용하여 </a:t>
            </a:r>
            <a:r>
              <a:rPr lang="en-US" altLang="ko-KR" dirty="0"/>
              <a:t>ASCII</a:t>
            </a:r>
            <a:r>
              <a:rPr lang="ko-KR" altLang="en-US" dirty="0"/>
              <a:t>표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줄에 </a:t>
            </a:r>
            <a:r>
              <a:rPr lang="en-US" altLang="ko-KR" sz="1800" dirty="0"/>
              <a:t>4</a:t>
            </a:r>
            <a:r>
              <a:rPr lang="ko-KR" altLang="en-US" sz="1800" dirty="0"/>
              <a:t>칸 씩</a:t>
            </a:r>
            <a:r>
              <a:rPr lang="en-US" altLang="ko-KR" sz="1800" dirty="0"/>
              <a:t>, 32</a:t>
            </a:r>
            <a:r>
              <a:rPr lang="ko-KR" altLang="en-US" sz="1800" dirty="0"/>
              <a:t>줄에 문자를 출력하면 </a:t>
            </a:r>
            <a:r>
              <a:rPr lang="en-US" altLang="ko-KR" sz="1800" dirty="0"/>
              <a:t>128</a:t>
            </a:r>
            <a:r>
              <a:rPr lang="ko-KR" altLang="en-US" sz="1800" dirty="0"/>
              <a:t>자를 출력</a:t>
            </a:r>
            <a:endParaRPr lang="en-US" altLang="ko-KR" sz="1800" dirty="0"/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번째 줄에 </a:t>
            </a:r>
            <a:r>
              <a:rPr lang="en-US" altLang="ko-KR" sz="1800" dirty="0"/>
              <a:t>(0, 32, 64, 96)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해당하는 문자를 출력하고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다음줄에 </a:t>
            </a:r>
            <a:r>
              <a:rPr lang="en-US" altLang="ko-KR" sz="1800" dirty="0"/>
              <a:t>(1, 33, 65, 96) </a:t>
            </a:r>
            <a:r>
              <a:rPr lang="ko-KR" altLang="en-US" sz="1800" dirty="0"/>
              <a:t>그 다음줄에 </a:t>
            </a:r>
            <a:r>
              <a:rPr lang="en-US" altLang="ko-KR" sz="1800" dirty="0"/>
              <a:t>(2, 34, 66, 96)</a:t>
            </a:r>
            <a:r>
              <a:rPr lang="ko-KR" altLang="en-US" sz="1800" dirty="0"/>
              <a:t>같이 출력하는 방법을 생각해보자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0,7,8,9,10,13,32</a:t>
            </a:r>
            <a:r>
              <a:rPr lang="ko-KR" altLang="en-US" sz="1800" dirty="0"/>
              <a:t>에 해당하는 문자는 화면에 출력되지 않게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탭</a:t>
            </a:r>
            <a:r>
              <a:rPr lang="en-US" altLang="ko-KR" sz="1800" dirty="0"/>
              <a:t>(\t)</a:t>
            </a:r>
            <a:r>
              <a:rPr lang="ko-KR" altLang="en-US" sz="1800" dirty="0"/>
              <a:t>으로 구분하여 출력한다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781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988840"/>
            <a:ext cx="6133235" cy="40119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15351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01396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268760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while</a:t>
            </a:r>
            <a:r>
              <a:rPr lang="ko-KR" altLang="en-US" sz="2800" dirty="0">
                <a:latin typeface="+mj-ea"/>
                <a:ea typeface="+mj-ea"/>
              </a:rPr>
              <a:t>문의 구조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995" y="1988840"/>
            <a:ext cx="64828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n-ea"/>
              </a:rPr>
              <a:t>while( condition ) ---------1</a:t>
            </a:r>
          </a:p>
          <a:p>
            <a:r>
              <a:rPr lang="en-US" altLang="ko-KR" sz="3600" b="1" dirty="0">
                <a:latin typeface="+mn-ea"/>
              </a:rPr>
              <a:t>{</a:t>
            </a:r>
          </a:p>
          <a:p>
            <a:r>
              <a:rPr lang="en-US" altLang="ko-KR" sz="3600" b="1" dirty="0">
                <a:latin typeface="+mn-ea"/>
              </a:rPr>
              <a:t>       statements ------------2</a:t>
            </a:r>
          </a:p>
          <a:p>
            <a:r>
              <a:rPr lang="en-US" altLang="ko-KR" sz="3600" b="1" dirty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637055"/>
            <a:ext cx="5212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condition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true</a:t>
            </a:r>
            <a:r>
              <a:rPr lang="ko-KR" altLang="en-US" dirty="0">
                <a:latin typeface="+mn-ea"/>
              </a:rPr>
              <a:t>일 경우 </a:t>
            </a:r>
            <a:r>
              <a:rPr lang="en-US" altLang="ko-KR" dirty="0">
                <a:latin typeface="+mn-ea"/>
              </a:rPr>
              <a:t>statements</a:t>
            </a:r>
            <a:r>
              <a:rPr lang="ko-KR" altLang="en-US" dirty="0">
                <a:latin typeface="+mn-ea"/>
              </a:rPr>
              <a:t>를 실행하고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statements</a:t>
            </a:r>
            <a:r>
              <a:rPr lang="ko-KR" altLang="en-US" dirty="0">
                <a:latin typeface="+mn-ea"/>
              </a:rPr>
              <a:t>의 실행이 끝나면 다시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조건을 비교하는 방식으로 동작한다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실행순서 </a:t>
            </a:r>
            <a:r>
              <a:rPr lang="en-US" altLang="ko-KR" dirty="0">
                <a:latin typeface="+mn-ea"/>
              </a:rPr>
              <a:t>1 -&gt; 2 -&gt; 1 -&gt; 2 …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8104" y="3650833"/>
            <a:ext cx="352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Statements</a:t>
            </a:r>
            <a:r>
              <a:rPr lang="ko-KR" altLang="en-US" dirty="0">
                <a:solidFill>
                  <a:srgbClr val="FF0000"/>
                </a:solidFill>
              </a:rPr>
              <a:t> 부분에 </a:t>
            </a:r>
            <a:r>
              <a:rPr lang="en-US" altLang="ko-KR" dirty="0">
                <a:solidFill>
                  <a:srgbClr val="FF0000"/>
                </a:solidFill>
              </a:rPr>
              <a:t>condition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을 변경하는 증감문이 필요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0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Loop </a:t>
            </a:r>
            <a:r>
              <a:rPr lang="ko-KR" altLang="en-US" dirty="0"/>
              <a:t>문의 중간에서 프로그램이 끝나는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Return</a:t>
            </a:r>
            <a:r>
              <a:rPr lang="ko-KR" altLang="en-US" dirty="0"/>
              <a:t>을 이용하여 프로그램을 종료한다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프로그램은 </a:t>
            </a:r>
            <a:r>
              <a:rPr lang="en-US" altLang="ko-KR" dirty="0"/>
              <a:t>return</a:t>
            </a:r>
            <a:r>
              <a:rPr lang="ko-KR" altLang="en-US" dirty="0"/>
              <a:t>을 만나는 순간 무조건 종료 된다</a:t>
            </a:r>
            <a:r>
              <a:rPr lang="en-US" altLang="ko-KR" dirty="0"/>
              <a:t>. </a:t>
            </a:r>
            <a:r>
              <a:rPr lang="ko-KR" altLang="en-US" dirty="0"/>
              <a:t>이에 예외는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프로그램을 중간에 멈추고 싶다면 멈추고 </a:t>
            </a:r>
            <a:r>
              <a:rPr lang="ko-KR" altLang="en-US" dirty="0">
                <a:solidFill>
                  <a:srgbClr val="FF0000"/>
                </a:solidFill>
              </a:rPr>
              <a:t>싶은 조건에 도달했을 때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rgbClr val="FF0000"/>
                </a:solidFill>
              </a:rPr>
              <a:t>을 이용하여 중단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Half loop(</a:t>
            </a:r>
            <a:r>
              <a:rPr lang="ko-KR" altLang="en-US" dirty="0"/>
              <a:t>반 루프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2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주의해야할 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918"/>
          <a:stretch/>
        </p:blipFill>
        <p:spPr>
          <a:xfrm>
            <a:off x="595312" y="1196752"/>
            <a:ext cx="7953375" cy="52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문을 이용한 구구단 출력 프로그램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74" y="1340768"/>
            <a:ext cx="717054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4000"/>
          <a:stretch/>
        </p:blipFill>
        <p:spPr>
          <a:xfrm>
            <a:off x="361950" y="1340768"/>
            <a:ext cx="8420100" cy="53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977"/>
          <a:stretch/>
        </p:blipFill>
        <p:spPr>
          <a:xfrm>
            <a:off x="1043608" y="1412776"/>
            <a:ext cx="6843291" cy="51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2599"/>
      </p:ext>
    </p:extLst>
  </p:cSld>
  <p:clrMapOvr>
    <a:masterClrMapping/>
  </p:clrMapOvr>
</p:sld>
</file>

<file path=ppt/theme/theme1.xml><?xml version="1.0" encoding="utf-8"?>
<a:theme xmlns:a="http://schemas.openxmlformats.org/drawingml/2006/main" name="ro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rodeo</Template>
  <TotalTime>1230</TotalTime>
  <Words>548</Words>
  <Application>Microsoft Office PowerPoint</Application>
  <PresentationFormat>화면 슬라이드 쇼(4:3)</PresentationFormat>
  <Paragraphs>109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Wingdings</vt:lpstr>
      <vt:lpstr>rodeo</vt:lpstr>
      <vt:lpstr>컴퓨터 개론 및 실습</vt:lpstr>
      <vt:lpstr>컴퓨터 개론 및 실습</vt:lpstr>
      <vt:lpstr>반복문</vt:lpstr>
      <vt:lpstr>while 문</vt:lpstr>
      <vt:lpstr>Half loop(반 루프)</vt:lpstr>
      <vt:lpstr>while문에서 주의해야할 점</vt:lpstr>
      <vt:lpstr> while 문을 이용한 구구단 출력 프로그램 </vt:lpstr>
      <vt:lpstr>while문 예제</vt:lpstr>
      <vt:lpstr>while문 예제</vt:lpstr>
      <vt:lpstr>실습 : 반감기</vt:lpstr>
      <vt:lpstr>실행결과</vt:lpstr>
      <vt:lpstr>알고리즘</vt:lpstr>
      <vt:lpstr>소스</vt:lpstr>
      <vt:lpstr>do~while문</vt:lpstr>
      <vt:lpstr>do~while문</vt:lpstr>
      <vt:lpstr>do~while문 예제</vt:lpstr>
      <vt:lpstr>For 문</vt:lpstr>
      <vt:lpstr>for문 실행과정</vt:lpstr>
      <vt:lpstr>for문 예제</vt:lpstr>
      <vt:lpstr>for문 예제 2</vt:lpstr>
      <vt:lpstr>while루프와 for루프의 관계</vt:lpstr>
      <vt:lpstr>중첩 for 문</vt:lpstr>
      <vt:lpstr>중첩 for문 예제</vt:lpstr>
      <vt:lpstr>Break문</vt:lpstr>
      <vt:lpstr>Break문 예제</vt:lpstr>
      <vt:lpstr>Goto문의 사용</vt:lpstr>
      <vt:lpstr>Continue 문</vt:lpstr>
      <vt:lpstr>Continue 문 예제</vt:lpstr>
      <vt:lpstr>Continue문 예제2</vt:lpstr>
      <vt:lpstr>과제 1</vt:lpstr>
      <vt:lpstr>과제 2</vt:lpstr>
      <vt:lpstr>과제 3</vt:lpstr>
      <vt:lpstr>과제 3</vt:lpstr>
    </vt:vector>
  </TitlesOfParts>
  <Company>SP3 Black With Theme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논리회로 및 실험</dc:title>
  <dc:creator>Jeime</dc:creator>
  <cp:lastModifiedBy>daps</cp:lastModifiedBy>
  <cp:revision>109</cp:revision>
  <cp:lastPrinted>2013-09-13T00:26:02Z</cp:lastPrinted>
  <dcterms:created xsi:type="dcterms:W3CDTF">2010-03-05T00:57:53Z</dcterms:created>
  <dcterms:modified xsi:type="dcterms:W3CDTF">2017-04-12T20:07:05Z</dcterms:modified>
</cp:coreProperties>
</file>