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658100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</a:t>
            </a:r>
            <a:endParaRPr lang="en-US" altLang="ko-KR" sz="1200" b="1" i="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3,4 (313) / </a:t>
            </a:r>
            <a:r>
              <a:rPr lang="ko-KR" altLang="en-US" dirty="0"/>
              <a:t>목 </a:t>
            </a:r>
            <a:r>
              <a:rPr lang="en-US" altLang="ko-KR" dirty="0"/>
              <a:t>1,2 (313)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00694" y="3789040"/>
            <a:ext cx="3400404" cy="1497348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PMI. 423.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김 경 태</a:t>
            </a:r>
            <a:endParaRPr lang="en-US" altLang="ko-KR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010-3007-9251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rudxo9251@gmail.com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D890FC-922E-450E-88EE-A9AE7135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정수를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변수 </a:t>
            </a:r>
            <a:r>
              <a:rPr lang="en-US" altLang="ko-KR" dirty="0"/>
              <a:t>n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약수의 개수를 </a:t>
            </a:r>
            <a:r>
              <a:rPr lang="en-US" altLang="ko-KR" dirty="0"/>
              <a:t>0</a:t>
            </a:r>
            <a:r>
              <a:rPr lang="ko-KR" altLang="en-US" dirty="0"/>
              <a:t>으로 초기화한다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for( </a:t>
            </a:r>
            <a:r>
              <a:rPr lang="en-US" altLang="ko-KR" dirty="0" err="1"/>
              <a:t>i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&lt;=n ; </a:t>
            </a:r>
            <a:r>
              <a:rPr lang="en-US" altLang="ko-KR" dirty="0" err="1"/>
              <a:t>i</a:t>
            </a:r>
            <a:r>
              <a:rPr lang="en-US" altLang="ko-KR" dirty="0"/>
              <a:t>++ )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 err="1"/>
              <a:t>i</a:t>
            </a:r>
            <a:r>
              <a:rPr lang="ko-KR" altLang="en-US" dirty="0"/>
              <a:t>로 나누어서 나머지가 </a:t>
            </a:r>
            <a:r>
              <a:rPr lang="en-US" altLang="ko-KR" dirty="0"/>
              <a:t>0</a:t>
            </a:r>
            <a:r>
              <a:rPr lang="ko-KR" altLang="en-US" dirty="0"/>
              <a:t>인지 본다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	나머지가 </a:t>
            </a:r>
            <a:r>
              <a:rPr lang="en-US" altLang="ko-KR" dirty="0"/>
              <a:t>0</a:t>
            </a:r>
            <a:r>
              <a:rPr lang="ko-KR" altLang="en-US" dirty="0"/>
              <a:t>이면 약수의 개수를 증가한다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약수의 개수가 </a:t>
            </a:r>
            <a:r>
              <a:rPr lang="en-US" altLang="ko-KR" dirty="0"/>
              <a:t>2</a:t>
            </a:r>
            <a:r>
              <a:rPr lang="ko-KR" altLang="en-US" dirty="0"/>
              <a:t>이면 정수 </a:t>
            </a:r>
            <a:r>
              <a:rPr lang="en-US" altLang="ko-KR" dirty="0"/>
              <a:t>n</a:t>
            </a:r>
            <a:r>
              <a:rPr lang="ko-KR" altLang="en-US" dirty="0"/>
              <a:t>은 소수이다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B998355-5D76-4ADD-A723-C23F12C39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87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이용한 소수판단 프로그램 작성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3456384" cy="415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32684"/>
            <a:ext cx="245216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01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9D9E22-ADEE-46C2-98A6-5201A071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is_prime</a:t>
            </a:r>
            <a:r>
              <a:rPr lang="en-US" altLang="ko-KR" dirty="0"/>
              <a:t>() </a:t>
            </a:r>
            <a:r>
              <a:rPr lang="ko-KR" altLang="en-US" dirty="0"/>
              <a:t>함수의 실행 속도를 바르게 하기 위하여 어떤 코드를 추가할 수 있는지 </a:t>
            </a:r>
            <a:r>
              <a:rPr lang="ko-KR" altLang="en-US" dirty="0" err="1"/>
              <a:t>생각하여보자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현재 버전은 검사하는 숫자가 매우 크면 비효율적이다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1,000,000</a:t>
            </a:r>
            <a:r>
              <a:rPr lang="ko-KR" altLang="en-US" dirty="0"/>
              <a:t>에 대하여 호출되면 백만 번 반복을 하여야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한 가지 방법은 </a:t>
            </a:r>
            <a:r>
              <a:rPr lang="en-US" altLang="ko-KR" dirty="0"/>
              <a:t>1</a:t>
            </a:r>
            <a:r>
              <a:rPr lang="ko-KR" altLang="en-US" dirty="0"/>
              <a:t>보다 크고 </a:t>
            </a:r>
            <a:r>
              <a:rPr lang="en-US" altLang="ko-KR" dirty="0"/>
              <a:t>n</a:t>
            </a:r>
            <a:r>
              <a:rPr lang="ko-KR" altLang="en-US" dirty="0"/>
              <a:t>보다 작은 숫자 중에서 약수가 하나라도 발견되면 이미 </a:t>
            </a:r>
            <a:r>
              <a:rPr lang="en-US" altLang="ko-KR" dirty="0"/>
              <a:t>n</a:t>
            </a:r>
            <a:r>
              <a:rPr lang="ko-KR" altLang="en-US" dirty="0"/>
              <a:t>은 소수가 아니라고 생각하는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코드로 작성하여 추가하여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A738E0-DB7E-488F-B8A0-74B9F4F27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</p:spTree>
    <p:extLst>
      <p:ext uri="{BB962C8B-B14F-4D97-AF65-F5344CB8AC3E}">
        <p14:creationId xmlns:p14="http://schemas.microsoft.com/office/powerpoint/2010/main" val="308559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 함수는 이전에 배웠던 내용처럼 기본적으로 제공되는 함수들을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math.h</a:t>
            </a:r>
            <a:r>
              <a:rPr lang="en-US" altLang="ko-KR" dirty="0"/>
              <a:t>,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등 우리가 헤더파일은 라이브러리를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66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난수생성</a:t>
            </a:r>
            <a:r>
              <a:rPr lang="ko-KR" altLang="en-US" dirty="0"/>
              <a:t> 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en-US" altLang="ko-KR" dirty="0"/>
              <a:t>(random number)</a:t>
            </a:r>
            <a:r>
              <a:rPr lang="ko-KR" altLang="en-US" dirty="0"/>
              <a:t>는 규칙성 없이 임의로 생성되는 숫자를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난수는</a:t>
            </a:r>
            <a:r>
              <a:rPr lang="ko-KR" altLang="en-US" dirty="0"/>
              <a:t> </a:t>
            </a:r>
            <a:r>
              <a:rPr lang="ko-KR" altLang="en-US" dirty="0" err="1"/>
              <a:t>암호학이나</a:t>
            </a:r>
            <a:r>
              <a:rPr lang="en-US" altLang="ko-KR" dirty="0"/>
              <a:t> </a:t>
            </a:r>
            <a:r>
              <a:rPr lang="ko-KR" altLang="en-US" dirty="0"/>
              <a:t>시뮬레이션</a:t>
            </a:r>
            <a:r>
              <a:rPr lang="en-US" altLang="ko-KR" dirty="0"/>
              <a:t>, </a:t>
            </a:r>
            <a:r>
              <a:rPr lang="ko-KR" altLang="en-US" dirty="0"/>
              <a:t>게임 등에서 필수로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난수를</a:t>
            </a:r>
            <a:r>
              <a:rPr lang="ko-KR" altLang="en-US" dirty="0"/>
              <a:t> 생성하는 함수는 </a:t>
            </a:r>
            <a:r>
              <a:rPr lang="en-US" altLang="ko-KR" dirty="0"/>
              <a:t>rand()</a:t>
            </a:r>
            <a:r>
              <a:rPr lang="ko-KR" altLang="en-US" dirty="0"/>
              <a:t>함수이다</a:t>
            </a:r>
            <a:r>
              <a:rPr lang="en-US" altLang="ko-KR" dirty="0"/>
              <a:t>. </a:t>
            </a:r>
            <a:r>
              <a:rPr lang="ko-KR" altLang="en-US" dirty="0" err="1"/>
              <a:t>난수는</a:t>
            </a:r>
            <a:r>
              <a:rPr lang="ko-KR" altLang="en-US" dirty="0"/>
              <a:t> </a:t>
            </a:r>
            <a:r>
              <a:rPr lang="en-US" altLang="ko-KR" dirty="0"/>
              <a:t>0~RAND_MAX</a:t>
            </a:r>
            <a:r>
              <a:rPr lang="ko-KR" altLang="en-US" dirty="0"/>
              <a:t> 사이의 수가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83398"/>
            <a:ext cx="6325491" cy="11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52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난수생성</a:t>
            </a:r>
            <a:r>
              <a:rPr lang="ko-KR" altLang="en-US" dirty="0"/>
              <a:t> 함수 예제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2" y="1556792"/>
            <a:ext cx="427197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4D40DE-A94A-44E2-9D08-7E681CA71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/>
          <a:stretch/>
        </p:blipFill>
        <p:spPr>
          <a:xfrm>
            <a:off x="4572000" y="4208884"/>
            <a:ext cx="429996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난수생성</a:t>
            </a:r>
            <a:r>
              <a:rPr lang="ko-KR" altLang="en-US" dirty="0"/>
              <a:t> 함수 문제점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위에서 작성한 </a:t>
            </a:r>
            <a:r>
              <a:rPr lang="ko-KR" altLang="en-US" dirty="0" err="1"/>
              <a:t>난수생성</a:t>
            </a:r>
            <a:r>
              <a:rPr lang="ko-KR" altLang="en-US" dirty="0"/>
              <a:t> 프로그램의 문제는 몇 번을 돌려도 같은 결과가 나온다는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이유는 컴파일을 할 때 숫자가 결정되어 버리기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해결하기 위해서는 </a:t>
            </a:r>
            <a:r>
              <a:rPr lang="en-US" altLang="ko-KR" dirty="0" err="1"/>
              <a:t>srand</a:t>
            </a:r>
            <a:r>
              <a:rPr lang="en-US" altLang="ko-KR" dirty="0"/>
              <a:t>()</a:t>
            </a:r>
            <a:r>
              <a:rPr lang="ko-KR" altLang="en-US" dirty="0"/>
              <a:t>함수를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70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srand</a:t>
            </a:r>
            <a:r>
              <a:rPr lang="ko-KR" altLang="en-US" dirty="0"/>
              <a:t>를 사용한 </a:t>
            </a:r>
            <a:r>
              <a:rPr lang="ko-KR" altLang="en-US" dirty="0" err="1"/>
              <a:t>난수생성</a:t>
            </a:r>
            <a:r>
              <a:rPr lang="ko-KR" altLang="en-US" dirty="0"/>
              <a:t> 함수 예제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06095"/>
            <a:ext cx="4752528" cy="468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11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난수의</a:t>
            </a:r>
            <a:r>
              <a:rPr lang="ko-KR" altLang="en-US" dirty="0"/>
              <a:t> 범위 지정하기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난수를</a:t>
            </a:r>
            <a:r>
              <a:rPr lang="ko-KR" altLang="en-US" dirty="0"/>
              <a:t> 사용할 때 굳이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32767(0x7FFF)</a:t>
            </a:r>
            <a:r>
              <a:rPr lang="ko-KR" altLang="en-US" dirty="0"/>
              <a:t> 사이의 숫자를 사용할 필요는 없다</a:t>
            </a:r>
            <a:r>
              <a:rPr lang="en-US" altLang="ko-KR" dirty="0"/>
              <a:t>. </a:t>
            </a:r>
            <a:r>
              <a:rPr lang="ko-KR" altLang="en-US" dirty="0"/>
              <a:t>이럴 경우 나머지 연산을 이용하여 숫자의 범위를 제한할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rand() % (</a:t>
            </a:r>
            <a:r>
              <a:rPr lang="ko-KR" altLang="en-US" dirty="0"/>
              <a:t>제한하려는 숫자의 최댓값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       : 0~ </a:t>
            </a:r>
            <a:r>
              <a:rPr lang="ko-KR" altLang="en-US" dirty="0"/>
              <a:t>최댓값 </a:t>
            </a:r>
            <a:r>
              <a:rPr lang="en-US" altLang="ko-KR" dirty="0"/>
              <a:t>– 1 </a:t>
            </a:r>
            <a:r>
              <a:rPr lang="ko-KR" altLang="en-US" dirty="0"/>
              <a:t>사이의 숫자가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rand() % (</a:t>
            </a:r>
            <a:r>
              <a:rPr lang="ko-KR" altLang="en-US" dirty="0"/>
              <a:t>제한하려는 숫자의 최댓값</a:t>
            </a:r>
            <a:r>
              <a:rPr lang="en-US" altLang="ko-KR" dirty="0"/>
              <a:t>) + 1 </a:t>
            </a:r>
          </a:p>
          <a:p>
            <a:pPr marL="0" indent="0">
              <a:buNone/>
            </a:pPr>
            <a:r>
              <a:rPr lang="en-US" altLang="ko-KR" dirty="0"/>
              <a:t>        : 1 ~ </a:t>
            </a:r>
            <a:r>
              <a:rPr lang="ko-KR" altLang="en-US" dirty="0"/>
              <a:t>최댓값 사이의 숫자가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02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1~45</a:t>
            </a:r>
            <a:r>
              <a:rPr lang="ko-KR" altLang="en-US" dirty="0"/>
              <a:t>까지의 </a:t>
            </a:r>
            <a:r>
              <a:rPr lang="ko-KR" altLang="en-US" dirty="0" err="1"/>
              <a:t>난수생성</a:t>
            </a:r>
            <a:r>
              <a:rPr lang="ko-KR" altLang="en-US" dirty="0"/>
              <a:t> 함수 예제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391568"/>
            <a:ext cx="4680521" cy="478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0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Teaching Assistant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/>
              <a:t>김경태 </a:t>
            </a:r>
            <a:r>
              <a:rPr lang="en-US" altLang="ko-KR" dirty="0"/>
              <a:t>(</a:t>
            </a:r>
            <a:r>
              <a:rPr lang="ko-KR" altLang="en-US" dirty="0"/>
              <a:t>공대 </a:t>
            </a:r>
            <a:r>
              <a:rPr lang="en-US" altLang="ko-KR" dirty="0"/>
              <a:t>423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E-mail : rudxo9251@gmail.com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Mobile : 010-3007-9251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Office Hour 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15:30 ~ 18:30, </a:t>
            </a:r>
            <a:r>
              <a:rPr lang="ko-KR" altLang="en-US" dirty="0"/>
              <a:t>목 </a:t>
            </a:r>
            <a:r>
              <a:rPr lang="en-US" altLang="ko-KR" dirty="0"/>
              <a:t>13:30 ~ 15:30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4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자동차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난수를</a:t>
            </a:r>
            <a:r>
              <a:rPr lang="ko-KR" altLang="en-US" dirty="0"/>
              <a:t> 이용하여서 자동차 게임을 작성</a:t>
            </a:r>
          </a:p>
          <a:p>
            <a:r>
              <a:rPr lang="ko-KR" altLang="en-US" dirty="0"/>
              <a:t>사용자가 키를 누를 때마다 </a:t>
            </a:r>
            <a:r>
              <a:rPr lang="en-US" altLang="ko-KR" dirty="0"/>
              <a:t>1</a:t>
            </a:r>
            <a:r>
              <a:rPr lang="ko-KR" altLang="en-US" dirty="0"/>
              <a:t>초씩 주행하도록 하자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주행 거리는 </a:t>
            </a:r>
            <a:r>
              <a:rPr lang="ko-KR" altLang="en-US" dirty="0" err="1"/>
              <a:t>난수로</a:t>
            </a:r>
            <a:r>
              <a:rPr lang="ko-KR" altLang="en-US" dirty="0"/>
              <a:t> 결정된다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32739376" descr="EMB00000ae4be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79" y="2971271"/>
            <a:ext cx="2308753" cy="26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9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4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59" y="1000654"/>
            <a:ext cx="6494541" cy="57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2026481" y="1328737"/>
            <a:ext cx="5484812" cy="337026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26481" y="1432707"/>
            <a:ext cx="32859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4196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690" y="1916832"/>
            <a:ext cx="8212138" cy="2324100"/>
          </a:xfrm>
        </p:spPr>
        <p:txBody>
          <a:bodyPr/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발생기를 초기화한다</a:t>
            </a:r>
          </a:p>
          <a:p>
            <a:r>
              <a:rPr lang="en-US" altLang="ko-KR" dirty="0"/>
              <a:t>for(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ko-KR" altLang="en-US" dirty="0"/>
              <a:t>주행시간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난수를</a:t>
            </a:r>
            <a:r>
              <a:rPr lang="ko-KR" altLang="en-US" dirty="0"/>
              <a:t> 발생하여서 자동차</a:t>
            </a:r>
            <a:r>
              <a:rPr lang="en-US" altLang="ko-KR" dirty="0"/>
              <a:t>1</a:t>
            </a:r>
            <a:r>
              <a:rPr lang="ko-KR" altLang="en-US" dirty="0"/>
              <a:t>의 주행거리에 누적한다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난수를</a:t>
            </a:r>
            <a:r>
              <a:rPr lang="ko-KR" altLang="en-US" dirty="0"/>
              <a:t> 발생하여서 자동차</a:t>
            </a:r>
            <a:r>
              <a:rPr lang="en-US" altLang="ko-KR" dirty="0"/>
              <a:t>2</a:t>
            </a:r>
            <a:r>
              <a:rPr lang="ko-KR" altLang="en-US" dirty="0"/>
              <a:t>의 주행거리에 누적한다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 err="1"/>
              <a:t>disp_car</a:t>
            </a:r>
            <a:r>
              <a:rPr lang="en-US" altLang="ko-KR" dirty="0"/>
              <a:t>()</a:t>
            </a:r>
            <a:r>
              <a:rPr lang="ko-KR" altLang="en-US" dirty="0"/>
              <a:t>를 호출하여서 자동차</a:t>
            </a:r>
            <a:r>
              <a:rPr lang="en-US" altLang="ko-KR" dirty="0"/>
              <a:t>1</a:t>
            </a:r>
            <a:r>
              <a:rPr lang="ko-KR" altLang="en-US" dirty="0"/>
              <a:t>을 화면에 *표로 그린다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 err="1"/>
              <a:t>disp_car</a:t>
            </a:r>
            <a:r>
              <a:rPr lang="en-US" altLang="ko-KR" dirty="0"/>
              <a:t>()</a:t>
            </a:r>
            <a:r>
              <a:rPr lang="ko-KR" altLang="en-US" dirty="0"/>
              <a:t>를 호출하여서 자동차</a:t>
            </a:r>
            <a:r>
              <a:rPr lang="en-US" altLang="ko-KR" dirty="0"/>
              <a:t>2</a:t>
            </a:r>
            <a:r>
              <a:rPr lang="ko-KR" altLang="en-US" dirty="0"/>
              <a:t>을 화면에 *표로 그린다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91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15616" y="1136817"/>
            <a:ext cx="7721600" cy="54186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&lt;stdio.h&gt;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algn="just">
              <a:lnSpc>
                <a:spcPts val="2000"/>
              </a:lnSpc>
            </a:pPr>
            <a:r>
              <a:rPr lang="en-US" altLang="ko-KR" sz="1600" u="sng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b="1" u="sng" dirty="0"/>
              <a:t> </a:t>
            </a:r>
            <a:r>
              <a:rPr lang="en-US" altLang="ko-KR" sz="1600" u="sng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u="sng" kern="0" dirty="0" err="1">
                <a:solidFill>
                  <a:srgbClr val="A31515"/>
                </a:solidFill>
                <a:latin typeface="Trebuchet MS" pitchFamily="34" charset="0"/>
              </a:rPr>
              <a:t>conio.h</a:t>
            </a:r>
            <a:r>
              <a:rPr lang="en-US" altLang="ko-KR" sz="1600" u="sng" kern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u="sng" kern="0" dirty="0">
              <a:solidFill>
                <a:srgbClr val="A31515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distance);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car1_dist=0, car2_dist=0;</a:t>
            </a:r>
          </a:p>
          <a:p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               </a:t>
            </a:r>
            <a:r>
              <a:rPr lang="en-US" altLang="ko-KR" sz="1600" u="sng" kern="0" dirty="0" err="1">
                <a:solidFill>
                  <a:srgbClr val="000000"/>
                </a:solidFill>
                <a:latin typeface="Trebuchet MS" pitchFamily="34" charset="0"/>
              </a:rPr>
              <a:t>setvbuf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(stdout,NULL,_IONBF,0);</a:t>
            </a:r>
          </a:p>
          <a:p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               </a:t>
            </a:r>
            <a:r>
              <a:rPr lang="en-US" altLang="ko-KR" sz="1600" u="sng" kern="0" dirty="0" err="1">
                <a:solidFill>
                  <a:srgbClr val="000000"/>
                </a:solidFill>
                <a:latin typeface="Trebuchet MS" pitchFamily="34" charset="0"/>
              </a:rPr>
              <a:t>setvbuf</a:t>
            </a:r>
            <a:r>
              <a:rPr lang="en-US" altLang="ko-KR" sz="1600" u="sng" kern="0" dirty="0">
                <a:solidFill>
                  <a:srgbClr val="000000"/>
                </a:solidFill>
                <a:latin typeface="Trebuchet MS" pitchFamily="34" charset="0"/>
              </a:rPr>
              <a:t>(stderr,NULL,_IONBF,0);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6;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 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car1_dist += rand() % 100; 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car2_dist += rand() % 100; 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(1, car1_dist);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(2, car2_dist);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getch</a:t>
            </a:r>
            <a:r>
              <a:rPr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ar</a:t>
            </a:r>
            <a:r>
              <a:rPr lang="en-US" altLang="ko-KR" sz="1600" dirty="0">
                <a:latin typeface="Trebuchet MS" pitchFamily="34" charset="0"/>
              </a:rPr>
              <a:t>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2843808" y="4601715"/>
            <a:ext cx="2805017" cy="685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4574001"/>
            <a:ext cx="348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tx2"/>
                </a:solidFill>
              </a:rPr>
              <a:t>rand()</a:t>
            </a:r>
            <a:r>
              <a:rPr lang="ko-KR" altLang="en-US" sz="1600" dirty="0">
                <a:solidFill>
                  <a:schemeClr val="tx2"/>
                </a:solidFill>
              </a:rPr>
              <a:t>를 이용하여서 </a:t>
            </a:r>
            <a:r>
              <a:rPr lang="ko-KR" altLang="en-US" sz="1600" dirty="0" err="1">
                <a:solidFill>
                  <a:schemeClr val="tx2"/>
                </a:solidFill>
              </a:rPr>
              <a:t>난수를</a:t>
            </a:r>
            <a:r>
              <a:rPr lang="ko-KR" altLang="en-US" sz="1600" dirty="0">
                <a:solidFill>
                  <a:schemeClr val="tx2"/>
                </a:solidFill>
              </a:rPr>
              <a:t> 발생한다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 err="1">
                <a:solidFill>
                  <a:schemeClr val="tx2"/>
                </a:solidFill>
              </a:rPr>
              <a:t>난수의</a:t>
            </a:r>
            <a:r>
              <a:rPr lang="ko-KR" altLang="en-US" sz="1600" dirty="0">
                <a:solidFill>
                  <a:schemeClr val="tx2"/>
                </a:solidFill>
              </a:rPr>
              <a:t> 범위는 </a:t>
            </a:r>
            <a:r>
              <a:rPr lang="en-US" altLang="ko-KR" sz="1600" dirty="0">
                <a:solidFill>
                  <a:schemeClr val="tx2"/>
                </a:solidFill>
              </a:rPr>
              <a:t>%</a:t>
            </a:r>
            <a:r>
              <a:rPr lang="ko-KR" altLang="en-US" sz="1600" dirty="0">
                <a:solidFill>
                  <a:schemeClr val="tx2"/>
                </a:solidFill>
              </a:rPr>
              <a:t>연산자를 사용하여서 </a:t>
            </a:r>
            <a:r>
              <a:rPr lang="en-US" altLang="ko-KR" sz="1600" dirty="0">
                <a:solidFill>
                  <a:schemeClr val="tx2"/>
                </a:solidFill>
              </a:rPr>
              <a:t>0</a:t>
            </a:r>
            <a:r>
              <a:rPr lang="ko-KR" altLang="en-US" sz="1600" dirty="0">
                <a:solidFill>
                  <a:schemeClr val="tx2"/>
                </a:solidFill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</a:rPr>
              <a:t>99</a:t>
            </a:r>
            <a:r>
              <a:rPr lang="ko-KR" altLang="en-US" sz="1600" dirty="0">
                <a:solidFill>
                  <a:schemeClr val="tx2"/>
                </a:solidFill>
              </a:rPr>
              <a:t>로 제한하였다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5298978" y="4040601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9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28690" y="2204864"/>
            <a:ext cx="7721600" cy="29040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distance)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"CAR #%d:", 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distance/10;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 ) 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384573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531504"/>
          </a:xfrm>
        </p:spPr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924944"/>
            <a:ext cx="781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 C</a:t>
            </a:r>
            <a:r>
              <a:rPr lang="ko-KR" altLang="en-US" dirty="0">
                <a:solidFill>
                  <a:prstClr val="black"/>
                </a:solidFill>
              </a:rPr>
              <a:t>프로그램의 기본 구성 요소로서 특정한 연산만을 수행하게 하여 재사용을 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맑은 고딕"/>
              </a:rPr>
              <a:t>가능하게 하고 프로그램의 </a:t>
            </a:r>
            <a:r>
              <a:rPr lang="ko-KR" altLang="en-US" dirty="0" err="1">
                <a:solidFill>
                  <a:prstClr val="black"/>
                </a:solidFill>
                <a:latin typeface="맑은 고딕"/>
              </a:rPr>
              <a:t>가독성을</a:t>
            </a:r>
            <a:r>
              <a:rPr lang="ko-KR" altLang="en-US" dirty="0">
                <a:solidFill>
                  <a:prstClr val="black"/>
                </a:solidFill>
                <a:latin typeface="맑은 고딕"/>
              </a:rPr>
              <a:t> 높인다</a:t>
            </a:r>
            <a:r>
              <a:rPr lang="en-US" altLang="ko-KR" dirty="0">
                <a:solidFill>
                  <a:prstClr val="black"/>
                </a:solidFill>
                <a:latin typeface="맑은 고딕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맑은 고딕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맑은 고딕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맑은 고딕"/>
              </a:rPr>
              <a:t>프로그램은 함수의 집합이다</a:t>
            </a:r>
            <a:r>
              <a:rPr lang="en-US" altLang="ko-KR" dirty="0">
                <a:solidFill>
                  <a:prstClr val="black"/>
                </a:solidFill>
                <a:latin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61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389" y="1367190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dirty="0"/>
              <a:t>함수의 기본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923" y="2175015"/>
            <a:ext cx="823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u="sng" dirty="0">
                <a:solidFill>
                  <a:srgbClr val="0070C0"/>
                </a:solidFill>
                <a:latin typeface="+mn-ea"/>
              </a:rPr>
              <a:t>반환형</a:t>
            </a:r>
            <a:r>
              <a:rPr lang="en-US" altLang="ko-KR" sz="4400" u="sng" dirty="0">
                <a:latin typeface="+mn-ea"/>
              </a:rPr>
              <a:t>(</a:t>
            </a:r>
            <a:r>
              <a:rPr lang="ko-KR" altLang="en-US" sz="4400" u="sng" dirty="0" err="1">
                <a:latin typeface="+mn-ea"/>
              </a:rPr>
              <a:t>자료형</a:t>
            </a:r>
            <a:r>
              <a:rPr lang="en-US" altLang="ko-KR" sz="4400" u="sng" dirty="0">
                <a:latin typeface="+mn-ea"/>
              </a:rPr>
              <a:t>)</a:t>
            </a:r>
            <a:r>
              <a:rPr lang="en-US" altLang="ko-KR" sz="4400" dirty="0">
                <a:latin typeface="+mn-ea"/>
              </a:rPr>
              <a:t> </a:t>
            </a:r>
            <a:r>
              <a:rPr lang="ko-KR" altLang="en-US" sz="4400" u="sng" dirty="0">
                <a:latin typeface="+mn-ea"/>
              </a:rPr>
              <a:t>함수 이름</a:t>
            </a:r>
            <a:r>
              <a:rPr lang="en-US" altLang="ko-KR" sz="4400" dirty="0">
                <a:latin typeface="+mn-ea"/>
              </a:rPr>
              <a:t> </a:t>
            </a:r>
            <a:r>
              <a:rPr lang="en-US" altLang="ko-KR" sz="4400" u="sng" dirty="0">
                <a:latin typeface="+mn-ea"/>
              </a:rPr>
              <a:t>(</a:t>
            </a:r>
            <a:r>
              <a:rPr lang="ko-KR" altLang="en-US" sz="4400" u="sng" dirty="0">
                <a:solidFill>
                  <a:srgbClr val="0070C0"/>
                </a:solidFill>
                <a:latin typeface="+mn-ea"/>
              </a:rPr>
              <a:t>인자</a:t>
            </a:r>
            <a:r>
              <a:rPr lang="en-US" altLang="ko-KR" sz="4400" u="sng" dirty="0">
                <a:latin typeface="+mn-ea"/>
              </a:rPr>
              <a:t>)</a:t>
            </a:r>
            <a:endParaRPr lang="ko-KR" altLang="en-US" sz="4400" u="sng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923" y="4149080"/>
            <a:ext cx="3584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반환형은 함수가 </a:t>
            </a:r>
            <a:r>
              <a:rPr lang="ko-KR" altLang="en-US" dirty="0" err="1"/>
              <a:t>끝날때</a:t>
            </a:r>
            <a:r>
              <a:rPr lang="ko-KR" altLang="en-US" dirty="0"/>
              <a:t> 반환하는</a:t>
            </a:r>
            <a:endParaRPr lang="en-US" altLang="ko-KR" dirty="0"/>
          </a:p>
          <a:p>
            <a:r>
              <a:rPr lang="ko-KR" altLang="en-US" dirty="0" err="1"/>
              <a:t>자료형을</a:t>
            </a:r>
            <a:r>
              <a:rPr lang="ko-KR" altLang="en-US" dirty="0"/>
              <a:t> 의미하며 반환형은 </a:t>
            </a:r>
            <a:endParaRPr lang="en-US" altLang="ko-KR" dirty="0"/>
          </a:p>
          <a:p>
            <a:r>
              <a:rPr lang="ko-KR" altLang="en-US" dirty="0" err="1"/>
              <a:t>없을수도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4149080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함수를 나타내는 이름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4288" y="4149080"/>
            <a:ext cx="1912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함수로 넘기는</a:t>
            </a:r>
            <a:endParaRPr lang="en-US" altLang="ko-KR" dirty="0"/>
          </a:p>
          <a:p>
            <a:r>
              <a:rPr lang="ko-KR" altLang="en-US" dirty="0"/>
              <a:t>값을 의미하며</a:t>
            </a:r>
            <a:endParaRPr lang="en-US" altLang="ko-KR" dirty="0"/>
          </a:p>
          <a:p>
            <a:r>
              <a:rPr lang="ko-KR" altLang="en-US" dirty="0"/>
              <a:t>인자가 있을 경우</a:t>
            </a:r>
            <a:endParaRPr lang="en-US" altLang="ko-KR" dirty="0"/>
          </a:p>
          <a:p>
            <a:r>
              <a:rPr lang="ko-KR" altLang="en-US" dirty="0" err="1"/>
              <a:t>자료형을</a:t>
            </a:r>
            <a:r>
              <a:rPr lang="ko-KR" altLang="en-US" dirty="0"/>
              <a:t> 표기</a:t>
            </a:r>
            <a:endParaRPr lang="en-US" altLang="ko-KR" dirty="0"/>
          </a:p>
          <a:p>
            <a:r>
              <a:rPr lang="ko-KR" altLang="en-US" dirty="0"/>
              <a:t>해야만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1" name="직선 연결선 40"/>
          <p:cNvCxnSpPr>
            <a:endCxn id="8" idx="0"/>
          </p:cNvCxnSpPr>
          <p:nvPr/>
        </p:nvCxnSpPr>
        <p:spPr>
          <a:xfrm>
            <a:off x="2245241" y="2944456"/>
            <a:ext cx="0" cy="120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34" idx="0"/>
          </p:cNvCxnSpPr>
          <p:nvPr/>
        </p:nvCxnSpPr>
        <p:spPr>
          <a:xfrm>
            <a:off x="5759184" y="2944456"/>
            <a:ext cx="0" cy="120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028384" y="2944456"/>
            <a:ext cx="0" cy="120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34467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389" y="1367190"/>
            <a:ext cx="283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dirty="0"/>
              <a:t>함수의 사용 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46" y="2636912"/>
            <a:ext cx="3631307" cy="164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2639" y="26781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6216" y="210399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이름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5205" y="2055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1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반환값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3" idx="3"/>
          </p:cNvCxnSpPr>
          <p:nvPr/>
        </p:nvCxnSpPr>
        <p:spPr>
          <a:xfrm>
            <a:off x="1779802" y="2862774"/>
            <a:ext cx="1029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</p:cNvCxnSpPr>
          <p:nvPr/>
        </p:nvCxnSpPr>
        <p:spPr>
          <a:xfrm flipH="1">
            <a:off x="3778266" y="2473324"/>
            <a:ext cx="1" cy="20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2"/>
          </p:cNvCxnSpPr>
          <p:nvPr/>
        </p:nvCxnSpPr>
        <p:spPr>
          <a:xfrm flipH="1">
            <a:off x="5578370" y="2424779"/>
            <a:ext cx="1" cy="25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26" idx="0"/>
          </p:cNvCxnSpPr>
          <p:nvPr/>
        </p:nvCxnSpPr>
        <p:spPr>
          <a:xfrm flipH="1">
            <a:off x="4572000" y="2424779"/>
            <a:ext cx="1006371" cy="21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1"/>
          </p:cNvCxnSpPr>
          <p:nvPr/>
        </p:nvCxnSpPr>
        <p:spPr>
          <a:xfrm flipH="1">
            <a:off x="5578371" y="3613666"/>
            <a:ext cx="108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4344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389" y="1367190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dirty="0"/>
              <a:t>함수의 </a:t>
            </a:r>
            <a:r>
              <a:rPr lang="en-US" altLang="ko-KR" sz="2800" dirty="0">
                <a:latin typeface="+mj-ea"/>
                <a:ea typeface="+mj-ea"/>
              </a:rPr>
              <a:t>Prototype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88840"/>
            <a:ext cx="790331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8251" y="2420888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부분을 함수의 </a:t>
            </a:r>
            <a:r>
              <a:rPr lang="en-US" altLang="ko-KR" dirty="0"/>
              <a:t>Prototype</a:t>
            </a:r>
            <a:r>
              <a:rPr lang="ko-KR" altLang="en-US" dirty="0"/>
              <a:t>이라 함</a:t>
            </a:r>
          </a:p>
        </p:txBody>
      </p:sp>
      <p:cxnSp>
        <p:nvCxnSpPr>
          <p:cNvPr id="7" name="직선 연결선 6"/>
          <p:cNvCxnSpPr>
            <a:endCxn id="3" idx="1"/>
          </p:cNvCxnSpPr>
          <p:nvPr/>
        </p:nvCxnSpPr>
        <p:spPr>
          <a:xfrm>
            <a:off x="3347864" y="2605554"/>
            <a:ext cx="1490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4725144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부분을 함수의 구현 </a:t>
            </a:r>
            <a:r>
              <a:rPr lang="en-US" altLang="ko-KR" dirty="0"/>
              <a:t>or </a:t>
            </a:r>
            <a:r>
              <a:rPr lang="ko-KR" altLang="en-US" dirty="0"/>
              <a:t>정의라고 함</a:t>
            </a:r>
          </a:p>
        </p:txBody>
      </p:sp>
      <p:cxnSp>
        <p:nvCxnSpPr>
          <p:cNvPr id="10" name="직선 연결선 9"/>
          <p:cNvCxnSpPr>
            <a:endCxn id="8" idx="1"/>
          </p:cNvCxnSpPr>
          <p:nvPr/>
        </p:nvCxnSpPr>
        <p:spPr>
          <a:xfrm>
            <a:off x="3203848" y="490981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16095" y="333673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사용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13562" y="3706063"/>
            <a:ext cx="0" cy="226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en-US" altLang="ko-KR" dirty="0"/>
              <a:t>prototype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49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389" y="1367190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dirty="0"/>
              <a:t>반환형이 없는 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5" y="2708920"/>
            <a:ext cx="634675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0985" y="1927781"/>
            <a:ext cx="788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반환형과 인자가 필요 없는 경우 반환형은 </a:t>
            </a:r>
            <a:r>
              <a:rPr lang="en-US" altLang="ko-KR" dirty="0"/>
              <a:t>void</a:t>
            </a:r>
            <a:r>
              <a:rPr lang="ko-KR" altLang="en-US" dirty="0"/>
              <a:t>를 쓰고 인자는 </a:t>
            </a:r>
            <a:r>
              <a:rPr lang="ko-KR" altLang="en-US"/>
              <a:t>생략 가능하다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반환형이 없는 함수</a:t>
            </a:r>
          </a:p>
        </p:txBody>
      </p:sp>
    </p:spTree>
    <p:extLst>
      <p:ext uri="{BB962C8B-B14F-4D97-AF65-F5344CB8AC3E}">
        <p14:creationId xmlns:p14="http://schemas.microsoft.com/office/powerpoint/2010/main" val="401819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이용한 두 정수의 </a:t>
            </a:r>
            <a:r>
              <a:rPr lang="en-US" altLang="ko-KR" dirty="0"/>
              <a:t>Combination </a:t>
            </a:r>
            <a:r>
              <a:rPr lang="ko-KR" altLang="en-US" dirty="0"/>
              <a:t>계산 프로그램 작성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40386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28" y="2434604"/>
            <a:ext cx="43148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E1C04D3-3D8E-4A0F-B27E-C10B8429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63" y="2029973"/>
            <a:ext cx="1719585" cy="63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2F7C0CD-1F96-4DDD-9881-9A8AFABA8D1E}"/>
              </a:ext>
            </a:extLst>
          </p:cNvPr>
          <p:cNvCxnSpPr/>
          <p:nvPr/>
        </p:nvCxnSpPr>
        <p:spPr>
          <a:xfrm flipV="1">
            <a:off x="7407263" y="2434604"/>
            <a:ext cx="765137" cy="23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>
            <a:extLst>
              <a:ext uri="{FF2B5EF4-FFF2-40B4-BE49-F238E27FC236}">
                <a16:creationId xmlns:a16="http://schemas.microsoft.com/office/drawing/2014/main" id="{13CB41C7-D731-4D4E-9F1A-F62BA6DE1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2" t="7346" r="23325" b="58784"/>
          <a:stretch/>
        </p:blipFill>
        <p:spPr bwMode="auto">
          <a:xfrm>
            <a:off x="7297960" y="3933056"/>
            <a:ext cx="477105" cy="47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215879-7269-4915-906F-94751E97E055}"/>
              </a:ext>
            </a:extLst>
          </p:cNvPr>
          <p:cNvCxnSpPr>
            <a:cxnSpLocks/>
          </p:cNvCxnSpPr>
          <p:nvPr/>
        </p:nvCxnSpPr>
        <p:spPr>
          <a:xfrm flipV="1">
            <a:off x="6545981" y="4235978"/>
            <a:ext cx="618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>
            <a:extLst>
              <a:ext uri="{FF2B5EF4-FFF2-40B4-BE49-F238E27FC236}">
                <a16:creationId xmlns:a16="http://schemas.microsoft.com/office/drawing/2014/main" id="{6E6EE9A7-867C-4DEA-8E1B-EFEDD3FF8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1" t="47235" r="4786" b="18895"/>
          <a:stretch/>
        </p:blipFill>
        <p:spPr bwMode="auto">
          <a:xfrm>
            <a:off x="7812360" y="4005064"/>
            <a:ext cx="477105" cy="47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81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152328-FD03-4420-8DA3-9DC09F62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/>
          <a:lstStyle/>
          <a:p>
            <a:r>
              <a:rPr lang="en-US" altLang="ko-KR" dirty="0" err="1"/>
              <a:t>주어진</a:t>
            </a:r>
            <a:r>
              <a:rPr lang="en-US" altLang="ko-KR" dirty="0"/>
              <a:t> </a:t>
            </a:r>
            <a:r>
              <a:rPr lang="en-US" altLang="ko-KR" dirty="0" err="1"/>
              <a:t>숫자가</a:t>
            </a:r>
            <a:r>
              <a:rPr lang="en-US" altLang="ko-KR" dirty="0"/>
              <a:t> </a:t>
            </a:r>
            <a:r>
              <a:rPr lang="en-US" altLang="ko-KR" dirty="0" err="1"/>
              <a:t>소수</a:t>
            </a:r>
            <a:r>
              <a:rPr lang="en-US" altLang="ko-KR" dirty="0"/>
              <a:t>(prime)</a:t>
            </a:r>
            <a:r>
              <a:rPr lang="en-US" altLang="ko-KR" dirty="0" err="1"/>
              <a:t>인지를</a:t>
            </a:r>
            <a:r>
              <a:rPr lang="en-US" altLang="ko-KR" dirty="0"/>
              <a:t> </a:t>
            </a:r>
            <a:r>
              <a:rPr lang="en-US" altLang="ko-KR" dirty="0" err="1"/>
              <a:t>결정하는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 err="1"/>
              <a:t>이다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양의</a:t>
            </a:r>
            <a:r>
              <a:rPr lang="en-US" altLang="ko-KR" dirty="0"/>
              <a:t> </a:t>
            </a:r>
            <a:r>
              <a:rPr lang="en-US" altLang="ko-KR" dirty="0" err="1"/>
              <a:t>정수</a:t>
            </a:r>
            <a:r>
              <a:rPr lang="en-US" altLang="ko-KR" dirty="0"/>
              <a:t> </a:t>
            </a:r>
            <a:r>
              <a:rPr lang="en-US" altLang="ko-KR" dirty="0" err="1"/>
              <a:t>n이</a:t>
            </a:r>
            <a:r>
              <a:rPr lang="en-US" altLang="ko-KR" dirty="0"/>
              <a:t> </a:t>
            </a:r>
            <a:r>
              <a:rPr lang="en-US" altLang="ko-KR" dirty="0" err="1"/>
              <a:t>소수가</a:t>
            </a:r>
            <a:r>
              <a:rPr lang="en-US" altLang="ko-KR" dirty="0"/>
              <a:t> </a:t>
            </a:r>
            <a:r>
              <a:rPr lang="en-US" altLang="ko-KR" dirty="0" err="1"/>
              <a:t>되려면</a:t>
            </a:r>
            <a:r>
              <a:rPr lang="en-US" altLang="ko-KR" dirty="0"/>
              <a:t> 1과 </a:t>
            </a:r>
            <a:r>
              <a:rPr lang="en-US" altLang="ko-KR" dirty="0" err="1"/>
              <a:t>자기</a:t>
            </a:r>
            <a:r>
              <a:rPr lang="en-US" altLang="ko-KR" dirty="0"/>
              <a:t> </a:t>
            </a:r>
            <a:r>
              <a:rPr lang="en-US" altLang="ko-KR" dirty="0" err="1"/>
              <a:t>자신만을</a:t>
            </a:r>
            <a:r>
              <a:rPr lang="en-US" altLang="ko-KR" dirty="0"/>
              <a:t> </a:t>
            </a:r>
            <a:r>
              <a:rPr lang="en-US" altLang="ko-KR" dirty="0" err="1"/>
              <a:t>약수로</a:t>
            </a:r>
            <a:r>
              <a:rPr lang="en-US" altLang="ko-KR" dirty="0"/>
              <a:t> </a:t>
            </a:r>
            <a:r>
              <a:rPr lang="en-US" altLang="ko-KR" dirty="0" err="1"/>
              <a:t>가져야</a:t>
            </a:r>
            <a:r>
              <a:rPr lang="en-US" altLang="ko-KR" dirty="0"/>
              <a:t> </a:t>
            </a:r>
            <a:r>
              <a:rPr lang="en-US" altLang="ko-KR" dirty="0" err="1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암호학에서 많이 사용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4D3EBE-CFAF-4FDD-91DC-7C8543F92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_x232735936" descr="EMB00000ae4bc1a">
            <a:extLst>
              <a:ext uri="{FF2B5EF4-FFF2-40B4-BE49-F238E27FC236}">
                <a16:creationId xmlns:a16="http://schemas.microsoft.com/office/drawing/2014/main" id="{5625490F-A07C-433C-932F-FD2125E2A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3434283" cy="229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CB4E8D-E6EA-4882-AF20-9198EFF192B4}"/>
              </a:ext>
            </a:extLst>
          </p:cNvPr>
          <p:cNvSpPr/>
          <p:nvPr/>
        </p:nvSpPr>
        <p:spPr bwMode="auto">
          <a:xfrm>
            <a:off x="4964821" y="4077073"/>
            <a:ext cx="2865473" cy="129834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F3EF8-004B-41AF-A7D0-2A41A98C7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221088"/>
            <a:ext cx="260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dirty="0">
                <a:solidFill>
                  <a:schemeClr val="bg1"/>
                </a:solidFill>
              </a:rPr>
              <a:t>정수를 입력하시오</a:t>
            </a:r>
            <a:r>
              <a:rPr lang="en-US" altLang="ko-KR" dirty="0">
                <a:solidFill>
                  <a:schemeClr val="bg1"/>
                </a:solidFill>
              </a:rPr>
              <a:t>: 23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23</a:t>
            </a:r>
            <a:r>
              <a:rPr lang="ko-KR" altLang="en-US" dirty="0">
                <a:solidFill>
                  <a:schemeClr val="bg1"/>
                </a:solidFill>
              </a:rPr>
              <a:t>은 소수입니다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D40F-D44B-4206-8266-BAE9B54412CF}"/>
              </a:ext>
            </a:extLst>
          </p:cNvPr>
          <p:cNvSpPr txBox="1"/>
          <p:nvPr/>
        </p:nvSpPr>
        <p:spPr>
          <a:xfrm>
            <a:off x="4964821" y="36357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출력화면</a:t>
            </a:r>
          </a:p>
        </p:txBody>
      </p:sp>
    </p:spTree>
    <p:extLst>
      <p:ext uri="{BB962C8B-B14F-4D97-AF65-F5344CB8AC3E}">
        <p14:creationId xmlns:p14="http://schemas.microsoft.com/office/powerpoint/2010/main" val="4276080051"/>
      </p:ext>
    </p:extLst>
  </p:cSld>
  <p:clrMapOvr>
    <a:masterClrMapping/>
  </p:clrMapOvr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1234</TotalTime>
  <Words>682</Words>
  <Application>Microsoft Office PowerPoint</Application>
  <PresentationFormat>화면 슬라이드 쇼(4:3)</PresentationFormat>
  <Paragraphs>163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맑은 고딕</vt:lpstr>
      <vt:lpstr>새굴림</vt:lpstr>
      <vt:lpstr>Arial</vt:lpstr>
      <vt:lpstr>Calibri</vt:lpstr>
      <vt:lpstr>Trebuchet MS</vt:lpstr>
      <vt:lpstr>Wingdings</vt:lpstr>
      <vt:lpstr>rodeo</vt:lpstr>
      <vt:lpstr>컴퓨터 개론 및 실습</vt:lpstr>
      <vt:lpstr>컴퓨터 개론 및 실습</vt:lpstr>
      <vt:lpstr>함수</vt:lpstr>
      <vt:lpstr>함수</vt:lpstr>
      <vt:lpstr>함수</vt:lpstr>
      <vt:lpstr>함수의 prototype</vt:lpstr>
      <vt:lpstr>반환형이 없는 함수</vt:lpstr>
      <vt:lpstr>실습 1</vt:lpstr>
      <vt:lpstr>실습 2</vt:lpstr>
      <vt:lpstr>실습 2</vt:lpstr>
      <vt:lpstr>실습 2</vt:lpstr>
      <vt:lpstr>도전문제</vt:lpstr>
      <vt:lpstr>라이브러리 함수</vt:lpstr>
      <vt:lpstr>난수생성 함수</vt:lpstr>
      <vt:lpstr>난수생성 함수 예제</vt:lpstr>
      <vt:lpstr>난수생성 함수 문제점</vt:lpstr>
      <vt:lpstr>srand를 사용한 난수생성 함수 예제</vt:lpstr>
      <vt:lpstr>난수의 범위 지정하기</vt:lpstr>
      <vt:lpstr>1~45까지의 난수생성 함수 예제</vt:lpstr>
      <vt:lpstr>실습: 자동차 게임</vt:lpstr>
      <vt:lpstr>실행 결과</vt:lpstr>
      <vt:lpstr>알고리즘</vt:lpstr>
      <vt:lpstr>소스</vt:lpstr>
      <vt:lpstr>소스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110</cp:revision>
  <cp:lastPrinted>2013-09-13T00:26:02Z</cp:lastPrinted>
  <dcterms:created xsi:type="dcterms:W3CDTF">2010-03-05T00:57:53Z</dcterms:created>
  <dcterms:modified xsi:type="dcterms:W3CDTF">2017-05-03T22:04:21Z</dcterms:modified>
</cp:coreProperties>
</file>