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1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59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5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3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2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6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2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5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42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0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1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48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08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7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5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3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0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7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정적변수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1908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0219" y="4490070"/>
            <a:ext cx="1455537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70" y="1339627"/>
            <a:ext cx="32194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16016" y="4490834"/>
            <a:ext cx="994151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33026" y="406778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프로그램의 차이는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정적변수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586411" y="1600201"/>
            <a:ext cx="5100389" cy="4400567"/>
          </a:xfrm>
        </p:spPr>
        <p:txBody>
          <a:bodyPr/>
          <a:lstStyle/>
          <a:p>
            <a:r>
              <a:rPr lang="ko-KR" altLang="en-US" dirty="0"/>
              <a:t>빨간색 박스가 가리키는 </a:t>
            </a:r>
            <a:r>
              <a:rPr lang="en-US" altLang="ko-KR" dirty="0"/>
              <a:t>count</a:t>
            </a:r>
            <a:r>
              <a:rPr lang="ko-KR" altLang="en-US" dirty="0"/>
              <a:t>의 초기화 부분은 </a:t>
            </a:r>
            <a:r>
              <a:rPr lang="en-US" altLang="ko-KR" dirty="0"/>
              <a:t>print</a:t>
            </a:r>
            <a:r>
              <a:rPr lang="ko-KR" altLang="en-US" dirty="0"/>
              <a:t>함수가 처음 호출되었을 때 딱 한 번만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다음부터 </a:t>
            </a:r>
            <a:r>
              <a:rPr lang="en-US" altLang="ko-KR" dirty="0"/>
              <a:t>print</a:t>
            </a:r>
            <a:r>
              <a:rPr lang="ko-KR" altLang="en-US" dirty="0"/>
              <a:t>함수를 호출하면 </a:t>
            </a:r>
            <a:r>
              <a:rPr lang="en-US" altLang="ko-KR" dirty="0"/>
              <a:t>count++</a:t>
            </a:r>
            <a:r>
              <a:rPr lang="ko-KR" altLang="en-US" dirty="0"/>
              <a:t>만 수행하기 때문에 함수를 호출할 때 마다 </a:t>
            </a:r>
            <a:r>
              <a:rPr lang="en-US" altLang="ko-KR" dirty="0"/>
              <a:t>count</a:t>
            </a:r>
            <a:r>
              <a:rPr lang="ko-KR" altLang="en-US" dirty="0"/>
              <a:t>의 값이 증가하게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1908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0219" y="4490070"/>
            <a:ext cx="1455537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3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3BEE10-9E72-4EF6-A12C-35179282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646909-2750-4E2E-9880-119955FCC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 유형 지정자 </a:t>
            </a:r>
            <a:r>
              <a:rPr lang="en-US" altLang="ko-KR" dirty="0"/>
              <a:t>register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C59B6-4738-4406-8453-0505E07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340768"/>
            <a:ext cx="70294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3DF3B4A-4808-4AD7-AC22-7921AED2D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 유형 지정자 </a:t>
            </a:r>
            <a:r>
              <a:rPr lang="en-US" altLang="ko-KR" dirty="0"/>
              <a:t>auto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19556-F2A9-4E29-9473-33AC2336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19296"/>
            <a:ext cx="8153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69CD14-7BB5-4175-881C-442EC78E8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892AC-581E-43E7-8E9C-AEF026D61571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12590"/>
            <a:ext cx="8458200" cy="4152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연결</a:t>
            </a:r>
            <a:r>
              <a:rPr lang="en-US" altLang="ko-KR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(linkage):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다른 범위에 속하는 변수들을 서로 연결하는 것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외부 연결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내부 연결</a:t>
            </a:r>
          </a:p>
          <a:p>
            <a:pPr lvl="1"/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무연결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전역 변수만이 연결을 가질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36B8DA-C565-48C6-B8DC-0865D31E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"/>
          <a:stretch/>
        </p:blipFill>
        <p:spPr bwMode="auto">
          <a:xfrm>
            <a:off x="1283522" y="3789040"/>
            <a:ext cx="68770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22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F444FE-5E95-4B86-9525-38A28FC1C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외부 연결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4C1B71-2642-46B5-89BE-795442896A48}"/>
              </a:ext>
            </a:extLst>
          </p:cNvPr>
          <p:cNvSpPr txBox="1">
            <a:spLocks/>
          </p:cNvSpPr>
          <p:nvPr/>
        </p:nvSpPr>
        <p:spPr>
          <a:xfrm>
            <a:off x="685800" y="1333500"/>
            <a:ext cx="8212138" cy="4152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전역 변수를 </a:t>
            </a:r>
            <a:r>
              <a:rPr lang="en-US" altLang="ko-KR"/>
              <a:t>extern</a:t>
            </a:r>
            <a:r>
              <a:rPr lang="ko-KR" altLang="en-US"/>
              <a:t>을 이용하여서 서로 연결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F5C36F-F13A-4120-B54F-6091A494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962150"/>
            <a:ext cx="82962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50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D16EF-E3C0-4EB4-87E5-60EBA1388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연결 예제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49A27-E772-4905-AB0B-B4B716AB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300163"/>
            <a:ext cx="7575550" cy="30146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다른 소스 파일에서도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static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this_file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현재의 소스 파일에서만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sub();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FABBA-B9B5-4A71-ADB8-61B90807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6083300"/>
            <a:ext cx="7558088" cy="295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i="1">
                <a:ea typeface="새굴림" pitchFamily="18" charset="-127"/>
              </a:rPr>
              <a:t>10</a:t>
            </a:r>
            <a:r>
              <a:rPr lang="en-US" altLang="ko-KR" sz="1400">
                <a:ea typeface="새굴림" pitchFamily="18" charset="-127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B090F-0E65-41D9-8605-E702D842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446588"/>
            <a:ext cx="7575550" cy="1489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51A9A62-82A8-45A2-AAA2-7B55D96A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1589088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linkage1.c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4B2682D-D1D6-4048-8C4F-FF10C319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46355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linkage2.c</a:t>
            </a:r>
          </a:p>
        </p:txBody>
      </p:sp>
      <p:sp>
        <p:nvSpPr>
          <p:cNvPr id="9" name="Freeform 42">
            <a:extLst>
              <a:ext uri="{FF2B5EF4-FFF2-40B4-BE49-F238E27FC236}">
                <a16:creationId xmlns:a16="http://schemas.microsoft.com/office/drawing/2014/main" id="{A7AD164B-72D1-4C32-9157-10412E735A85}"/>
              </a:ext>
            </a:extLst>
          </p:cNvPr>
          <p:cNvSpPr>
            <a:spLocks/>
          </p:cNvSpPr>
          <p:nvPr/>
        </p:nvSpPr>
        <p:spPr bwMode="auto">
          <a:xfrm>
            <a:off x="2425700" y="1738313"/>
            <a:ext cx="1193800" cy="2833687"/>
          </a:xfrm>
          <a:custGeom>
            <a:avLst/>
            <a:gdLst>
              <a:gd name="T0" fmla="*/ 0 w 752"/>
              <a:gd name="T1" fmla="*/ 0 h 1785"/>
              <a:gd name="T2" fmla="*/ 501 w 752"/>
              <a:gd name="T3" fmla="*/ 65 h 1785"/>
              <a:gd name="T4" fmla="*/ 530 w 752"/>
              <a:gd name="T5" fmla="*/ 107 h 1785"/>
              <a:gd name="T6" fmla="*/ 552 w 752"/>
              <a:gd name="T7" fmla="*/ 143 h 1785"/>
              <a:gd name="T8" fmla="*/ 591 w 752"/>
              <a:gd name="T9" fmla="*/ 188 h 1785"/>
              <a:gd name="T10" fmla="*/ 616 w 752"/>
              <a:gd name="T11" fmla="*/ 229 h 1785"/>
              <a:gd name="T12" fmla="*/ 636 w 752"/>
              <a:gd name="T13" fmla="*/ 277 h 1785"/>
              <a:gd name="T14" fmla="*/ 690 w 752"/>
              <a:gd name="T15" fmla="*/ 406 h 1785"/>
              <a:gd name="T16" fmla="*/ 718 w 752"/>
              <a:gd name="T17" fmla="*/ 505 h 1785"/>
              <a:gd name="T18" fmla="*/ 748 w 752"/>
              <a:gd name="T19" fmla="*/ 682 h 1785"/>
              <a:gd name="T20" fmla="*/ 745 w 752"/>
              <a:gd name="T21" fmla="*/ 923 h 1785"/>
              <a:gd name="T22" fmla="*/ 720 w 752"/>
              <a:gd name="T23" fmla="*/ 1074 h 1785"/>
              <a:gd name="T24" fmla="*/ 706 w 752"/>
              <a:gd name="T25" fmla="*/ 1122 h 1785"/>
              <a:gd name="T26" fmla="*/ 698 w 752"/>
              <a:gd name="T27" fmla="*/ 1181 h 1785"/>
              <a:gd name="T28" fmla="*/ 686 w 752"/>
              <a:gd name="T29" fmla="*/ 1211 h 1785"/>
              <a:gd name="T30" fmla="*/ 681 w 752"/>
              <a:gd name="T31" fmla="*/ 1233 h 1785"/>
              <a:gd name="T32" fmla="*/ 678 w 752"/>
              <a:gd name="T33" fmla="*/ 1251 h 1785"/>
              <a:gd name="T34" fmla="*/ 647 w 752"/>
              <a:gd name="T35" fmla="*/ 1328 h 1785"/>
              <a:gd name="T36" fmla="*/ 633 w 752"/>
              <a:gd name="T37" fmla="*/ 1374 h 1785"/>
              <a:gd name="T38" fmla="*/ 571 w 752"/>
              <a:gd name="T39" fmla="*/ 1515 h 1785"/>
              <a:gd name="T40" fmla="*/ 540 w 752"/>
              <a:gd name="T41" fmla="*/ 1598 h 1785"/>
              <a:gd name="T42" fmla="*/ 501 w 752"/>
              <a:gd name="T43" fmla="*/ 1703 h 1785"/>
              <a:gd name="T44" fmla="*/ 484 w 752"/>
              <a:gd name="T45" fmla="*/ 1726 h 1785"/>
              <a:gd name="T46" fmla="*/ 423 w 752"/>
              <a:gd name="T47" fmla="*/ 1785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2" h="1785">
                <a:moveTo>
                  <a:pt x="0" y="0"/>
                </a:moveTo>
                <a:cubicBezTo>
                  <a:pt x="14" y="28"/>
                  <a:pt x="482" y="56"/>
                  <a:pt x="501" y="65"/>
                </a:cubicBezTo>
                <a:cubicBezTo>
                  <a:pt x="511" y="86"/>
                  <a:pt x="518" y="91"/>
                  <a:pt x="530" y="107"/>
                </a:cubicBezTo>
                <a:cubicBezTo>
                  <a:pt x="537" y="118"/>
                  <a:pt x="543" y="135"/>
                  <a:pt x="552" y="143"/>
                </a:cubicBezTo>
                <a:cubicBezTo>
                  <a:pt x="565" y="152"/>
                  <a:pt x="581" y="165"/>
                  <a:pt x="591" y="188"/>
                </a:cubicBezTo>
                <a:cubicBezTo>
                  <a:pt x="599" y="206"/>
                  <a:pt x="608" y="215"/>
                  <a:pt x="616" y="229"/>
                </a:cubicBezTo>
                <a:cubicBezTo>
                  <a:pt x="625" y="244"/>
                  <a:pt x="626" y="263"/>
                  <a:pt x="636" y="277"/>
                </a:cubicBezTo>
                <a:cubicBezTo>
                  <a:pt x="652" y="322"/>
                  <a:pt x="670" y="368"/>
                  <a:pt x="690" y="406"/>
                </a:cubicBezTo>
                <a:cubicBezTo>
                  <a:pt x="697" y="441"/>
                  <a:pt x="710" y="470"/>
                  <a:pt x="718" y="505"/>
                </a:cubicBezTo>
                <a:cubicBezTo>
                  <a:pt x="730" y="562"/>
                  <a:pt x="743" y="619"/>
                  <a:pt x="748" y="682"/>
                </a:cubicBezTo>
                <a:cubicBezTo>
                  <a:pt x="750" y="762"/>
                  <a:pt x="752" y="841"/>
                  <a:pt x="745" y="923"/>
                </a:cubicBezTo>
                <a:cubicBezTo>
                  <a:pt x="742" y="972"/>
                  <a:pt x="732" y="1032"/>
                  <a:pt x="720" y="1074"/>
                </a:cubicBezTo>
                <a:cubicBezTo>
                  <a:pt x="710" y="1112"/>
                  <a:pt x="713" y="1084"/>
                  <a:pt x="706" y="1122"/>
                </a:cubicBezTo>
                <a:cubicBezTo>
                  <a:pt x="700" y="1160"/>
                  <a:pt x="708" y="1133"/>
                  <a:pt x="698" y="1181"/>
                </a:cubicBezTo>
                <a:cubicBezTo>
                  <a:pt x="694" y="1202"/>
                  <a:pt x="692" y="1194"/>
                  <a:pt x="686" y="1211"/>
                </a:cubicBezTo>
                <a:cubicBezTo>
                  <a:pt x="684" y="1218"/>
                  <a:pt x="682" y="1225"/>
                  <a:pt x="681" y="1233"/>
                </a:cubicBezTo>
                <a:cubicBezTo>
                  <a:pt x="680" y="1239"/>
                  <a:pt x="680" y="1246"/>
                  <a:pt x="678" y="1251"/>
                </a:cubicBezTo>
                <a:cubicBezTo>
                  <a:pt x="670" y="1279"/>
                  <a:pt x="658" y="1306"/>
                  <a:pt x="647" y="1328"/>
                </a:cubicBezTo>
                <a:cubicBezTo>
                  <a:pt x="633" y="1356"/>
                  <a:pt x="643" y="1343"/>
                  <a:pt x="633" y="1374"/>
                </a:cubicBezTo>
                <a:cubicBezTo>
                  <a:pt x="617" y="1426"/>
                  <a:pt x="592" y="1472"/>
                  <a:pt x="571" y="1515"/>
                </a:cubicBezTo>
                <a:cubicBezTo>
                  <a:pt x="563" y="1552"/>
                  <a:pt x="554" y="1570"/>
                  <a:pt x="540" y="1598"/>
                </a:cubicBezTo>
                <a:cubicBezTo>
                  <a:pt x="526" y="1627"/>
                  <a:pt x="516" y="1677"/>
                  <a:pt x="501" y="1703"/>
                </a:cubicBezTo>
                <a:cubicBezTo>
                  <a:pt x="496" y="1713"/>
                  <a:pt x="490" y="1719"/>
                  <a:pt x="484" y="1726"/>
                </a:cubicBezTo>
                <a:cubicBezTo>
                  <a:pt x="457" y="1762"/>
                  <a:pt x="458" y="1785"/>
                  <a:pt x="423" y="1785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43">
            <a:extLst>
              <a:ext uri="{FF2B5EF4-FFF2-40B4-BE49-F238E27FC236}">
                <a16:creationId xmlns:a16="http://schemas.microsoft.com/office/drawing/2014/main" id="{942CE6BB-D4B5-43C0-B6DA-48167055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7606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HY엽서L" pitchFamily="18" charset="-127"/>
              </a:rPr>
              <a:t>연결</a:t>
            </a: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64D7CF18-3E2D-44F2-AECD-8C5E94F9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1620838"/>
            <a:ext cx="1203325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8C88FB81-2575-46D5-80C3-2D03764F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4506913"/>
            <a:ext cx="1954212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우리가 흔히 함수를 사용하는 것을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함수를 호출한다</a:t>
            </a:r>
            <a:r>
              <a:rPr lang="en-US" altLang="ko-KR" dirty="0">
                <a:latin typeface="+mn-ea"/>
              </a:rPr>
              <a:t>.”</a:t>
            </a:r>
            <a:r>
              <a:rPr lang="ko-KR" altLang="en-US" dirty="0">
                <a:latin typeface="+mn-ea"/>
              </a:rPr>
              <a:t>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함수가 호출 될 때는 함수가 끝난 뒤 돌아올 위치와 인자 값</a:t>
            </a:r>
            <a:r>
              <a:rPr lang="en-US" altLang="ko-KR" dirty="0">
                <a:latin typeface="+mn-ea"/>
              </a:rPr>
              <a:t>(argument), </a:t>
            </a:r>
            <a:r>
              <a:rPr lang="ko-KR" altLang="en-US" dirty="0">
                <a:latin typeface="+mn-ea"/>
              </a:rPr>
              <a:t>반환 값을 메모리에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함수를 호출할 때 사용한 인자 값으로 함수를 수행하고 함수의 수행결과를 가지고 원래 있었던 위치로 돌아온다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</p:spTree>
    <p:extLst>
      <p:ext uri="{BB962C8B-B14F-4D97-AF65-F5344CB8AC3E}">
        <p14:creationId xmlns:p14="http://schemas.microsoft.com/office/powerpoint/2010/main" val="275769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factorial </a:t>
            </a:r>
            <a:r>
              <a:rPr lang="ko-KR" altLang="en-US" dirty="0">
                <a:latin typeface="+mn-ea"/>
              </a:rPr>
              <a:t>함수를 호출하는 예제를 보며 함수 호출의 원리를 생각해보자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2" y="2780928"/>
            <a:ext cx="4596955" cy="281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93901"/>
            <a:ext cx="321557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262" y="4856460"/>
            <a:ext cx="2163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69339" y="4862810"/>
            <a:ext cx="9941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2618" y="5661248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기억해야 할 것은 이 두 가지이다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29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8" y="2155081"/>
            <a:ext cx="3319326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0" y="2155082"/>
            <a:ext cx="2524245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5752" y="3660569"/>
            <a:ext cx="196687" cy="13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63431" y="3660213"/>
            <a:ext cx="903774" cy="147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11960" y="3356992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79912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211960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83968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285726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cxnSp>
        <p:nvCxnSpPr>
          <p:cNvPr id="28" name="직선 연결선 27"/>
          <p:cNvCxnSpPr>
            <a:stCxn id="7" idx="2"/>
            <a:endCxn id="26" idx="1"/>
          </p:cNvCxnSpPr>
          <p:nvPr/>
        </p:nvCxnSpPr>
        <p:spPr>
          <a:xfrm>
            <a:off x="3615318" y="3807760"/>
            <a:ext cx="668650" cy="10252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29" idx="1"/>
          </p:cNvCxnSpPr>
          <p:nvPr/>
        </p:nvCxnSpPr>
        <p:spPr>
          <a:xfrm>
            <a:off x="844096" y="3794703"/>
            <a:ext cx="3441630" cy="1650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810564" y="2150049"/>
            <a:ext cx="463779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2"/>
            <a:endCxn id="26" idx="3"/>
          </p:cNvCxnSpPr>
          <p:nvPr/>
        </p:nvCxnSpPr>
        <p:spPr>
          <a:xfrm flipH="1">
            <a:off x="5220072" y="2328581"/>
            <a:ext cx="2822382" cy="2504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316569" y="3653863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83968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379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8" y="2155081"/>
            <a:ext cx="3319326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0" y="2155082"/>
            <a:ext cx="2524245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211960" y="3356992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79912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211960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83968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285726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36" name="오른쪽 화살표 35"/>
          <p:cNvSpPr/>
          <p:nvPr/>
        </p:nvSpPr>
        <p:spPr>
          <a:xfrm>
            <a:off x="5940152" y="2492896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83968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474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8" y="2155081"/>
            <a:ext cx="3319326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0" y="2155082"/>
            <a:ext cx="2524245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211960" y="3356992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79912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211960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83968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285726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36" name="오른쪽 화살표 35"/>
          <p:cNvSpPr/>
          <p:nvPr/>
        </p:nvSpPr>
        <p:spPr>
          <a:xfrm>
            <a:off x="6021417" y="3838353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83968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fact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564605" y="3826532"/>
            <a:ext cx="463779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6" idx="2"/>
            <a:endCxn id="40" idx="3"/>
          </p:cNvCxnSpPr>
          <p:nvPr/>
        </p:nvCxnSpPr>
        <p:spPr>
          <a:xfrm rot="5400000">
            <a:off x="5940792" y="3284345"/>
            <a:ext cx="1134985" cy="257642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8" y="2155081"/>
            <a:ext cx="3319326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0" y="2155082"/>
            <a:ext cx="2524245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211960" y="3356992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79912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211960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83968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285726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36" name="오른쪽 화살표 35"/>
          <p:cNvSpPr/>
          <p:nvPr/>
        </p:nvSpPr>
        <p:spPr>
          <a:xfrm>
            <a:off x="388578" y="3656115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83968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fact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187243" y="3656115"/>
            <a:ext cx="746921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0" idx="1"/>
            <a:endCxn id="16" idx="2"/>
          </p:cNvCxnSpPr>
          <p:nvPr/>
        </p:nvCxnSpPr>
        <p:spPr>
          <a:xfrm rot="10800000">
            <a:off x="3560704" y="3818417"/>
            <a:ext cx="723264" cy="132163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9" idx="1"/>
            <a:endCxn id="36" idx="2"/>
          </p:cNvCxnSpPr>
          <p:nvPr/>
        </p:nvCxnSpPr>
        <p:spPr>
          <a:xfrm rot="10800000">
            <a:off x="674846" y="3803663"/>
            <a:ext cx="3610881" cy="164156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1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8" y="2155081"/>
            <a:ext cx="3319326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60" y="2155082"/>
            <a:ext cx="2524245" cy="20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211960" y="3356992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79912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>
            <a:off x="388578" y="3910475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1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함수의 호출 원리를 이해해야만 앞으로 배울 함수의 내용을 이해하기가 쉽다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함수에 인자 값을 넘기고 계산 결과를 가져오는 원리만 이해하면 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</p:spTree>
    <p:extLst>
      <p:ext uri="{BB962C8B-B14F-4D97-AF65-F5344CB8AC3E}">
        <p14:creationId xmlns:p14="http://schemas.microsoft.com/office/powerpoint/2010/main" val="218610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순환</a:t>
            </a:r>
            <a:r>
              <a:rPr lang="en-US" altLang="ko-KR" dirty="0"/>
              <a:t> </a:t>
            </a:r>
            <a:r>
              <a:rPr lang="ko-KR" altLang="en-US" dirty="0"/>
              <a:t>혹은 재귀함수라고 부르며 함수 내에서 자기 자신을 호출하는 함수를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재귀함수에는 함수자체를 멈추게 하는 </a:t>
            </a:r>
            <a:r>
              <a:rPr lang="en-US" altLang="ko-KR" dirty="0">
                <a:solidFill>
                  <a:srgbClr val="FF0000"/>
                </a:solidFill>
              </a:rPr>
              <a:t>base case</a:t>
            </a:r>
            <a:r>
              <a:rPr lang="ko-KR" altLang="en-US" dirty="0"/>
              <a:t>와 </a:t>
            </a:r>
            <a:r>
              <a:rPr lang="en-US" altLang="ko-KR" dirty="0"/>
              <a:t>base case</a:t>
            </a:r>
            <a:r>
              <a:rPr lang="ko-KR" altLang="en-US" dirty="0"/>
              <a:t>에 도달할 때까지 자기 자신을 호출하는 </a:t>
            </a:r>
            <a:r>
              <a:rPr lang="en-US" altLang="ko-KR" dirty="0">
                <a:solidFill>
                  <a:srgbClr val="FF0000"/>
                </a:solidFill>
              </a:rPr>
              <a:t>recursive case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재귀함수를 작성하는 요령은 </a:t>
            </a:r>
            <a:r>
              <a:rPr lang="en-US" altLang="ko-KR" dirty="0"/>
              <a:t>base case</a:t>
            </a:r>
            <a:r>
              <a:rPr lang="ko-KR" altLang="en-US" dirty="0"/>
              <a:t>를 잘 정의하는 것이고 </a:t>
            </a:r>
            <a:r>
              <a:rPr lang="en-US" altLang="ko-KR" dirty="0"/>
              <a:t>base case</a:t>
            </a:r>
            <a:r>
              <a:rPr lang="ko-KR" altLang="en-US" dirty="0"/>
              <a:t>를 잘 못 정의하였을 경우 이는 프로그램의 심각한 문제를 초래한다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03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 </a:t>
            </a:r>
            <a:r>
              <a:rPr lang="ko-KR" altLang="en-US" dirty="0"/>
              <a:t>함수 작성하기 </a:t>
            </a:r>
            <a:r>
              <a:rPr lang="en-US" altLang="ko-KR" dirty="0"/>
              <a:t>(1)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en-US" altLang="ko-KR" dirty="0"/>
              <a:t>factorial</a:t>
            </a:r>
            <a:r>
              <a:rPr lang="ko-KR" altLang="en-US" dirty="0"/>
              <a:t>의 정의를 수학적으로 표현하면 아래와 같이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5152513" cy="138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38942" y="3478439"/>
            <a:ext cx="3120073" cy="382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02658" y="4046053"/>
            <a:ext cx="4152817" cy="463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5" idx="0"/>
          </p:cNvCxnSpPr>
          <p:nvPr/>
        </p:nvCxnSpPr>
        <p:spPr>
          <a:xfrm flipH="1" flipV="1">
            <a:off x="5298978" y="2996952"/>
            <a:ext cx="1" cy="4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42095" y="2670820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부분이 </a:t>
            </a:r>
            <a:r>
              <a:rPr lang="en-US" altLang="ko-KR" dirty="0"/>
              <a:t>base case</a:t>
            </a:r>
            <a:r>
              <a:rPr lang="ko-KR" altLang="en-US" dirty="0"/>
              <a:t>다</a:t>
            </a:r>
          </a:p>
        </p:txBody>
      </p:sp>
      <p:cxnSp>
        <p:nvCxnSpPr>
          <p:cNvPr id="10" name="직선 연결선 9"/>
          <p:cNvCxnSpPr>
            <a:stCxn id="7" idx="2"/>
          </p:cNvCxnSpPr>
          <p:nvPr/>
        </p:nvCxnSpPr>
        <p:spPr>
          <a:xfrm flipH="1">
            <a:off x="4879066" y="4509120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02476" y="5021768"/>
            <a:ext cx="29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부분이 </a:t>
            </a:r>
            <a:r>
              <a:rPr lang="en-US" altLang="ko-KR" dirty="0"/>
              <a:t>recursive case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74054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 </a:t>
            </a:r>
            <a:r>
              <a:rPr lang="ko-KR" altLang="en-US" dirty="0"/>
              <a:t>함수 작성하기 </a:t>
            </a:r>
            <a:r>
              <a:rPr lang="en-US" altLang="ko-KR" dirty="0"/>
              <a:t>(2)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위에서 수학적으로 표현한 </a:t>
            </a:r>
            <a:r>
              <a:rPr lang="en-US" altLang="ko-KR" dirty="0"/>
              <a:t>factorial</a:t>
            </a:r>
            <a:r>
              <a:rPr lang="ko-KR" altLang="en-US" dirty="0"/>
              <a:t>을 함수로 작성하면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419043" cy="16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259632" y="3635414"/>
            <a:ext cx="1323215" cy="42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208" y="4230528"/>
            <a:ext cx="3028312" cy="42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3" idx="3"/>
          </p:cNvCxnSpPr>
          <p:nvPr/>
        </p:nvCxnSpPr>
        <p:spPr>
          <a:xfrm>
            <a:off x="2582847" y="3845899"/>
            <a:ext cx="2997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12" y="3661233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base case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3"/>
            <a:endCxn id="18" idx="1"/>
          </p:cNvCxnSpPr>
          <p:nvPr/>
        </p:nvCxnSpPr>
        <p:spPr>
          <a:xfrm flipV="1">
            <a:off x="4281520" y="4439895"/>
            <a:ext cx="2378712" cy="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4255229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recursive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32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(1)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재귀함수로 작성된 </a:t>
            </a:r>
            <a:r>
              <a:rPr lang="en-US" altLang="ko-KR" dirty="0"/>
              <a:t>factorial </a:t>
            </a:r>
            <a:r>
              <a:rPr lang="ko-KR" altLang="en-US" dirty="0"/>
              <a:t>함수를 </a:t>
            </a:r>
            <a:r>
              <a:rPr lang="en-US" altLang="ko-KR" dirty="0"/>
              <a:t>factorial(3)</a:t>
            </a:r>
            <a:r>
              <a:rPr lang="ko-KR" altLang="en-US" dirty="0"/>
              <a:t>으로 호출했을 때 실행 시나리오를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39" y="2420888"/>
            <a:ext cx="416650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2205699" y="3803662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1828" y="370026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endParaRPr lang="en-US" altLang="ko-KR" dirty="0"/>
          </a:p>
          <a:p>
            <a:r>
              <a:rPr lang="ko-KR" altLang="en-US" dirty="0"/>
              <a:t>시작한다고 생각하자</a:t>
            </a:r>
          </a:p>
        </p:txBody>
      </p:sp>
    </p:spTree>
    <p:extLst>
      <p:ext uri="{BB962C8B-B14F-4D97-AF65-F5344CB8AC3E}">
        <p14:creationId xmlns:p14="http://schemas.microsoft.com/office/powerpoint/2010/main" val="2090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(2)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3140968"/>
            <a:ext cx="1080120" cy="2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534020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365104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50874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12099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48158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3" y="2996952"/>
            <a:ext cx="488345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94493" y="3764254"/>
            <a:ext cx="287970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0163" y="3774182"/>
            <a:ext cx="1202923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17" idx="2"/>
            <a:endCxn id="11" idx="1"/>
          </p:cNvCxnSpPr>
          <p:nvPr/>
        </p:nvCxnSpPr>
        <p:spPr>
          <a:xfrm>
            <a:off x="4331625" y="3974514"/>
            <a:ext cx="2181075" cy="6424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2"/>
            <a:endCxn id="13" idx="1"/>
          </p:cNvCxnSpPr>
          <p:nvPr/>
        </p:nvCxnSpPr>
        <p:spPr>
          <a:xfrm>
            <a:off x="438478" y="3964586"/>
            <a:ext cx="6075980" cy="12646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4328" y="44554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18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 err="1"/>
              <a:t>정적변수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변수는 우리가 프로그램 내에서 어떤 값을 저장하기 위해 사용하는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변수는 이름</a:t>
            </a:r>
            <a:r>
              <a:rPr lang="en-US" altLang="ko-KR" dirty="0"/>
              <a:t>, </a:t>
            </a:r>
            <a:r>
              <a:rPr lang="ko-KR" altLang="en-US" b="1" dirty="0" err="1"/>
              <a:t>자료형</a:t>
            </a:r>
            <a:r>
              <a:rPr lang="en-US" altLang="ko-KR" b="1" dirty="0"/>
              <a:t>, </a:t>
            </a:r>
            <a:r>
              <a:rPr lang="ko-KR" altLang="en-US" b="1" dirty="0"/>
              <a:t>크기</a:t>
            </a:r>
            <a:r>
              <a:rPr lang="en-US" altLang="ko-KR" b="1" dirty="0"/>
              <a:t>, </a:t>
            </a:r>
            <a:r>
              <a:rPr lang="ko-KR" altLang="en-US" b="1" dirty="0"/>
              <a:t>값 </a:t>
            </a:r>
            <a:r>
              <a:rPr lang="en-US" altLang="ko-KR" b="1" dirty="0"/>
              <a:t>+ </a:t>
            </a:r>
            <a:r>
              <a:rPr lang="ko-KR" altLang="en-US" b="1" dirty="0"/>
              <a:t>범위</a:t>
            </a:r>
            <a:r>
              <a:rPr lang="en-US" altLang="ko-KR" b="1" dirty="0"/>
              <a:t>, </a:t>
            </a:r>
            <a:r>
              <a:rPr lang="ko-KR" altLang="en-US" b="1" dirty="0"/>
              <a:t>생존시간</a:t>
            </a:r>
            <a:r>
              <a:rPr lang="en-US" altLang="ko-KR" b="1" dirty="0"/>
              <a:t>, </a:t>
            </a:r>
            <a:r>
              <a:rPr lang="ko-KR" altLang="en-US" b="1" dirty="0"/>
              <a:t>연결의 속성</a:t>
            </a:r>
            <a:r>
              <a:rPr lang="ko-KR" altLang="en-US" dirty="0"/>
              <a:t>을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변수를 사용할 수 있는 범위에 따라 변수는 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 err="1"/>
              <a:t>정적변수로</a:t>
            </a:r>
            <a:r>
              <a:rPr lang="ko-KR" altLang="en-US" dirty="0"/>
              <a:t> 구분된다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95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왼쪽으로 구부러진 화살표 23"/>
          <p:cNvSpPr/>
          <p:nvPr/>
        </p:nvSpPr>
        <p:spPr>
          <a:xfrm rot="10800000">
            <a:off x="5684608" y="3120459"/>
            <a:ext cx="648072" cy="1116314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3" y="3078526"/>
            <a:ext cx="3696719" cy="1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(3)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1412776"/>
            <a:ext cx="1080120" cy="3293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4813940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3645024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378866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440091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409574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94793" y="4236780"/>
            <a:ext cx="316767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036" y="4236780"/>
            <a:ext cx="1455537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17" idx="0"/>
            <a:endCxn id="19" idx="1"/>
          </p:cNvCxnSpPr>
          <p:nvPr/>
        </p:nvCxnSpPr>
        <p:spPr>
          <a:xfrm flipV="1">
            <a:off x="3113805" y="2780549"/>
            <a:ext cx="3400653" cy="1456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0"/>
            <a:endCxn id="20" idx="1"/>
          </p:cNvCxnSpPr>
          <p:nvPr/>
        </p:nvCxnSpPr>
        <p:spPr>
          <a:xfrm flipV="1">
            <a:off x="453177" y="3392807"/>
            <a:ext cx="6063039" cy="8439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14458" y="26723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328460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514458" y="297942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444208" y="2492896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24328" y="37407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26320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063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3" y="3078526"/>
            <a:ext cx="3696719" cy="1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1484784"/>
            <a:ext cx="1080120" cy="4157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94793" y="4236780"/>
            <a:ext cx="316767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036" y="4236780"/>
            <a:ext cx="1455537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17" idx="0"/>
            <a:endCxn id="22" idx="1"/>
          </p:cNvCxnSpPr>
          <p:nvPr/>
        </p:nvCxnSpPr>
        <p:spPr>
          <a:xfrm flipV="1">
            <a:off x="3113805" y="2564525"/>
            <a:ext cx="3400653" cy="16722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0"/>
            <a:endCxn id="23" idx="1"/>
          </p:cNvCxnSpPr>
          <p:nvPr/>
        </p:nvCxnSpPr>
        <p:spPr>
          <a:xfrm flipV="1">
            <a:off x="453177" y="3176783"/>
            <a:ext cx="6063039" cy="10599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14458" y="360845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422070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514458" y="391553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444208" y="3429000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14458" y="24563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516216" y="306858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514458" y="276340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444208" y="2276872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7761" y="240869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35532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46721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왼쪽으로 구부러진 화살표 28"/>
          <p:cNvSpPr/>
          <p:nvPr/>
        </p:nvSpPr>
        <p:spPr>
          <a:xfrm rot="10800000">
            <a:off x="5684607" y="4023734"/>
            <a:ext cx="648072" cy="1116314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0800000">
            <a:off x="5684606" y="2842495"/>
            <a:ext cx="648072" cy="1116314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54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3" y="3078526"/>
            <a:ext cx="3696719" cy="1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(5)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1484784"/>
            <a:ext cx="1080120" cy="4157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032418" y="3477987"/>
            <a:ext cx="1202923" cy="390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3"/>
            <a:endCxn id="29" idx="1"/>
          </p:cNvCxnSpPr>
          <p:nvPr/>
        </p:nvCxnSpPr>
        <p:spPr>
          <a:xfrm flipV="1">
            <a:off x="2235341" y="2879226"/>
            <a:ext cx="4280875" cy="7939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14458" y="360845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422070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514458" y="391553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444208" y="3429000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14458" y="24563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516216" y="306858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444208" y="2276872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7761" y="240869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35532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46721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6516216" y="2771024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35341" y="3730867"/>
            <a:ext cx="3984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base case</a:t>
            </a:r>
            <a:r>
              <a:rPr lang="ko-KR" altLang="en-US" sz="1600" dirty="0"/>
              <a:t>로 들어간다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163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3" y="3078526"/>
            <a:ext cx="3696719" cy="1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(6)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1522884"/>
            <a:ext cx="1080120" cy="4157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7881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6192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7628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3751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50699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66217" y="4228252"/>
            <a:ext cx="1601091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14458" y="364655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425880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27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514458" y="395363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444208" y="3467100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14458" y="24944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516216" y="310668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444208" y="2314972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7761" y="244679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35913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47102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6516216" y="2809124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왼쪽으로 구부러진 화살표 29"/>
          <p:cNvSpPr/>
          <p:nvPr/>
        </p:nvSpPr>
        <p:spPr>
          <a:xfrm>
            <a:off x="7740352" y="2908943"/>
            <a:ext cx="648072" cy="1116314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29" idx="1"/>
            <a:endCxn id="16" idx="3"/>
          </p:cNvCxnSpPr>
          <p:nvPr/>
        </p:nvCxnSpPr>
        <p:spPr>
          <a:xfrm flipH="1">
            <a:off x="3967308" y="2917326"/>
            <a:ext cx="2548908" cy="14211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962520" y="4230613"/>
            <a:ext cx="261791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17" idx="0"/>
            <a:endCxn id="31" idx="2"/>
          </p:cNvCxnSpPr>
          <p:nvPr/>
        </p:nvCxnSpPr>
        <p:spPr>
          <a:xfrm flipV="1">
            <a:off x="1552556" y="4450978"/>
            <a:ext cx="540860" cy="70137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312" y="5152357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때 </a:t>
            </a:r>
            <a:r>
              <a:rPr lang="en-US" altLang="ko-KR" dirty="0"/>
              <a:t>n</a:t>
            </a:r>
            <a:r>
              <a:rPr lang="ko-KR" altLang="en-US" dirty="0"/>
              <a:t>의 값은 </a:t>
            </a:r>
            <a:r>
              <a:rPr lang="en-US" altLang="ko-KR" dirty="0"/>
              <a:t>2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오른쪽 대괄호 32"/>
          <p:cNvSpPr/>
          <p:nvPr/>
        </p:nvSpPr>
        <p:spPr>
          <a:xfrm rot="5400000">
            <a:off x="2575096" y="3973802"/>
            <a:ext cx="216024" cy="11616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2"/>
            <a:endCxn id="21" idx="1"/>
          </p:cNvCxnSpPr>
          <p:nvPr/>
        </p:nvCxnSpPr>
        <p:spPr>
          <a:xfrm rot="5400000" flipH="1" flipV="1">
            <a:off x="4298370" y="2446573"/>
            <a:ext cx="600826" cy="3831350"/>
          </a:xfrm>
          <a:prstGeom prst="bentConnector4">
            <a:avLst>
              <a:gd name="adj1" fmla="val -36462"/>
              <a:gd name="adj2" fmla="val 51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516216" y="395172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2828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3" y="3078526"/>
            <a:ext cx="3696719" cy="1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(7)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40692" y="1484784"/>
            <a:ext cx="1080120" cy="4157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66217" y="4228252"/>
            <a:ext cx="1601091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14458" y="3608451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4220709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35532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46721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35341" y="3730867"/>
            <a:ext cx="3984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base case</a:t>
            </a:r>
            <a:r>
              <a:rPr lang="ko-KR" altLang="en-US" sz="1600" dirty="0"/>
              <a:t>로 들어간다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30" name="왼쪽으로 구부러진 화살표 29"/>
          <p:cNvSpPr/>
          <p:nvPr/>
        </p:nvSpPr>
        <p:spPr>
          <a:xfrm>
            <a:off x="7740352" y="4077072"/>
            <a:ext cx="648072" cy="1116314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33" idx="1"/>
            <a:endCxn id="16" idx="3"/>
          </p:cNvCxnSpPr>
          <p:nvPr/>
        </p:nvCxnSpPr>
        <p:spPr>
          <a:xfrm flipH="1">
            <a:off x="3967308" y="4021829"/>
            <a:ext cx="2548908" cy="31660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962520" y="4230613"/>
            <a:ext cx="261791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17" idx="0"/>
            <a:endCxn id="31" idx="2"/>
          </p:cNvCxnSpPr>
          <p:nvPr/>
        </p:nvCxnSpPr>
        <p:spPr>
          <a:xfrm flipV="1">
            <a:off x="1552556" y="4450978"/>
            <a:ext cx="540860" cy="70137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312" y="5152357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때 </a:t>
            </a:r>
            <a:r>
              <a:rPr lang="en-US" altLang="ko-KR" dirty="0"/>
              <a:t>n</a:t>
            </a:r>
            <a:r>
              <a:rPr lang="ko-KR" altLang="en-US" dirty="0"/>
              <a:t>의 값은 </a:t>
            </a:r>
            <a:r>
              <a:rPr lang="en-US" altLang="ko-KR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516216" y="391362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4" name="오른쪽 대괄호 33"/>
          <p:cNvSpPr/>
          <p:nvPr/>
        </p:nvSpPr>
        <p:spPr>
          <a:xfrm rot="5400000">
            <a:off x="2575096" y="3973802"/>
            <a:ext cx="216024" cy="11616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4" idx="2"/>
            <a:endCxn id="14" idx="1"/>
          </p:cNvCxnSpPr>
          <p:nvPr/>
        </p:nvCxnSpPr>
        <p:spPr>
          <a:xfrm rot="16200000" flipH="1">
            <a:off x="4359210" y="2986559"/>
            <a:ext cx="477388" cy="3829592"/>
          </a:xfrm>
          <a:prstGeom prst="bentConnector4">
            <a:avLst>
              <a:gd name="adj1" fmla="val 99761"/>
              <a:gd name="adj2" fmla="val 51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16216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6680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 </a:t>
            </a:r>
            <a:r>
              <a:rPr lang="en-US" altLang="ko-KR" dirty="0"/>
              <a:t>(8)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16650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251520" y="3587638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40692" y="1484784"/>
            <a:ext cx="1080120" cy="4157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8644" y="5750044"/>
            <a:ext cx="19477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호출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40692" y="4581128"/>
            <a:ext cx="108012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512700" y="4724765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14458" y="5337023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512700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24328" y="46721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516216" y="5031847"/>
            <a:ext cx="936104" cy="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26009" y="3543837"/>
            <a:ext cx="1093566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1"/>
            <a:endCxn id="21" idx="3"/>
          </p:cNvCxnSpPr>
          <p:nvPr/>
        </p:nvCxnSpPr>
        <p:spPr>
          <a:xfrm flipH="1" flipV="1">
            <a:off x="4719575" y="3654020"/>
            <a:ext cx="1796641" cy="14860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E49EC42-6C88-4F90-94C6-AB3B043F6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이진수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CF9FE7-7BD8-4DE7-AAD0-74B9E59BA76F}"/>
              </a:ext>
            </a:extLst>
          </p:cNvPr>
          <p:cNvSpPr txBox="1">
            <a:spLocks/>
          </p:cNvSpPr>
          <p:nvPr/>
        </p:nvSpPr>
        <p:spPr>
          <a:xfrm>
            <a:off x="910975" y="1644600"/>
            <a:ext cx="8212138" cy="4152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정수를 이진수로 출력하는 프로그램 작성</a:t>
            </a:r>
            <a:endParaRPr lang="en-US" altLang="ko-KR"/>
          </a:p>
          <a:p>
            <a:r>
              <a:rPr lang="ko-KR" altLang="en-US"/>
              <a:t>순환 알고리즘으로 가능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9F9B8E-E512-4673-8A66-8E859C87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8" y="2420888"/>
            <a:ext cx="55530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708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21F495-DC8A-4042-89F2-04AB6362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98FF96-E027-498A-9DA0-A278D7759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순환 호출 예제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05D352-7FA0-4518-803F-D760CF3F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089815"/>
            <a:ext cx="7778750" cy="52137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  <a:ea typeface="+mj-ea"/>
              </a:rPr>
              <a:t>// 2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+mj-ea"/>
              </a:rPr>
              <a:t>진수 형식으로 출력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+mj-lt"/>
                <a:ea typeface="+mj-ea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x);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(9);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0;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x)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	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 x &gt; 0 )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  <a:ea typeface="+mj-ea"/>
              </a:rPr>
              <a:t>	</a:t>
            </a:r>
            <a:r>
              <a:rPr lang="en-US" altLang="ko-KR" sz="1600" dirty="0">
                <a:latin typeface="+mj-lt"/>
                <a:ea typeface="+mj-ea"/>
              </a:rPr>
              <a:t>	</a:t>
            </a:r>
            <a:r>
              <a:rPr lang="en-US" altLang="ko-KR" sz="1600" dirty="0" err="1">
                <a:latin typeface="+mj-lt"/>
                <a:ea typeface="+mj-ea"/>
              </a:rPr>
              <a:t>print_binary</a:t>
            </a:r>
            <a:r>
              <a:rPr lang="en-US" altLang="ko-KR" sz="1600" dirty="0">
                <a:latin typeface="+mj-lt"/>
                <a:ea typeface="+mj-ea"/>
              </a:rPr>
              <a:t>(x / 2);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+mj-ea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+mj-ea"/>
              </a:rPr>
              <a:t>순환 호출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, x % 2);	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+mj-ea"/>
              </a:rPr>
              <a:t>나머지를 출력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  <a:ea typeface="+mj-ea"/>
              </a:rPr>
              <a:t>	</a:t>
            </a:r>
            <a:r>
              <a:rPr lang="en-US" altLang="ko-KR" sz="1600" dirty="0">
                <a:latin typeface="+mj-lt"/>
                <a:ea typeface="+mj-ea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1328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실습</a:t>
            </a:r>
            <a:endParaRPr lang="en-US" altLang="ko-KR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구하는 </a:t>
            </a:r>
            <a:r>
              <a:rPr lang="en-US" altLang="ko-KR" dirty="0"/>
              <a:t>sum </a:t>
            </a:r>
            <a:r>
              <a:rPr lang="ko-KR" altLang="en-US" dirty="0"/>
              <a:t>함수에 대해서 생각해보자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합은 수학식으로 나타내면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식과 </a:t>
            </a:r>
            <a:r>
              <a:rPr lang="en-US" altLang="ko-KR" dirty="0"/>
              <a:t>factorial</a:t>
            </a:r>
            <a:r>
              <a:rPr lang="ko-KR" altLang="en-US" dirty="0"/>
              <a:t>을 재귀함수로 구현한 코드를 보며 구현 방향을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44" y="3469754"/>
            <a:ext cx="685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50096" y="373276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 </a:t>
            </a:r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8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지역변수</a:t>
            </a:r>
            <a:r>
              <a:rPr lang="en-US" altLang="ko-KR" dirty="0"/>
              <a:t>(Local Variable)</a:t>
            </a:r>
            <a:r>
              <a:rPr lang="ko-KR" altLang="en-US" dirty="0"/>
              <a:t>은 지금까지 사용하던 변수를 의미하며</a:t>
            </a:r>
            <a:r>
              <a:rPr lang="en-US" altLang="ko-KR" dirty="0"/>
              <a:t>, { }(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으로 지정된 범위 내에서만 사용할 수 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지역변수는 지역변수를 사용할 수 있는 범위를 벗어나서 사용하고자 할 경우 에러가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범위를 벗어나서 사용할 수 없기 때문에 지금까지 함수에서 반환 값으로 함수의 계산 결과를 전달한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7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457352" cy="278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3664471" y="1600201"/>
            <a:ext cx="5050904" cy="4400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factorial </a:t>
            </a:r>
            <a:r>
              <a:rPr lang="ko-KR" altLang="en-US" dirty="0"/>
              <a:t>함수 내에서 선언한 </a:t>
            </a:r>
            <a:r>
              <a:rPr lang="en-US" altLang="ko-KR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fact</a:t>
            </a:r>
            <a:r>
              <a:rPr lang="ko-KR" altLang="en-US" dirty="0"/>
              <a:t>는 지역 변수로서 </a:t>
            </a:r>
            <a:r>
              <a:rPr lang="en-US" altLang="ko-KR" dirty="0"/>
              <a:t>factorial </a:t>
            </a:r>
            <a:r>
              <a:rPr lang="ko-KR" altLang="en-US" dirty="0"/>
              <a:t>함수 밖에서는 사용이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return</a:t>
            </a:r>
            <a:r>
              <a:rPr lang="ko-KR" altLang="en-US" dirty="0"/>
              <a:t>을 이용해 </a:t>
            </a:r>
            <a:r>
              <a:rPr lang="en-US" altLang="ko-KR" dirty="0"/>
              <a:t>fact</a:t>
            </a:r>
            <a:r>
              <a:rPr lang="ko-KR" altLang="en-US" dirty="0"/>
              <a:t>를 반환함으로 </a:t>
            </a:r>
            <a:r>
              <a:rPr lang="en-US" altLang="ko-KR" dirty="0"/>
              <a:t>factorial </a:t>
            </a:r>
            <a:r>
              <a:rPr lang="ko-KR" altLang="en-US" dirty="0"/>
              <a:t>계산 결과를 </a:t>
            </a:r>
            <a:r>
              <a:rPr lang="en-US" altLang="ko-KR" dirty="0"/>
              <a:t>main</a:t>
            </a:r>
            <a:r>
              <a:rPr lang="ko-KR" altLang="en-US" dirty="0"/>
              <a:t>함수에서 가져올 수 있다</a:t>
            </a:r>
            <a:r>
              <a:rPr lang="en-US" altLang="ko-KR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079900"/>
            <a:ext cx="3024336" cy="20882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3" idx="2"/>
            <a:endCxn id="10" idx="0"/>
          </p:cNvCxnSpPr>
          <p:nvPr/>
        </p:nvCxnSpPr>
        <p:spPr>
          <a:xfrm flipH="1">
            <a:off x="2194282" y="4168132"/>
            <a:ext cx="1454" cy="80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083" y="4972526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fact</a:t>
            </a:r>
            <a:r>
              <a:rPr lang="ko-KR" altLang="en-US" dirty="0"/>
              <a:t>를 사용할 수 있는 범위</a:t>
            </a:r>
          </a:p>
        </p:txBody>
      </p:sp>
    </p:spTree>
    <p:extLst>
      <p:ext uri="{BB962C8B-B14F-4D97-AF65-F5344CB8AC3E}">
        <p14:creationId xmlns:p14="http://schemas.microsoft.com/office/powerpoint/2010/main" val="8882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/>
              <a:t>전역변수</a:t>
            </a:r>
            <a:r>
              <a:rPr lang="en-US" altLang="ko-KR" dirty="0"/>
              <a:t>(Global Variable)</a:t>
            </a:r>
            <a:r>
              <a:rPr lang="ko-KR" altLang="en-US" dirty="0"/>
              <a:t>은 지금까지 사용하던 변수와</a:t>
            </a:r>
            <a:r>
              <a:rPr lang="en-US" altLang="ko-KR" dirty="0"/>
              <a:t> </a:t>
            </a:r>
            <a:r>
              <a:rPr lang="ko-KR" altLang="en-US" dirty="0"/>
              <a:t>다르게 범위에 제약을 받지 않고 사용할 수 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전역변수는 전역변수가 존재하는 해당 파일의 어디에서든 사용이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전역변수를 이용하면 함수에 인자를 넘기거나 반환 값을 받아오지 않아도 함수에 값을 넘겨주는 것과 반환 값을 받아오는 것 같은 효과를 줄 수 있지만</a:t>
            </a:r>
            <a:r>
              <a:rPr lang="en-US" altLang="ko-KR" dirty="0"/>
              <a:t>, </a:t>
            </a:r>
            <a:r>
              <a:rPr lang="ko-KR" altLang="en-US" dirty="0"/>
              <a:t>많이 사용하는 것은 좋지 못하다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98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779912" y="1600201"/>
            <a:ext cx="4906888" cy="4400567"/>
          </a:xfrm>
        </p:spPr>
        <p:txBody>
          <a:bodyPr/>
          <a:lstStyle/>
          <a:p>
            <a:r>
              <a:rPr lang="ko-KR" altLang="en-US" dirty="0"/>
              <a:t>전역변수의 사용 가능범위 왼쪽 프로그램의 전체영역이다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어디에서나 사용이 가능하기 때문에 굳이 </a:t>
            </a:r>
            <a:r>
              <a:rPr lang="en-US" altLang="ko-KR" dirty="0"/>
              <a:t>factorial </a:t>
            </a:r>
            <a:r>
              <a:rPr lang="ko-KR" altLang="en-US" dirty="0"/>
              <a:t>함수로 인자를 넘기지 않아도 되고 반환 값을 받아오지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factorial</a:t>
            </a:r>
            <a:r>
              <a:rPr lang="ko-KR" altLang="en-US" dirty="0"/>
              <a:t>을 계산하기 위해 함수를 호출만 해주면 된다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456384" cy="474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9285" y="2393865"/>
            <a:ext cx="3326770" cy="36994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정적변수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ko-KR" altLang="en-US" dirty="0" err="1"/>
              <a:t>정적변수</a:t>
            </a:r>
            <a:r>
              <a:rPr lang="en-US" altLang="ko-KR" dirty="0"/>
              <a:t>(Static Variable)</a:t>
            </a:r>
            <a:r>
              <a:rPr lang="ko-KR" altLang="en-US" dirty="0"/>
              <a:t>은 변수의 범위를 벗어나도 메모리에서 사라지지 않고 남아있는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번 선언이 되면 선언된 위치에서는 계속 사용이 가능하며 사라지지 않기 때문에 이전에 가지고 있었던 값을 계속 유지하고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정적변수는</a:t>
            </a:r>
            <a:r>
              <a:rPr lang="ko-KR" altLang="en-US" dirty="0"/>
              <a:t> 딱 한 번만 초기화 된다는 특징이 있어</a:t>
            </a:r>
            <a:r>
              <a:rPr lang="en-US" altLang="ko-KR" dirty="0"/>
              <a:t>, </a:t>
            </a:r>
            <a:r>
              <a:rPr lang="ko-KR" altLang="en-US" dirty="0"/>
              <a:t>함수의 호출 횟수를 세고자 하는 경우 많이 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8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정적변수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586411" y="1600201"/>
            <a:ext cx="5100389" cy="4400567"/>
          </a:xfrm>
        </p:spPr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코딩하여</a:t>
            </a:r>
            <a:r>
              <a:rPr lang="ko-KR" altLang="en-US" dirty="0"/>
              <a:t> 결과를 확인해보자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1908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0219" y="4490070"/>
            <a:ext cx="1455537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42206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1229</TotalTime>
  <Words>1035</Words>
  <Application>Microsoft Office PowerPoint</Application>
  <PresentationFormat>화면 슬라이드 쇼(4:3)</PresentationFormat>
  <Paragraphs>258</Paragraphs>
  <Slides>38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1" baseType="lpstr">
      <vt:lpstr>Adobe 고딕 Std B</vt:lpstr>
      <vt:lpstr>HY엽서L</vt:lpstr>
      <vt:lpstr>굴림</vt:lpstr>
      <vt:lpstr>맑은 고딕</vt:lpstr>
      <vt:lpstr>문체부 궁체 흘림체</vt:lpstr>
      <vt:lpstr>새굴림</vt:lpstr>
      <vt:lpstr>한컴바탕</vt:lpstr>
      <vt:lpstr>Arial</vt:lpstr>
      <vt:lpstr>Calibri</vt:lpstr>
      <vt:lpstr>Comic Sans MS</vt:lpstr>
      <vt:lpstr>Symbol</vt:lpstr>
      <vt:lpstr>Wingdings</vt:lpstr>
      <vt:lpstr>rodeo</vt:lpstr>
      <vt:lpstr>컴퓨터 개론 및 실습</vt:lpstr>
      <vt:lpstr>컴퓨터 개론 및 실습</vt:lpstr>
      <vt:lpstr>전역변수, 지역변수, 정적변수</vt:lpstr>
      <vt:lpstr>지역변수</vt:lpstr>
      <vt:lpstr>지역변수</vt:lpstr>
      <vt:lpstr>전역변수</vt:lpstr>
      <vt:lpstr>전역변수</vt:lpstr>
      <vt:lpstr>정적변수</vt:lpstr>
      <vt:lpstr>정적변수</vt:lpstr>
      <vt:lpstr>정적변수</vt:lpstr>
      <vt:lpstr>정적변수</vt:lpstr>
      <vt:lpstr>저장 유형 지정자 register</vt:lpstr>
      <vt:lpstr>저장 유형 지정자 auto</vt:lpstr>
      <vt:lpstr>연결</vt:lpstr>
      <vt:lpstr>외부 연결</vt:lpstr>
      <vt:lpstr>연결 예제</vt:lpstr>
      <vt:lpstr>함수의 호출 원리</vt:lpstr>
      <vt:lpstr>함수의 호출 원리</vt:lpstr>
      <vt:lpstr>함수의 호출 원리 (1)</vt:lpstr>
      <vt:lpstr>함수의 호출 원리 (2)</vt:lpstr>
      <vt:lpstr>함수의 호출 원리 (3)</vt:lpstr>
      <vt:lpstr>함수의 호출 원리 (4)</vt:lpstr>
      <vt:lpstr>함수의 호출 원리 (5)</vt:lpstr>
      <vt:lpstr>함수의 호출 원리</vt:lpstr>
      <vt:lpstr>재귀함수(Recursive function)</vt:lpstr>
      <vt:lpstr>재귀함수로 factorial 함수 작성하기 (1)</vt:lpstr>
      <vt:lpstr>재귀함수로 factorial 함수 작성하기 (2)</vt:lpstr>
      <vt:lpstr>재귀함수 factorial의 실행 시나리오 (1)</vt:lpstr>
      <vt:lpstr>재귀함수 factorial의 실행 시나리오 (2)</vt:lpstr>
      <vt:lpstr>재귀함수 factorial의 실행 시나리오 (3)</vt:lpstr>
      <vt:lpstr>재귀함수 factorial의 실행 시나리오 (4)</vt:lpstr>
      <vt:lpstr>재귀함수 factorial의 실행 시나리오 (5)</vt:lpstr>
      <vt:lpstr>재귀함수 factorial의 실행 시나리오 (6)</vt:lpstr>
      <vt:lpstr>재귀함수 factorial의 실행 시나리오 (7)</vt:lpstr>
      <vt:lpstr>재귀함수 factorial의 실행 시나리오 (8)</vt:lpstr>
      <vt:lpstr>이진수 출력하기</vt:lpstr>
      <vt:lpstr>순환 호출 예제</vt:lpstr>
      <vt:lpstr>재귀함수 실습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110</cp:revision>
  <cp:lastPrinted>2013-09-13T00:26:02Z</cp:lastPrinted>
  <dcterms:created xsi:type="dcterms:W3CDTF">2010-03-05T00:57:53Z</dcterms:created>
  <dcterms:modified xsi:type="dcterms:W3CDTF">2017-05-31T20:26:59Z</dcterms:modified>
</cp:coreProperties>
</file>