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rollout phase puts together all the work done thus far in the project and allows us to launch and survey the launch for its success and effectiveness. Sauce and Spoon implemented the table top tablet menu in the bar sections of its locations to increase </a:t>
            </a:r>
            <a:r>
              <a:rPr lang="en"/>
              <a:t>certain</a:t>
            </a:r>
            <a:r>
              <a:rPr lang="en"/>
              <a:t> predefined metrics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goals or metrics our stakeholders are hoping to achieve with this rollout. With the metrics we hope to add to overall customer experience and increase customer satisfaction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the tablets have </a:t>
            </a:r>
            <a:r>
              <a:rPr lang="en"/>
              <a:t>received positive feedback from 52% of the quest that used them. Similar percentages of customers stated that they were easy to use and  liked the design of the menu. The staff was very helpful in providing assistance and instructing the guests in how to operate the tablet menu. Conversely, some of the constructive feedback received for the tablet menu included the issue of freezing and also the added steps for cash paying customers. Overall, the tablet menu dining experience was positive.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some of the constructive feedback offered by guests, I would </a:t>
            </a:r>
            <a:r>
              <a:rPr lang="en"/>
              <a:t>recommend</a:t>
            </a:r>
            <a:r>
              <a:rPr lang="en"/>
              <a:t> these next steps before a full </a:t>
            </a:r>
            <a:r>
              <a:rPr lang="en"/>
              <a:t>restaurant rollout.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Menu Survey Results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65" name="Google Shape;65;p14"/>
          <p:cNvSpPr txBox="1"/>
          <p:nvPr/>
        </p:nvSpPr>
        <p:spPr>
          <a:xfrm>
            <a:off x="390900" y="1090425"/>
            <a:ext cx="8241000" cy="1748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i="1" lang="en" sz="2000"/>
              <a:t>Tablet Menu Launch </a:t>
            </a:r>
            <a:endParaRPr i="1" sz="2000"/>
          </a:p>
          <a:p>
            <a:pPr indent="-355600" lvl="0" marL="457200" rtl="0" algn="l">
              <a:lnSpc>
                <a:spcPct val="150000"/>
              </a:lnSpc>
              <a:spcBef>
                <a:spcPts val="0"/>
              </a:spcBef>
              <a:spcAft>
                <a:spcPts val="0"/>
              </a:spcAft>
              <a:buSzPts val="2000"/>
              <a:buChar char="●"/>
            </a:pPr>
            <a:r>
              <a:rPr i="1" lang="en" sz="2000"/>
              <a:t>Bar Sections of Locations</a:t>
            </a:r>
            <a:endParaRPr i="1" sz="2000"/>
          </a:p>
          <a:p>
            <a:pPr indent="-355600" lvl="0" marL="457200" rtl="0" algn="l">
              <a:lnSpc>
                <a:spcPct val="150000"/>
              </a:lnSpc>
              <a:spcBef>
                <a:spcPts val="0"/>
              </a:spcBef>
              <a:spcAft>
                <a:spcPts val="0"/>
              </a:spcAft>
              <a:buSzPts val="2000"/>
              <a:buChar char="●"/>
            </a:pPr>
            <a:r>
              <a:rPr i="1" lang="en" sz="2000"/>
              <a:t>Adoption of New System and Software</a:t>
            </a:r>
            <a:endParaRPr i="1" sz="2000"/>
          </a:p>
          <a:p>
            <a:pPr indent="0" lvl="0" marL="0" rtl="0" algn="l">
              <a:lnSpc>
                <a:spcPct val="150000"/>
              </a:lnSpc>
              <a:spcBef>
                <a:spcPts val="0"/>
              </a:spcBef>
              <a:spcAft>
                <a:spcPts val="0"/>
              </a:spcAft>
              <a:buNone/>
            </a:pPr>
            <a:r>
              <a:t/>
            </a:r>
            <a:endParaRPr i="1" sz="2000"/>
          </a:p>
        </p:txBody>
      </p:sp>
      <p:pic>
        <p:nvPicPr>
          <p:cNvPr id="66" name="Google Shape;66;p14"/>
          <p:cNvPicPr preferRelativeResize="0"/>
          <p:nvPr/>
        </p:nvPicPr>
        <p:blipFill>
          <a:blip r:embed="rId3">
            <a:alphaModFix/>
          </a:blip>
          <a:stretch>
            <a:fillRect/>
          </a:stretch>
        </p:blipFill>
        <p:spPr>
          <a:xfrm>
            <a:off x="3484423" y="2839125"/>
            <a:ext cx="2053950" cy="205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Measurements</a:t>
            </a:r>
            <a:endParaRPr i="1"/>
          </a:p>
        </p:txBody>
      </p:sp>
      <p:sp>
        <p:nvSpPr>
          <p:cNvPr id="73" name="Google Shape;73;p15"/>
          <p:cNvSpPr txBox="1"/>
          <p:nvPr/>
        </p:nvSpPr>
        <p:spPr>
          <a:xfrm>
            <a:off x="402325" y="1090425"/>
            <a:ext cx="4995000" cy="3749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2000"/>
              <a:t>Goals</a:t>
            </a:r>
            <a:endParaRPr i="1" sz="2000"/>
          </a:p>
          <a:p>
            <a:pPr indent="-355600" lvl="0" marL="457200" rtl="0" algn="l">
              <a:lnSpc>
                <a:spcPct val="150000"/>
              </a:lnSpc>
              <a:spcBef>
                <a:spcPts val="0"/>
              </a:spcBef>
              <a:spcAft>
                <a:spcPts val="0"/>
              </a:spcAft>
              <a:buSzPts val="2000"/>
              <a:buChar char="●"/>
            </a:pPr>
            <a:r>
              <a:rPr i="1" lang="en" sz="2000"/>
              <a:t>Increase guest counts by 10%</a:t>
            </a:r>
            <a:endParaRPr i="1" sz="2000"/>
          </a:p>
          <a:p>
            <a:pPr indent="-355600" lvl="0" marL="457200" rtl="0" algn="l">
              <a:lnSpc>
                <a:spcPct val="150000"/>
              </a:lnSpc>
              <a:spcBef>
                <a:spcPts val="0"/>
              </a:spcBef>
              <a:spcAft>
                <a:spcPts val="0"/>
              </a:spcAft>
              <a:buSzPts val="2000"/>
              <a:buChar char="●"/>
            </a:pPr>
            <a:r>
              <a:rPr i="1" lang="en" sz="2000"/>
              <a:t>Reduce food waste by 25% </a:t>
            </a:r>
            <a:endParaRPr i="1" sz="2000"/>
          </a:p>
          <a:p>
            <a:pPr indent="-355600" lvl="0" marL="457200" rtl="0" algn="l">
              <a:lnSpc>
                <a:spcPct val="150000"/>
              </a:lnSpc>
              <a:spcBef>
                <a:spcPts val="0"/>
              </a:spcBef>
              <a:spcAft>
                <a:spcPts val="0"/>
              </a:spcAft>
              <a:buSzPts val="2000"/>
              <a:buChar char="●"/>
            </a:pPr>
            <a:r>
              <a:rPr i="1" lang="en" sz="2000"/>
              <a:t>Reduce table turn time by 30 minutes</a:t>
            </a:r>
            <a:endParaRPr i="1" sz="2000"/>
          </a:p>
          <a:p>
            <a:pPr indent="-355600" lvl="0" marL="457200" rtl="0" algn="l">
              <a:lnSpc>
                <a:spcPct val="150000"/>
              </a:lnSpc>
              <a:spcBef>
                <a:spcPts val="0"/>
              </a:spcBef>
              <a:spcAft>
                <a:spcPts val="0"/>
              </a:spcAft>
              <a:buSzPts val="2000"/>
              <a:buChar char="●"/>
            </a:pPr>
            <a:r>
              <a:rPr i="1" lang="en" sz="2000"/>
              <a:t>Increase appetizer sales by 15%</a:t>
            </a:r>
            <a:endParaRPr i="1" sz="2000"/>
          </a:p>
          <a:p>
            <a:pPr indent="-355600" lvl="0" marL="457200" rtl="0" algn="l">
              <a:lnSpc>
                <a:spcPct val="150000"/>
              </a:lnSpc>
              <a:spcBef>
                <a:spcPts val="0"/>
              </a:spcBef>
              <a:spcAft>
                <a:spcPts val="0"/>
              </a:spcAft>
              <a:buSzPts val="2000"/>
              <a:buChar char="●"/>
            </a:pPr>
            <a:r>
              <a:rPr i="1" lang="en" sz="2000"/>
              <a:t>Increase average check size by 15%</a:t>
            </a:r>
            <a:endParaRPr i="1" sz="2000"/>
          </a:p>
          <a:p>
            <a:pPr indent="-355600" lvl="0" marL="457200" rtl="0" algn="l">
              <a:lnSpc>
                <a:spcPct val="150000"/>
              </a:lnSpc>
              <a:spcBef>
                <a:spcPts val="0"/>
              </a:spcBef>
              <a:spcAft>
                <a:spcPts val="0"/>
              </a:spcAft>
              <a:buSzPts val="2000"/>
              <a:buChar char="●"/>
            </a:pPr>
            <a:r>
              <a:rPr i="1" lang="en" sz="2000"/>
              <a:t>Increase customer </a:t>
            </a:r>
            <a:r>
              <a:rPr i="1" lang="en" sz="2000"/>
              <a:t>satisfaction to 98%</a:t>
            </a:r>
            <a:endParaRPr i="1" sz="2000"/>
          </a:p>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5591425" y="1247352"/>
            <a:ext cx="3240876" cy="32408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Tablet Menu Data</a:t>
            </a:r>
            <a:endParaRPr i="1"/>
          </a:p>
        </p:txBody>
      </p:sp>
      <p:pic>
        <p:nvPicPr>
          <p:cNvPr id="81" name="Google Shape;81;p16" title="Points scored"/>
          <p:cNvPicPr preferRelativeResize="0"/>
          <p:nvPr/>
        </p:nvPicPr>
        <p:blipFill>
          <a:blip r:embed="rId3">
            <a:alphaModFix/>
          </a:blip>
          <a:stretch>
            <a:fillRect/>
          </a:stretch>
        </p:blipFill>
        <p:spPr>
          <a:xfrm>
            <a:off x="4665725" y="1265525"/>
            <a:ext cx="4206240" cy="2603864"/>
          </a:xfrm>
          <a:prstGeom prst="rect">
            <a:avLst/>
          </a:prstGeom>
          <a:noFill/>
          <a:ln cap="flat" cmpd="sng" w="76200">
            <a:solidFill>
              <a:srgbClr val="0C7182"/>
            </a:solidFill>
            <a:prstDash val="solid"/>
            <a:round/>
            <a:headEnd len="sm" w="sm" type="none"/>
            <a:tailEnd len="sm" w="sm" type="none"/>
          </a:ln>
        </p:spPr>
      </p:pic>
      <p:pic>
        <p:nvPicPr>
          <p:cNvPr id="82" name="Google Shape;82;p16" title="Points scored"/>
          <p:cNvPicPr preferRelativeResize="0"/>
          <p:nvPr/>
        </p:nvPicPr>
        <p:blipFill>
          <a:blip r:embed="rId4">
            <a:alphaModFix/>
          </a:blip>
          <a:stretch>
            <a:fillRect/>
          </a:stretch>
        </p:blipFill>
        <p:spPr>
          <a:xfrm>
            <a:off x="219450" y="1265525"/>
            <a:ext cx="4206240" cy="2607868"/>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89" name="Google Shape;89;p17"/>
          <p:cNvSpPr txBox="1"/>
          <p:nvPr/>
        </p:nvSpPr>
        <p:spPr>
          <a:xfrm>
            <a:off x="322325" y="998975"/>
            <a:ext cx="8520600" cy="238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2000"/>
              <a:t>Recommendation</a:t>
            </a:r>
            <a:r>
              <a:rPr i="1" lang="en" sz="2000"/>
              <a:t> 1</a:t>
            </a:r>
            <a:endParaRPr i="1" sz="2000"/>
          </a:p>
          <a:p>
            <a:pPr indent="-355600" lvl="0" marL="457200" rtl="0" algn="l">
              <a:lnSpc>
                <a:spcPct val="150000"/>
              </a:lnSpc>
              <a:spcBef>
                <a:spcPts val="0"/>
              </a:spcBef>
              <a:spcAft>
                <a:spcPts val="0"/>
              </a:spcAft>
              <a:buSzPts val="2000"/>
              <a:buChar char="●"/>
            </a:pPr>
            <a:r>
              <a:rPr i="1" lang="en" sz="2000"/>
              <a:t>Offer option for guests to choose: traditional service vs tablet service</a:t>
            </a:r>
            <a:endParaRPr i="1" sz="2000"/>
          </a:p>
          <a:p>
            <a:pPr indent="-355600" lvl="1" marL="914400" rtl="0" algn="l">
              <a:lnSpc>
                <a:spcPct val="150000"/>
              </a:lnSpc>
              <a:spcBef>
                <a:spcPts val="0"/>
              </a:spcBef>
              <a:spcAft>
                <a:spcPts val="0"/>
              </a:spcAft>
              <a:buSzPts val="2000"/>
              <a:buChar char="○"/>
            </a:pPr>
            <a:r>
              <a:rPr i="1" lang="en" sz="2000"/>
              <a:t>Option at beginning of service</a:t>
            </a:r>
            <a:endParaRPr i="1" sz="2000"/>
          </a:p>
          <a:p>
            <a:pPr indent="-355600" lvl="1" marL="914400" rtl="0" algn="l">
              <a:lnSpc>
                <a:spcPct val="150000"/>
              </a:lnSpc>
              <a:spcBef>
                <a:spcPts val="0"/>
              </a:spcBef>
              <a:spcAft>
                <a:spcPts val="0"/>
              </a:spcAft>
              <a:buSzPts val="2000"/>
              <a:buChar char="○"/>
            </a:pPr>
            <a:r>
              <a:rPr i="1" lang="en" sz="2000"/>
              <a:t>Cash payers</a:t>
            </a:r>
            <a:endParaRPr i="1" sz="2000"/>
          </a:p>
          <a:p>
            <a:pPr indent="-355600" lvl="1" marL="914400" rtl="0" algn="l">
              <a:lnSpc>
                <a:spcPct val="150000"/>
              </a:lnSpc>
              <a:spcBef>
                <a:spcPts val="0"/>
              </a:spcBef>
              <a:spcAft>
                <a:spcPts val="0"/>
              </a:spcAft>
              <a:buSzPts val="2000"/>
              <a:buChar char="○"/>
            </a:pPr>
            <a:r>
              <a:rPr i="1" lang="en" sz="2000"/>
              <a:t>People who prefer traditional service</a:t>
            </a:r>
            <a:endParaRPr i="1" sz="2000"/>
          </a:p>
          <a:p>
            <a:pPr indent="0" lvl="0" marL="0" rtl="0" algn="l">
              <a:spcBef>
                <a:spcPts val="0"/>
              </a:spcBef>
              <a:spcAft>
                <a:spcPts val="0"/>
              </a:spcAft>
              <a:buNone/>
            </a:pPr>
            <a:r>
              <a:t/>
            </a:r>
            <a:endParaRPr/>
          </a:p>
        </p:txBody>
      </p:sp>
      <p:pic>
        <p:nvPicPr>
          <p:cNvPr id="90" name="Google Shape;90;p17"/>
          <p:cNvPicPr preferRelativeResize="0"/>
          <p:nvPr/>
        </p:nvPicPr>
        <p:blipFill>
          <a:blip r:embed="rId3">
            <a:alphaModFix/>
          </a:blip>
          <a:stretch>
            <a:fillRect/>
          </a:stretch>
        </p:blipFill>
        <p:spPr>
          <a:xfrm>
            <a:off x="2107650" y="3453175"/>
            <a:ext cx="1554478" cy="1554478"/>
          </a:xfrm>
          <a:prstGeom prst="rect">
            <a:avLst/>
          </a:prstGeom>
          <a:noFill/>
          <a:ln>
            <a:noFill/>
          </a:ln>
        </p:spPr>
      </p:pic>
      <p:pic>
        <p:nvPicPr>
          <p:cNvPr id="91" name="Google Shape;91;p17"/>
          <p:cNvPicPr preferRelativeResize="0"/>
          <p:nvPr/>
        </p:nvPicPr>
        <p:blipFill>
          <a:blip r:embed="rId4">
            <a:alphaModFix/>
          </a:blip>
          <a:stretch>
            <a:fillRect/>
          </a:stretch>
        </p:blipFill>
        <p:spPr>
          <a:xfrm>
            <a:off x="5488657" y="3390988"/>
            <a:ext cx="1554480" cy="16788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98" name="Google Shape;98;p18"/>
          <p:cNvSpPr txBox="1"/>
          <p:nvPr/>
        </p:nvSpPr>
        <p:spPr>
          <a:xfrm>
            <a:off x="345175" y="838950"/>
            <a:ext cx="8435400" cy="280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sz="2000">
                <a:solidFill>
                  <a:schemeClr val="dk1"/>
                </a:solidFill>
              </a:rPr>
              <a:t>Recommendation 2</a:t>
            </a:r>
            <a:endParaRPr i="1" sz="2000">
              <a:solidFill>
                <a:schemeClr val="dk1"/>
              </a:solidFill>
            </a:endParaRPr>
          </a:p>
          <a:p>
            <a:pPr indent="-355600" lvl="0" marL="457200" rtl="0" algn="l">
              <a:lnSpc>
                <a:spcPct val="150000"/>
              </a:lnSpc>
              <a:spcBef>
                <a:spcPts val="0"/>
              </a:spcBef>
              <a:spcAft>
                <a:spcPts val="0"/>
              </a:spcAft>
              <a:buClr>
                <a:schemeClr val="dk1"/>
              </a:buClr>
              <a:buSzPts val="2000"/>
              <a:buChar char="●"/>
            </a:pPr>
            <a:r>
              <a:rPr i="1" lang="en" sz="2000">
                <a:solidFill>
                  <a:schemeClr val="dk1"/>
                </a:solidFill>
              </a:rPr>
              <a:t>Investigate and resolve freezing issue</a:t>
            </a:r>
            <a:endParaRPr i="1" sz="2000">
              <a:solidFill>
                <a:schemeClr val="dk1"/>
              </a:solidFill>
            </a:endParaRPr>
          </a:p>
          <a:p>
            <a:pPr indent="-355600" lvl="1" marL="914400" rtl="0" algn="l">
              <a:lnSpc>
                <a:spcPct val="150000"/>
              </a:lnSpc>
              <a:spcBef>
                <a:spcPts val="0"/>
              </a:spcBef>
              <a:spcAft>
                <a:spcPts val="0"/>
              </a:spcAft>
              <a:buClr>
                <a:schemeClr val="dk1"/>
              </a:buClr>
              <a:buSzPts val="2000"/>
              <a:buChar char="○"/>
            </a:pPr>
            <a:r>
              <a:rPr i="1" lang="en" sz="2000">
                <a:solidFill>
                  <a:schemeClr val="dk1"/>
                </a:solidFill>
              </a:rPr>
              <a:t>Update software</a:t>
            </a:r>
            <a:endParaRPr i="1" sz="2000">
              <a:solidFill>
                <a:schemeClr val="dk1"/>
              </a:solidFill>
            </a:endParaRPr>
          </a:p>
          <a:p>
            <a:pPr indent="-355600" lvl="1" marL="914400" rtl="0" algn="l">
              <a:lnSpc>
                <a:spcPct val="150000"/>
              </a:lnSpc>
              <a:spcBef>
                <a:spcPts val="0"/>
              </a:spcBef>
              <a:spcAft>
                <a:spcPts val="0"/>
              </a:spcAft>
              <a:buClr>
                <a:schemeClr val="dk1"/>
              </a:buClr>
              <a:buSzPts val="2000"/>
              <a:buChar char="○"/>
            </a:pPr>
            <a:r>
              <a:rPr i="1" lang="en" sz="2000">
                <a:solidFill>
                  <a:schemeClr val="dk1"/>
                </a:solidFill>
              </a:rPr>
              <a:t>Update hardware</a:t>
            </a:r>
            <a:endParaRPr i="1" sz="2000">
              <a:solidFill>
                <a:schemeClr val="dk1"/>
              </a:solidFill>
            </a:endParaRPr>
          </a:p>
          <a:p>
            <a:pPr indent="-355600" lvl="1" marL="914400" rtl="0" algn="l">
              <a:lnSpc>
                <a:spcPct val="150000"/>
              </a:lnSpc>
              <a:spcBef>
                <a:spcPts val="0"/>
              </a:spcBef>
              <a:spcAft>
                <a:spcPts val="0"/>
              </a:spcAft>
              <a:buClr>
                <a:schemeClr val="dk1"/>
              </a:buClr>
              <a:buSzPts val="2000"/>
              <a:buChar char="○"/>
            </a:pPr>
            <a:r>
              <a:rPr i="1" lang="en" sz="2000">
                <a:solidFill>
                  <a:schemeClr val="dk1"/>
                </a:solidFill>
              </a:rPr>
              <a:t>Better Wifi </a:t>
            </a:r>
            <a:endParaRPr i="1" sz="2000">
              <a:solidFill>
                <a:schemeClr val="dk1"/>
              </a:solidFill>
            </a:endParaRPr>
          </a:p>
          <a:p>
            <a:pPr indent="-355600" lvl="1" marL="914400" rtl="0" algn="l">
              <a:lnSpc>
                <a:spcPct val="150000"/>
              </a:lnSpc>
              <a:spcBef>
                <a:spcPts val="0"/>
              </a:spcBef>
              <a:spcAft>
                <a:spcPts val="0"/>
              </a:spcAft>
              <a:buClr>
                <a:schemeClr val="dk1"/>
              </a:buClr>
              <a:buSzPts val="2000"/>
              <a:buChar char="○"/>
            </a:pPr>
            <a:r>
              <a:rPr i="1" lang="en" sz="2000">
                <a:solidFill>
                  <a:schemeClr val="dk1"/>
                </a:solidFill>
              </a:rPr>
              <a:t>Quick tutorial for guests to optionally view</a:t>
            </a:r>
            <a:endParaRPr i="1" sz="2000"/>
          </a:p>
        </p:txBody>
      </p:sp>
      <p:pic>
        <p:nvPicPr>
          <p:cNvPr id="99" name="Google Shape;99;p18"/>
          <p:cNvPicPr preferRelativeResize="0"/>
          <p:nvPr/>
        </p:nvPicPr>
        <p:blipFill>
          <a:blip r:embed="rId3">
            <a:alphaModFix/>
          </a:blip>
          <a:stretch>
            <a:fillRect/>
          </a:stretch>
        </p:blipFill>
        <p:spPr>
          <a:xfrm>
            <a:off x="3877075" y="3559300"/>
            <a:ext cx="1371602" cy="13716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