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58" r:id="rId4"/>
    <p:sldId id="306" r:id="rId5"/>
    <p:sldId id="312" r:id="rId6"/>
    <p:sldId id="313" r:id="rId7"/>
    <p:sldId id="314" r:id="rId8"/>
    <p:sldId id="316" r:id="rId9"/>
    <p:sldId id="302" r:id="rId10"/>
    <p:sldId id="310" r:id="rId11"/>
    <p:sldId id="311" r:id="rId12"/>
    <p:sldId id="301" r:id="rId13"/>
    <p:sldId id="298" r:id="rId14"/>
    <p:sldId id="305" r:id="rId15"/>
    <p:sldId id="304" r:id="rId16"/>
    <p:sldId id="307" r:id="rId17"/>
    <p:sldId id="308" r:id="rId18"/>
    <p:sldId id="309" r:id="rId19"/>
    <p:sldId id="303" r:id="rId20"/>
    <p:sldId id="319" r:id="rId21"/>
    <p:sldId id="317" r:id="rId22"/>
    <p:sldId id="320" r:id="rId23"/>
    <p:sldId id="280" r:id="rId24"/>
    <p:sldId id="26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Yunlong" initials="X" lastIdx="1" clrIdx="0">
    <p:extLst>
      <p:ext uri="{19B8F6BF-5375-455C-9EA6-DF929625EA0E}">
        <p15:presenceInfo xmlns:p15="http://schemas.microsoft.com/office/powerpoint/2012/main" userId="XieYunl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E6"/>
    <a:srgbClr val="FAD25F"/>
    <a:srgbClr val="698FCE"/>
    <a:srgbClr val="A77D05"/>
    <a:srgbClr val="85C2BC"/>
    <a:srgbClr val="969EC2"/>
    <a:srgbClr val="839FD2"/>
    <a:srgbClr val="838383"/>
    <a:srgbClr val="000000"/>
    <a:srgbClr val="7EA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78086" autoAdjust="0"/>
  </p:normalViewPr>
  <p:slideViewPr>
    <p:cSldViewPr snapToGrid="0">
      <p:cViewPr varScale="1">
        <p:scale>
          <a:sx n="52" d="100"/>
          <a:sy n="52" d="100"/>
        </p:scale>
        <p:origin x="30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buildroot</a:t>
            </a:r>
            <a:r>
              <a:rPr lang="zh-CN" altLang="en-US" dirty="0"/>
              <a:t>重新构建</a:t>
            </a:r>
            <a:r>
              <a:rPr lang="en-US" altLang="zh-CN" dirty="0"/>
              <a:t>filesystem</a:t>
            </a:r>
            <a:r>
              <a:rPr lang="zh-CN" altLang="en-US" dirty="0"/>
              <a:t>的过程中，我们解决了</a:t>
            </a:r>
            <a:r>
              <a:rPr lang="en-US" altLang="zh-CN" dirty="0"/>
              <a:t>m4</a:t>
            </a:r>
            <a:r>
              <a:rPr lang="zh-CN" altLang="en-US" dirty="0"/>
              <a:t>和</a:t>
            </a:r>
            <a:r>
              <a:rPr lang="en-US" altLang="zh-CN" dirty="0"/>
              <a:t>bison</a:t>
            </a:r>
            <a:r>
              <a:rPr lang="zh-CN" altLang="en-US" dirty="0"/>
              <a:t>的编译失败问题。并进行一定的优化提升加载速度。在官方提供的</a:t>
            </a:r>
            <a:r>
              <a:rPr lang="en-US" altLang="zh-CN" dirty="0"/>
              <a:t>ls232</a:t>
            </a:r>
            <a:r>
              <a:rPr lang="zh-CN" altLang="en-US" dirty="0"/>
              <a:t>核上成功进行了验证，运行了</a:t>
            </a:r>
            <a:r>
              <a:rPr lang="en-US" altLang="zh-CN" dirty="0" err="1"/>
              <a:t>wget</a:t>
            </a:r>
            <a:r>
              <a:rPr lang="zh-CN" altLang="en-US" dirty="0"/>
              <a:t>等基础应用。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9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针对系统移植，我们反思了快速迭代带来的问题。因为不同工作的同时进行，我们的处理器和无法保持稳定，有时还会新旧</a:t>
            </a:r>
            <a:r>
              <a:rPr lang="en-US" altLang="zh-CN" dirty="0"/>
              <a:t>bug</a:t>
            </a:r>
            <a:r>
              <a:rPr lang="zh-CN" altLang="en-US" dirty="0"/>
              <a:t>杂糅，花费大量的时间向前追溯，提交频次高，但无法保证可用性。针对这些问题，我们进行了思考，并给出了在开发过程中的一些建议。并且最后得出了如下结论：并不是硬件不适合敏捷开发，而是硬件不适合阶段规划不定和记录不足的敏捷开发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0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好像是不说 </a:t>
            </a:r>
            <a:r>
              <a:rPr lang="en-US" altLang="zh-CN" dirty="0"/>
              <a:t>WB</a:t>
            </a:r>
            <a:r>
              <a:rPr lang="zh-CN" altLang="en-US" dirty="0"/>
              <a:t>级，说到访存级就过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2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94M</a:t>
            </a:r>
            <a:r>
              <a:rPr lang="zh-CN" altLang="en-US" dirty="0"/>
              <a:t>就结束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0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在系统及外设方面，我们做了如下工作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我们实现了</a:t>
            </a:r>
            <a:r>
              <a:rPr lang="en-US" altLang="zh-CN" dirty="0" err="1"/>
              <a:t>pmon</a:t>
            </a:r>
            <a:r>
              <a:rPr lang="zh-CN" altLang="en-US" dirty="0"/>
              <a:t>和</a:t>
            </a:r>
            <a:r>
              <a:rPr lang="en-US" altLang="zh-CN" dirty="0" err="1"/>
              <a:t>ucore</a:t>
            </a:r>
            <a:r>
              <a:rPr lang="zh-CN" altLang="en-US" dirty="0"/>
              <a:t>的正常启动，应用了部分板载外设，完成了</a:t>
            </a:r>
            <a:r>
              <a:rPr lang="en-US" altLang="zh-CN" dirty="0"/>
              <a:t>lisp</a:t>
            </a:r>
            <a:r>
              <a:rPr lang="zh-CN" altLang="en-US" dirty="0"/>
              <a:t>解释器到</a:t>
            </a:r>
            <a:r>
              <a:rPr lang="en-US" altLang="zh-CN" dirty="0" err="1"/>
              <a:t>ucore</a:t>
            </a:r>
            <a:r>
              <a:rPr lang="zh-CN" altLang="en-US" dirty="0"/>
              <a:t>的移植，以及</a:t>
            </a:r>
            <a:r>
              <a:rPr lang="en-US" altLang="zh-CN" dirty="0" err="1"/>
              <a:t>linux</a:t>
            </a:r>
            <a:r>
              <a:rPr lang="zh-CN" altLang="en-US" dirty="0"/>
              <a:t>的内核态初始化。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7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首先这是我们</a:t>
            </a:r>
            <a:r>
              <a:rPr lang="en-US" altLang="zh-CN" dirty="0" err="1"/>
              <a:t>pmon</a:t>
            </a:r>
            <a:r>
              <a:rPr lang="zh-CN" altLang="en-US" dirty="0"/>
              <a:t>和</a:t>
            </a:r>
            <a:r>
              <a:rPr lang="en-US" altLang="zh-CN" dirty="0" err="1"/>
              <a:t>ucore</a:t>
            </a:r>
            <a:r>
              <a:rPr lang="zh-CN" altLang="en-US" dirty="0"/>
              <a:t>正常启动的截图，可以看到</a:t>
            </a:r>
            <a:r>
              <a:rPr lang="en-US" altLang="zh-CN" dirty="0" err="1"/>
              <a:t>pmon</a:t>
            </a:r>
            <a:r>
              <a:rPr lang="zh-CN" altLang="en-US" dirty="0"/>
              <a:t>支持记录拉取内核的时间，并估计网速。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8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其次这一页上的数码管，左侧是</a:t>
            </a:r>
            <a:r>
              <a:rPr lang="en-US" altLang="zh-CN" dirty="0" err="1"/>
              <a:t>pmon</a:t>
            </a:r>
            <a:r>
              <a:rPr lang="zh-CN" altLang="en-US" dirty="0"/>
              <a:t>显示拉取内核的网速，右侧则是</a:t>
            </a:r>
            <a:r>
              <a:rPr lang="en-US" altLang="zh-CN" dirty="0" err="1"/>
              <a:t>ucore</a:t>
            </a:r>
            <a:r>
              <a:rPr lang="zh-CN" altLang="en-US" dirty="0"/>
              <a:t>显示运行中应用的</a:t>
            </a:r>
            <a:r>
              <a:rPr lang="en-US" altLang="zh-CN" dirty="0" err="1"/>
              <a:t>pid</a:t>
            </a:r>
            <a:r>
              <a:rPr lang="zh-CN" altLang="en-US" dirty="0"/>
              <a:t>。我们还利用</a:t>
            </a:r>
            <a:r>
              <a:rPr lang="en-US" altLang="zh-CN" dirty="0"/>
              <a:t>LED</a:t>
            </a:r>
            <a:r>
              <a:rPr lang="zh-CN" altLang="en-US" dirty="0"/>
              <a:t>灯实现了发送莫斯电码的功能，其中双色</a:t>
            </a:r>
            <a:r>
              <a:rPr lang="en-US" altLang="zh-CN" dirty="0"/>
              <a:t>LED</a:t>
            </a:r>
            <a:r>
              <a:rPr lang="zh-CN" altLang="en-US" dirty="0"/>
              <a:t>灯利用红黄绿的变化展示发送状态，而单色</a:t>
            </a:r>
            <a:r>
              <a:rPr lang="en-US" altLang="zh-CN" dirty="0"/>
              <a:t>LED</a:t>
            </a:r>
            <a:r>
              <a:rPr lang="zh-CN" altLang="en-US" dirty="0"/>
              <a:t>灯亮中间</a:t>
            </a:r>
            <a:r>
              <a:rPr lang="en-US" altLang="zh-CN" dirty="0"/>
              <a:t>4</a:t>
            </a:r>
            <a:r>
              <a:rPr lang="zh-CN" altLang="en-US" dirty="0"/>
              <a:t>个代表 </a:t>
            </a:r>
            <a:r>
              <a:rPr lang="en-US" altLang="zh-CN" dirty="0"/>
              <a:t>dot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个为</a:t>
            </a:r>
            <a:r>
              <a:rPr lang="en-US" altLang="zh-CN" dirty="0"/>
              <a:t>dash</a:t>
            </a:r>
            <a:r>
              <a:rPr lang="zh-CN" altLang="en-US" dirty="0"/>
              <a:t>。最后我们利用</a:t>
            </a:r>
            <a:r>
              <a:rPr lang="en-US" altLang="zh-CN" dirty="0" err="1"/>
              <a:t>axi_ram</a:t>
            </a:r>
            <a:r>
              <a:rPr lang="en-US" altLang="zh-CN" dirty="0"/>
              <a:t> </a:t>
            </a:r>
            <a:r>
              <a:rPr lang="en-US" altLang="zh-CN" dirty="0" err="1"/>
              <a:t>ip</a:t>
            </a:r>
            <a:r>
              <a:rPr lang="zh-CN" altLang="en-US" dirty="0"/>
              <a:t>储存</a:t>
            </a:r>
            <a:r>
              <a:rPr lang="en-US" altLang="zh-CN" dirty="0"/>
              <a:t>LCD</a:t>
            </a:r>
            <a:r>
              <a:rPr lang="zh-CN" altLang="en-US" dirty="0"/>
              <a:t>显示屏的初始化数据：该数据通过</a:t>
            </a:r>
            <a:r>
              <a:rPr lang="en-US" altLang="zh-CN" dirty="0"/>
              <a:t>rgb565</a:t>
            </a:r>
            <a:r>
              <a:rPr lang="zh-CN" altLang="en-US" dirty="0"/>
              <a:t>编码</a:t>
            </a:r>
            <a:r>
              <a:rPr lang="en-US" altLang="zh-CN" dirty="0"/>
              <a:t>16bit</a:t>
            </a:r>
            <a:r>
              <a:rPr lang="zh-CN" altLang="en-US" dirty="0"/>
              <a:t>的图像，并成功点亮</a:t>
            </a:r>
            <a:r>
              <a:rPr lang="en-US" altLang="zh-CN" dirty="0"/>
              <a:t>LCD</a:t>
            </a:r>
            <a:r>
              <a:rPr lang="zh-CN" altLang="en-US" dirty="0"/>
              <a:t>屏幕。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8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在系统应用方面，我们将</a:t>
            </a:r>
            <a:r>
              <a:rPr lang="en-US" altLang="zh-CN" dirty="0"/>
              <a:t>lisp</a:t>
            </a:r>
            <a:r>
              <a:rPr lang="zh-CN" altLang="en-US" dirty="0"/>
              <a:t>解释器移植到</a:t>
            </a:r>
            <a:r>
              <a:rPr lang="en-US" altLang="zh-CN" dirty="0" err="1"/>
              <a:t>ucore</a:t>
            </a:r>
            <a:r>
              <a:rPr lang="zh-CN" altLang="en-US" dirty="0"/>
              <a:t>平台，动态的演示过程可以参见我们的展示视频。</a:t>
            </a:r>
            <a:br>
              <a:rPr lang="en-US" altLang="zh-CN" dirty="0"/>
            </a:br>
            <a:r>
              <a:rPr lang="zh-CN" altLang="en-US" dirty="0"/>
              <a:t>我们实现了整数运算，字符串操作。支持定义变量，递归函数和函数嵌套。通过自行实现</a:t>
            </a:r>
            <a:r>
              <a:rPr lang="en-US" altLang="zh-CN" dirty="0" err="1"/>
              <a:t>strdump</a:t>
            </a:r>
            <a:r>
              <a:rPr lang="zh-CN" altLang="en-US" dirty="0"/>
              <a:t>等函数补全了</a:t>
            </a:r>
            <a:r>
              <a:rPr lang="en-US" altLang="zh-CN" dirty="0" err="1"/>
              <a:t>ucore</a:t>
            </a:r>
            <a:r>
              <a:rPr lang="zh-CN" altLang="en-US" dirty="0"/>
              <a:t>用户态系统库的不足。并在修复自行实现</a:t>
            </a:r>
            <a:r>
              <a:rPr lang="en-US" altLang="zh-CN" dirty="0"/>
              <a:t>malloc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r>
              <a:rPr lang="zh-CN" altLang="en-US" dirty="0"/>
              <a:t>之后，成功运行。</a:t>
            </a:r>
            <a:endParaRPr lang="en-US" altLang="zh-CN" dirty="0"/>
          </a:p>
          <a:p>
            <a:r>
              <a:rPr lang="zh-CN" altLang="en-US" dirty="0"/>
              <a:t>屏幕下侧是我们的一个简单示范样例，它定义了一个将输入列表映射到输入函数中的</a:t>
            </a:r>
            <a:r>
              <a:rPr lang="en-US" altLang="zh-CN" dirty="0" err="1"/>
              <a:t>fmap</a:t>
            </a:r>
            <a:r>
              <a:rPr lang="zh-CN" altLang="en-US" dirty="0"/>
              <a:t>函数，一个平方函数。通过给</a:t>
            </a:r>
            <a:r>
              <a:rPr lang="en-US" altLang="zh-CN" dirty="0" err="1"/>
              <a:t>fmap</a:t>
            </a:r>
            <a:r>
              <a:rPr lang="zh-CN" altLang="en-US" dirty="0"/>
              <a:t>函数指定</a:t>
            </a:r>
            <a:r>
              <a:rPr lang="en-US" altLang="zh-CN" dirty="0"/>
              <a:t>square</a:t>
            </a:r>
            <a:r>
              <a:rPr lang="zh-CN" altLang="en-US" dirty="0"/>
              <a:t>函数及</a:t>
            </a:r>
            <a:r>
              <a:rPr lang="en-US" altLang="zh-CN" dirty="0"/>
              <a:t>123</a:t>
            </a:r>
            <a:r>
              <a:rPr lang="zh-CN" altLang="en-US" dirty="0"/>
              <a:t>列表的输入，得到</a:t>
            </a:r>
            <a:r>
              <a:rPr lang="en-US" altLang="zh-CN" dirty="0"/>
              <a:t>149</a:t>
            </a:r>
            <a:r>
              <a:rPr lang="zh-CN" altLang="en-US" dirty="0"/>
              <a:t>列表的正确输出。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6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其次，我们还尝试了使用官方提供的</a:t>
            </a:r>
            <a:r>
              <a:rPr lang="en-US" altLang="zh-CN" dirty="0"/>
              <a:t>2.6.32</a:t>
            </a:r>
            <a:r>
              <a:rPr lang="zh-CN" altLang="en-US" dirty="0"/>
              <a:t>内核进行移植。我们修改了</a:t>
            </a:r>
            <a:r>
              <a:rPr lang="en-US" altLang="zh-CN" dirty="0"/>
              <a:t>make file</a:t>
            </a:r>
            <a:r>
              <a:rPr lang="zh-CN" altLang="en-US" dirty="0"/>
              <a:t>，</a:t>
            </a:r>
            <a:r>
              <a:rPr lang="en-US" altLang="zh-CN" dirty="0"/>
              <a:t>config</a:t>
            </a:r>
            <a:r>
              <a:rPr lang="zh-CN" altLang="en-US" dirty="0"/>
              <a:t>，</a:t>
            </a:r>
            <a:r>
              <a:rPr lang="en-US" altLang="zh-CN" dirty="0" err="1"/>
              <a:t>bug.h</a:t>
            </a:r>
            <a:r>
              <a:rPr lang="zh-CN" altLang="en-US" dirty="0"/>
              <a:t>等文件，利用</a:t>
            </a:r>
            <a:r>
              <a:rPr lang="en-US" altLang="zh-CN"/>
              <a:t>buildroot</a:t>
            </a:r>
            <a:r>
              <a:rPr lang="zh-CN" altLang="en-US" dirty="0"/>
              <a:t>重新构建</a:t>
            </a:r>
            <a:r>
              <a:rPr lang="en-US" altLang="zh-CN" dirty="0" err="1"/>
              <a:t>ramdisk</a:t>
            </a:r>
            <a:r>
              <a:rPr lang="zh-CN" altLang="en-US" dirty="0"/>
              <a:t>，去除了处理器中不支持的指令，完成了</a:t>
            </a:r>
            <a:r>
              <a:rPr lang="en-US" altLang="zh-CN" dirty="0" err="1"/>
              <a:t>linux</a:t>
            </a:r>
            <a:r>
              <a:rPr lang="zh-CN" altLang="en-US" dirty="0"/>
              <a:t>内核态的初始化。但目前系统仍疑似因内存操作问题无法正常进入用户态。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839FD2"/>
                </a:solidFill>
                <a:latin typeface="+mj-ea"/>
                <a:ea typeface="+mj-ea"/>
              </a:rPr>
              <a:t>决赛答辩</a:t>
            </a:r>
            <a:endParaRPr lang="en-US" altLang="zh-CN" sz="4000" dirty="0">
              <a:solidFill>
                <a:srgbClr val="839FD2"/>
              </a:solidFill>
              <a:latin typeface="+mj-ea"/>
              <a:ea typeface="+mj-ea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zh-CN" altLang="en-US" sz="4000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龙芯杯</a:t>
            </a:r>
            <a:r>
              <a:rPr lang="zh-CN" altLang="en-US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” 计算机系统能力培养大赛</a:t>
            </a:r>
            <a:endParaRPr lang="zh-CN" altLang="en-US" sz="40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406462" y="2383326"/>
            <a:ext cx="81140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30284F4-F1B4-4B6E-9401-F1731D216775}"/>
              </a:ext>
            </a:extLst>
          </p:cNvPr>
          <p:cNvSpPr txBox="1"/>
          <p:nvPr/>
        </p:nvSpPr>
        <p:spPr>
          <a:xfrm>
            <a:off x="7952704" y="5307989"/>
            <a:ext cx="3567784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/>
              <a:t>易璐 谢云龙 徐逸辰</a:t>
            </a:r>
            <a:br>
              <a:rPr lang="en-US" altLang="zh-CN" sz="2000" dirty="0"/>
            </a:br>
            <a:r>
              <a:rPr lang="zh-CN" altLang="en-US" sz="2000" dirty="0"/>
              <a:t>指导老师：周锋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8DBA70-F20C-4034-AED1-7FCBC86F8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5" y="301079"/>
            <a:ext cx="2904565" cy="8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CE38-027C-764D-B407-E3C8598B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I-Cache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6221-4163-D644-96C0-07E03442D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2 </a:t>
                </a:r>
                <a:r>
                  <a:rPr lang="zh-CN" altLang="en-US" sz="2400" dirty="0">
                    <a:latin typeface="+mn-ea"/>
                  </a:rPr>
                  <a:t>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N" sz="2400" dirty="0">
                    <a:latin typeface="+mn-ea"/>
                  </a:rPr>
                  <a:t> 256 行</a:t>
                </a:r>
                <a:r>
                  <a:rPr lang="zh-CN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N" sz="2400" dirty="0">
                    <a:latin typeface="+mn-ea"/>
                  </a:rPr>
                  <a:t> 8 字</a:t>
                </a:r>
              </a:p>
              <a:p>
                <a:r>
                  <a:rPr lang="en-CN" sz="2400" dirty="0">
                    <a:latin typeface="+mn-ea"/>
                  </a:rPr>
                  <a:t>组相联映射</a:t>
                </a:r>
              </a:p>
              <a:p>
                <a:r>
                  <a:rPr lang="en-CN" sz="2400" dirty="0">
                    <a:latin typeface="+mn-ea"/>
                  </a:rPr>
                  <a:t>Xilinx Block Memory Generator</a:t>
                </a:r>
              </a:p>
              <a:p>
                <a:r>
                  <a:rPr lang="en-CN" sz="2400" dirty="0">
                    <a:latin typeface="+mn-ea"/>
                  </a:rPr>
                  <a:t>当拍返回是否命中信号</a:t>
                </a:r>
                <a:r>
                  <a:rPr lang="zh-CN" altLang="en-US" sz="2400" dirty="0">
                    <a:latin typeface="+mn-ea"/>
                  </a:rPr>
                  <a:t>，下一拍返回数据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6221-4163-D644-96C0-07E03442D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74C7F-2CF9-6543-980F-C5783D4A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0A61A-67E0-2341-8C96-212DB4D0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97" y="2454382"/>
            <a:ext cx="4363378" cy="25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3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CE38-027C-764D-B407-E3C8598B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D-Cache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6221-4163-D644-96C0-07E03442D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2 </a:t>
                </a:r>
                <a:r>
                  <a:rPr lang="zh-CN" altLang="en-US" sz="2400" dirty="0">
                    <a:latin typeface="+mn-ea"/>
                  </a:rPr>
                  <a:t>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N" sz="2400" dirty="0">
                    <a:latin typeface="+mn-ea"/>
                  </a:rPr>
                  <a:t> 256 行</a:t>
                </a:r>
                <a:r>
                  <a:rPr lang="zh-CN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N" sz="2400" dirty="0">
                    <a:latin typeface="+mn-ea"/>
                  </a:rPr>
                  <a:t> 8 字</a:t>
                </a:r>
              </a:p>
              <a:p>
                <a:r>
                  <a:rPr lang="en-CN" sz="2400" dirty="0">
                    <a:latin typeface="+mn-ea"/>
                  </a:rPr>
                  <a:t>组相联映射</a:t>
                </a:r>
              </a:p>
              <a:p>
                <a:r>
                  <a:rPr lang="en-CN" sz="2400" dirty="0">
                    <a:latin typeface="+mn-ea"/>
                  </a:rPr>
                  <a:t>Xilinx Block Memory Generator</a:t>
                </a:r>
              </a:p>
              <a:p>
                <a:r>
                  <a:rPr lang="en-CN" sz="2400" dirty="0">
                    <a:latin typeface="+mn-ea"/>
                  </a:rPr>
                  <a:t>当拍返回是否命中信号</a:t>
                </a:r>
                <a:r>
                  <a:rPr lang="zh-CN" altLang="en-US" sz="2400" dirty="0">
                    <a:latin typeface="+mn-ea"/>
                  </a:rPr>
                  <a:t>，下一拍返回数据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sz="2400" dirty="0">
                    <a:solidFill>
                      <a:schemeClr val="accent6"/>
                    </a:solidFill>
                    <a:latin typeface="+mn-ea"/>
                  </a:rPr>
                  <a:t>Write request buffering</a:t>
                </a:r>
                <a:endParaRPr lang="en-CN" sz="2400" dirty="0">
                  <a:solidFill>
                    <a:schemeClr val="accent6"/>
                  </a:solidFill>
                  <a:latin typeface="+mn-ea"/>
                </a:endParaRPr>
              </a:p>
              <a:p>
                <a:r>
                  <a:rPr lang="en-CN" sz="2400" dirty="0">
                    <a:solidFill>
                      <a:schemeClr val="accent6"/>
                    </a:solidFill>
                    <a:latin typeface="+mn-ea"/>
                  </a:rPr>
                  <a:t>Victim Cache</a:t>
                </a:r>
              </a:p>
              <a:p>
                <a:pPr lvl="1"/>
                <a:r>
                  <a:rPr lang="en-CN" sz="2000" dirty="0">
                    <a:latin typeface="+mn-ea"/>
                  </a:rPr>
                  <a:t>AXI write FIFO</a:t>
                </a:r>
              </a:p>
              <a:p>
                <a:pPr lvl="1"/>
                <a:r>
                  <a:rPr lang="en-CN" sz="2000" dirty="0">
                    <a:latin typeface="+mn-ea"/>
                  </a:rPr>
                  <a:t>Cache</a:t>
                </a:r>
              </a:p>
              <a:p>
                <a:r>
                  <a:rPr lang="en-CN" sz="2400" dirty="0">
                    <a:latin typeface="+mn-ea"/>
                  </a:rPr>
                  <a:t>实现语言</a:t>
                </a:r>
                <a:r>
                  <a:rPr lang="zh-CN" altLang="en-US" sz="2400" dirty="0">
                    <a:latin typeface="+mn-ea"/>
                  </a:rPr>
                  <a:t>：</a:t>
                </a:r>
                <a:r>
                  <a:rPr lang="en-CN" sz="2400" dirty="0">
                    <a:latin typeface="+mn-ea"/>
                  </a:rPr>
                  <a:t>Chisel</a:t>
                </a:r>
                <a:r>
                  <a:rPr lang="en-US" altLang="zh-CN" sz="2400" dirty="0">
                    <a:latin typeface="+mn-ea"/>
                  </a:rPr>
                  <a:t>3</a:t>
                </a:r>
              </a:p>
              <a:p>
                <a:pPr lvl="1"/>
                <a:r>
                  <a:rPr lang="zh-CN" altLang="en-US" sz="2000" dirty="0">
                    <a:latin typeface="+mn-ea"/>
                  </a:rPr>
                  <a:t>路数、行数、行大小可配置</a:t>
                </a:r>
                <a:endParaRPr lang="en-CN" altLang="zh-CN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6221-4163-D644-96C0-07E03442D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74C7F-2CF9-6543-980F-C5783D4A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DC658-4F51-5447-9620-BEE7925BF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04" y="2387886"/>
            <a:ext cx="4599683" cy="27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7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768958"/>
            <a:ext cx="10850564" cy="660042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系统及外设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36313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80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698FCE"/>
                </a:solidFill>
                <a:latin typeface="+mj-ea"/>
              </a:rPr>
              <a:t>系统移植及外设应用进展   </a:t>
            </a:r>
            <a:endParaRPr lang="zh-CN" altLang="en-US" dirty="0">
              <a:solidFill>
                <a:srgbClr val="698FCE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PMON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</a:rPr>
                <a:t>uCore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外设应用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Lisp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移植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Linux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尝试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67837" cy="1193634"/>
              <a:chOff x="1508249" y="3631398"/>
              <a:chExt cx="1767837" cy="1193634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65730" y="4030625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/>
                  <a:t>可以从网络加载内核</a:t>
                </a:r>
                <a:br>
                  <a:rPr lang="en-US" altLang="zh-CN" sz="1100" dirty="0"/>
                </a:br>
                <a:r>
                  <a:rPr lang="zh-CN" altLang="en-US" sz="1100" dirty="0"/>
                  <a:t>并且显示加载时网速</a:t>
                </a:r>
                <a:br>
                  <a:rPr lang="en-US" altLang="zh-CN" sz="1100" dirty="0"/>
                </a:br>
                <a:r>
                  <a:rPr lang="zh-CN" altLang="en-US" sz="1100" dirty="0"/>
                  <a:t>显示在数码管上</a:t>
                </a:r>
                <a:endParaRPr lang="en-US" altLang="zh-CN" sz="1100" dirty="0"/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网速测试</a:t>
                </a:r>
                <a:endParaRPr lang="en-US" altLang="zh-CN" sz="1800" b="1" dirty="0"/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79335" cy="1388122"/>
              <a:chOff x="1508249" y="3631398"/>
              <a:chExt cx="1779335" cy="1388122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77228" y="4225113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/>
                  <a:t>在切换应用程序时</a:t>
                </a:r>
                <a:br>
                  <a:rPr lang="en-US" altLang="zh-CN" sz="1100" dirty="0"/>
                </a:br>
                <a:r>
                  <a:rPr lang="zh-CN" altLang="en-US" sz="1100" dirty="0"/>
                  <a:t>将</a:t>
                </a:r>
                <a:r>
                  <a:rPr lang="en-US" altLang="zh-CN" sz="1100" dirty="0"/>
                  <a:t>PID</a:t>
                </a:r>
                <a:r>
                  <a:rPr lang="zh-CN" altLang="en-US" sz="1100" dirty="0"/>
                  <a:t>显示在数码管上</a:t>
                </a:r>
                <a:endParaRPr lang="en-US" altLang="zh-CN" sz="1100" dirty="0"/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PID</a:t>
                </a:r>
                <a:r>
                  <a:rPr lang="zh-CN" altLang="en-US" sz="1800" b="1" dirty="0"/>
                  <a:t>监控</a:t>
                </a:r>
                <a:endParaRPr lang="en-US" altLang="zh-CN" sz="1800" b="1" dirty="0"/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92425" cy="1703908"/>
              <a:chOff x="1508249" y="3631398"/>
              <a:chExt cx="1792425" cy="1703908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90318" y="3996736"/>
                <a:ext cx="1710356" cy="1338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/>
                  <a:t>实现了利用</a:t>
                </a:r>
                <a:r>
                  <a:rPr lang="en-US" altLang="zh-CN" sz="1100" dirty="0"/>
                  <a:t>LED</a:t>
                </a:r>
                <a:r>
                  <a:rPr lang="zh-CN" altLang="en-US" sz="1100" dirty="0"/>
                  <a:t>灯</a:t>
                </a:r>
                <a:br>
                  <a:rPr lang="en-US" altLang="zh-CN" sz="1100" dirty="0"/>
                </a:br>
                <a:r>
                  <a:rPr lang="zh-CN" altLang="en-US" sz="1100" dirty="0"/>
                  <a:t>以</a:t>
                </a:r>
                <a:r>
                  <a:rPr lang="en-US" altLang="zh-CN" sz="1100" dirty="0"/>
                  <a:t>dash-dot</a:t>
                </a:r>
                <a:r>
                  <a:rPr lang="zh-CN" altLang="en-US" sz="1100" dirty="0"/>
                  <a:t>格式</a:t>
                </a:r>
                <a:br>
                  <a:rPr lang="en-US" altLang="zh-CN" sz="1100" dirty="0"/>
                </a:br>
                <a:r>
                  <a:rPr lang="zh-CN" altLang="en-US" sz="1100" dirty="0"/>
                  <a:t>发送摩斯电码</a:t>
                </a:r>
                <a:br>
                  <a:rPr lang="en-US" altLang="zh-CN" sz="1100" dirty="0"/>
                </a:br>
                <a:r>
                  <a:rPr lang="zh-CN" altLang="en-US" sz="1100" dirty="0"/>
                  <a:t>实现了上电时</a:t>
                </a:r>
                <a:r>
                  <a:rPr lang="en-US" altLang="zh-CN" sz="1100" dirty="0"/>
                  <a:t>LCD</a:t>
                </a:r>
                <a:r>
                  <a:rPr lang="zh-CN" altLang="en-US" sz="1100" dirty="0"/>
                  <a:t>显示</a:t>
                </a:r>
                <a:br>
                  <a:rPr lang="en-US" altLang="zh-CN" sz="1100" dirty="0"/>
                </a:br>
                <a:r>
                  <a:rPr lang="zh-CN" altLang="en-US" sz="1100" dirty="0"/>
                  <a:t>初始化显示标题图片</a:t>
                </a:r>
                <a:endParaRPr lang="en-US" altLang="zh-CN" sz="1100" dirty="0"/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摩斯电码 </a:t>
                </a:r>
                <a:r>
                  <a:rPr lang="en-US" altLang="zh-CN" sz="1800" b="1" dirty="0"/>
                  <a:t>&amp; LCD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81222" cy="1702816"/>
              <a:chOff x="1508249" y="3631398"/>
              <a:chExt cx="1781222" cy="1702816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36933" y="4057335"/>
                <a:ext cx="1752538" cy="1276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/>
                  <a:t>简单的整数运算、字符串操作，能够定义变量，定义递归函数等等。并且支持函数嵌套调用。</a:t>
                </a:r>
                <a:endParaRPr lang="en-US" altLang="zh-CN" sz="1100" dirty="0"/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移植解释器</a:t>
                </a:r>
                <a:endParaRPr lang="en-US" altLang="zh-CN" sz="1800" b="1" dirty="0"/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59731" y="2603474"/>
              <a:ext cx="1763014" cy="1782755"/>
              <a:chOff x="8779475" y="2671591"/>
              <a:chExt cx="1763014" cy="178275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79475" y="3234026"/>
                <a:ext cx="1763014" cy="1220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dirty="0"/>
                  <a:t>利用</a:t>
                </a:r>
                <a:r>
                  <a:rPr lang="en-US" altLang="zh-CN" sz="1100" dirty="0" err="1"/>
                  <a:t>buildroot</a:t>
                </a:r>
                <a:r>
                  <a:rPr lang="zh-CN" altLang="en-US" sz="1100" dirty="0"/>
                  <a:t>并验证</a:t>
                </a:r>
                <a:r>
                  <a:rPr lang="en-US" altLang="zh-CN" sz="1100" dirty="0" err="1"/>
                  <a:t>rootfs</a:t>
                </a:r>
                <a:br>
                  <a:rPr lang="en-US" altLang="zh-CN" sz="1100" dirty="0"/>
                </a:br>
                <a:r>
                  <a:rPr lang="zh-CN" altLang="en-US" sz="1100" dirty="0"/>
                  <a:t>完成内核初始化</a:t>
                </a:r>
                <a:br>
                  <a:rPr lang="en-US" altLang="zh-CN" sz="1100" dirty="0"/>
                </a:br>
                <a:r>
                  <a:rPr lang="zh-CN" altLang="en-US" sz="1100" dirty="0"/>
                  <a:t>未成功启动用户态</a:t>
                </a:r>
                <a:endParaRPr lang="en-US" altLang="zh-CN" sz="1100" dirty="0"/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完成内核态初始化</a:t>
                </a:r>
                <a:endParaRPr lang="en-US" altLang="zh-CN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8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PMON&amp;uCore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91553-E106-4A56-95EE-AE20A53B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uCore</a:t>
            </a:r>
            <a:r>
              <a:rPr lang="zh-CN" altLang="en-US" dirty="0"/>
              <a:t>和</a:t>
            </a:r>
            <a:r>
              <a:rPr lang="en-US" altLang="zh-CN" dirty="0"/>
              <a:t>PMON</a:t>
            </a:r>
            <a:r>
              <a:rPr lang="zh-CN" altLang="en-US" dirty="0"/>
              <a:t>，功能正常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83E70-2758-412B-8953-B8E1BBA6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03" y="1146093"/>
            <a:ext cx="3530680" cy="49975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25C616-E835-4669-B523-3161840F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753149"/>
            <a:ext cx="4628571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7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网速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&amp;PID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显示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LCD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显示屏初始化，摩斯电码</a:t>
            </a:r>
          </a:p>
        </p:txBody>
      </p:sp>
      <p:pic>
        <p:nvPicPr>
          <p:cNvPr id="14" name="图片 13" descr="图片包含 监控, 巴士, 标志, 电脑&#10;&#10;描述已自动生成">
            <a:extLst>
              <a:ext uri="{FF2B5EF4-FFF2-40B4-BE49-F238E27FC236}">
                <a16:creationId xmlns:a16="http://schemas.microsoft.com/office/drawing/2014/main" id="{330889BB-37A7-4DDB-A855-A6A38E6CE0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6" b="38032"/>
          <a:stretch/>
        </p:blipFill>
        <p:spPr>
          <a:xfrm>
            <a:off x="686531" y="1126074"/>
            <a:ext cx="5296826" cy="16230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A72F11-C741-4FAB-8E1A-406233DB82EF}"/>
              </a:ext>
            </a:extLst>
          </p:cNvPr>
          <p:cNvSpPr txBox="1"/>
          <p:nvPr/>
        </p:nvSpPr>
        <p:spPr>
          <a:xfrm>
            <a:off x="669923" y="2765854"/>
            <a:ext cx="3914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0x42000=270336 Byte/s 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PMON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中未实现浮点模拟故非精确值</a:t>
            </a:r>
          </a:p>
        </p:txBody>
      </p: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433A882E-924A-49C5-BB84-4881DFE24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60" y="1126074"/>
            <a:ext cx="5296826" cy="400333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D266652-BDEE-40A1-8E8D-6993F8DB58D6}"/>
              </a:ext>
            </a:extLst>
          </p:cNvPr>
          <p:cNvSpPr txBox="1"/>
          <p:nvPr/>
        </p:nvSpPr>
        <p:spPr>
          <a:xfrm>
            <a:off x="6223660" y="5232655"/>
            <a:ext cx="5553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开机后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PID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，执行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指令则为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显示初始化数据利用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axi_ram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核储存，图像以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RGB565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格式编码</a:t>
            </a:r>
          </a:p>
        </p:txBody>
      </p:sp>
      <p:pic>
        <p:nvPicPr>
          <p:cNvPr id="21" name="图片 20" descr="图片包含 停止, 标志, 灯光, 街道&#10;&#10;描述已自动生成">
            <a:extLst>
              <a:ext uri="{FF2B5EF4-FFF2-40B4-BE49-F238E27FC236}">
                <a16:creationId xmlns:a16="http://schemas.microsoft.com/office/drawing/2014/main" id="{B00F985A-0C10-4109-BA10-89C5830C23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05"/>
          <a:stretch/>
        </p:blipFill>
        <p:spPr>
          <a:xfrm>
            <a:off x="686530" y="3429000"/>
            <a:ext cx="5280330" cy="945543"/>
          </a:xfrm>
          <a:prstGeom prst="rect">
            <a:avLst/>
          </a:prstGeom>
        </p:spPr>
      </p:pic>
      <p:pic>
        <p:nvPicPr>
          <p:cNvPr id="23" name="图片 22" descr="图片包含 监控, 钟表, 电脑, 仪表&#10;&#10;描述已自动生成">
            <a:extLst>
              <a:ext uri="{FF2B5EF4-FFF2-40B4-BE49-F238E27FC236}">
                <a16:creationId xmlns:a16="http://schemas.microsoft.com/office/drawing/2014/main" id="{DC73E57E-3855-4388-BBE9-3B281C64CB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7069"/>
          <a:stretch/>
        </p:blipFill>
        <p:spPr>
          <a:xfrm>
            <a:off x="669924" y="4374543"/>
            <a:ext cx="5313323" cy="74040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ED5248A8-3DD7-4957-BB4E-BA20CC272093}"/>
              </a:ext>
            </a:extLst>
          </p:cNvPr>
          <p:cNvSpPr/>
          <p:nvPr/>
        </p:nvSpPr>
        <p:spPr>
          <a:xfrm>
            <a:off x="686530" y="1192641"/>
            <a:ext cx="5296825" cy="155646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28CB82-568E-4D5C-9856-16254A87AD90}"/>
              </a:ext>
            </a:extLst>
          </p:cNvPr>
          <p:cNvSpPr/>
          <p:nvPr/>
        </p:nvSpPr>
        <p:spPr>
          <a:xfrm>
            <a:off x="6240264" y="1126073"/>
            <a:ext cx="3182766" cy="398887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AD65D4-0A70-418E-B0CD-C8CCCF7E7FA3}"/>
              </a:ext>
            </a:extLst>
          </p:cNvPr>
          <p:cNvSpPr/>
          <p:nvPr/>
        </p:nvSpPr>
        <p:spPr>
          <a:xfrm>
            <a:off x="669924" y="3429000"/>
            <a:ext cx="5313323" cy="945543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647FD5-2D25-447A-9763-0B2C93B03B9F}"/>
              </a:ext>
            </a:extLst>
          </p:cNvPr>
          <p:cNvSpPr txBox="1"/>
          <p:nvPr/>
        </p:nvSpPr>
        <p:spPr>
          <a:xfrm>
            <a:off x="669923" y="5193317"/>
            <a:ext cx="5296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上半幅为正在发送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hello_world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字符的第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个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dot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下半幅为发送完成后的完成信号</a:t>
            </a:r>
            <a:b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在处理中遇到了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sleep()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函数时间不正确的问题，这是由于没有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RTC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的情况下，时钟频率与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uCore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预期不符导致的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7B0DE6A-FF70-405B-BFF5-BC623E00B8E9}"/>
              </a:ext>
            </a:extLst>
          </p:cNvPr>
          <p:cNvCxnSpPr>
            <a:cxnSpLocks/>
          </p:cNvCxnSpPr>
          <p:nvPr/>
        </p:nvCxnSpPr>
        <p:spPr>
          <a:xfrm>
            <a:off x="669923" y="4374543"/>
            <a:ext cx="529682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2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解释器移植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2D66A04F-B95F-4739-81A8-08C5F2EED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49378"/>
            <a:ext cx="6067580" cy="30505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5DDE15-93D3-48C0-8EB0-97E5D7642A29}"/>
              </a:ext>
            </a:extLst>
          </p:cNvPr>
          <p:cNvSpPr txBox="1"/>
          <p:nvPr/>
        </p:nvSpPr>
        <p:spPr>
          <a:xfrm>
            <a:off x="6510270" y="1149378"/>
            <a:ext cx="4861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实现了整数运算、字符串操作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支持定义变量，递归函数，函数嵌套</a:t>
            </a:r>
            <a:b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自行实现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strdup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readline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malloc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等函数来补全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ucore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系统库的不足。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解决了自行实现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malloc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bug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之后，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成功在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ucore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上正常运行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2DF78F-113D-4B01-BE03-E1021F47E5F1}"/>
              </a:ext>
            </a:extLst>
          </p:cNvPr>
          <p:cNvGrpSpPr/>
          <p:nvPr/>
        </p:nvGrpSpPr>
        <p:grpSpPr>
          <a:xfrm>
            <a:off x="669924" y="4199884"/>
            <a:ext cx="10766516" cy="1994729"/>
            <a:chOff x="669924" y="4486752"/>
            <a:chExt cx="10766516" cy="199472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21E3747-96D7-499C-B4D3-9E845F0B6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924"/>
            <a:stretch/>
          </p:blipFill>
          <p:spPr>
            <a:xfrm>
              <a:off x="669924" y="4486753"/>
              <a:ext cx="8571428" cy="199472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597B0D6-9A2A-4B5E-A485-A32DEA1F31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924"/>
            <a:stretch/>
          </p:blipFill>
          <p:spPr>
            <a:xfrm>
              <a:off x="9241352" y="4486752"/>
              <a:ext cx="2195088" cy="1994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72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移植尝试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BA0BE-F633-4770-906B-A3331131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使用官方提供的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2.6.32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内核进行移植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Makefile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–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mno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-branch-likely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去除未支持的分支指令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去除 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bug.h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 中的自陷指令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通过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cpu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-feature-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override.h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去除部分指令依赖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(LL/SC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等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去除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config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中板上未支持的硬件配置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实现启动必须的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CP0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寄存器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2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prid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使用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ls232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核的值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实现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cache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等指令为空指令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利用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buildroot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重新构建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ramdisk.cpio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然而目前系统仍疑似因内存操作问题，完成内核态初始化后无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法正常进入用户态。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9A59C-4BBC-42A0-A6C9-5EF91117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34" y="133350"/>
            <a:ext cx="62007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5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848E-2AF2-4BEB-AD95-C48DD02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Buildroot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构建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rootfs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21A0E-3A7A-47C1-98CD-F20AD7F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修改 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Makefile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指定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MIPSr1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指令集，去除不支持指令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编辑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config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文件配置用户应用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解决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glibc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 版本导致的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m4-1.4.17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bison-3.0.4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编译失败问题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b="0" i="0" dirty="0" err="1">
                <a:solidFill>
                  <a:srgbClr val="DD4B39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IO_ftrylockfile</a:t>
            </a:r>
            <a:r>
              <a:rPr lang="en-US" altLang="zh-CN" b="0" i="0" dirty="0">
                <a:solidFill>
                  <a:srgbClr val="DD4B39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 -&gt; IO_EOF_SEEN)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补全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/dev/null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节点，并以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ramfs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方式挂载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/dev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目录，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提升加载速度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成功在</a:t>
            </a:r>
            <a:r>
              <a:rPr lang="zh-CN" altLang="en-US" sz="1800" b="1" dirty="0"/>
              <a:t>官方提供的</a:t>
            </a:r>
            <a:r>
              <a:rPr lang="en-US" altLang="zh-CN" sz="1800" b="1" dirty="0"/>
              <a:t>ls232</a:t>
            </a:r>
            <a:r>
              <a:rPr lang="zh-CN" altLang="en-US" sz="1800" b="1" dirty="0"/>
              <a:t>核</a:t>
            </a:r>
            <a:r>
              <a:rPr lang="zh-CN" altLang="en-US" dirty="0"/>
              <a:t>上</a:t>
            </a:r>
            <a:br>
              <a:rPr lang="en-US" altLang="zh-CN" dirty="0"/>
            </a:br>
            <a:r>
              <a:rPr lang="zh-CN" altLang="en-US" dirty="0"/>
              <a:t>运行 </a:t>
            </a:r>
            <a:r>
              <a:rPr lang="en-US" altLang="zh-CN" i="1" dirty="0"/>
              <a:t>vim, </a:t>
            </a:r>
            <a:r>
              <a:rPr lang="en-US" altLang="zh-CN" i="1" dirty="0" err="1"/>
              <a:t>htop</a:t>
            </a:r>
            <a:r>
              <a:rPr lang="en-US" altLang="zh-CN" i="1" dirty="0"/>
              <a:t>, </a:t>
            </a:r>
            <a:r>
              <a:rPr lang="en-US" altLang="zh-CN" i="1" dirty="0" err="1"/>
              <a:t>wget</a:t>
            </a:r>
            <a:r>
              <a:rPr lang="en-US" altLang="zh-CN" i="1" dirty="0"/>
              <a:t>, cat, </a:t>
            </a:r>
            <a:r>
              <a:rPr lang="en-US" altLang="zh-CN" i="1" dirty="0" err="1"/>
              <a:t>gzip</a:t>
            </a:r>
            <a:r>
              <a:rPr lang="en-US" altLang="zh-CN" i="1" dirty="0"/>
              <a:t> </a:t>
            </a:r>
            <a:r>
              <a:rPr lang="zh-CN" altLang="en-US" dirty="0"/>
              <a:t>等基础应用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564818-1F46-4829-BEF4-BCA76D10F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3" b="10672"/>
          <a:stretch/>
        </p:blipFill>
        <p:spPr>
          <a:xfrm>
            <a:off x="7681020" y="1224240"/>
            <a:ext cx="4444550" cy="24429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A2AADD-4A36-417D-9A64-4695AC9F64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21" r="22347" b="11919"/>
          <a:stretch/>
        </p:blipFill>
        <p:spPr>
          <a:xfrm>
            <a:off x="7681020" y="3686835"/>
            <a:ext cx="4296781" cy="24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768958"/>
            <a:ext cx="10850564" cy="660042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总结与反思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36313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23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23670" y="1039840"/>
            <a:ext cx="11890366" cy="4778319"/>
            <a:chOff x="-930109" y="1051361"/>
            <a:chExt cx="11890366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5721228" y="4536876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5721228" y="3658300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5721228" y="2779724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5721230" y="1901148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336292" y="4632811"/>
              <a:ext cx="4069723" cy="43779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>
                  <a:latin typeface="+mj-ea"/>
                  <a:ea typeface="+mj-ea"/>
                </a:rPr>
                <a:t>总结与反思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348785" y="3720233"/>
              <a:ext cx="4182787" cy="49729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>
                  <a:latin typeface="+mj-ea"/>
                  <a:ea typeface="+mj-ea"/>
                </a:rPr>
                <a:t>系统及外设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345577" y="2865295"/>
              <a:ext cx="3791556" cy="453206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Cache</a:t>
              </a:r>
              <a:r>
                <a:rPr lang="zh-CN" altLang="en-US" sz="2400" b="1" dirty="0">
                  <a:latin typeface="+mj-ea"/>
                  <a:ea typeface="+mj-ea"/>
                </a:rPr>
                <a:t>实现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345577" y="1994063"/>
              <a:ext cx="4060438" cy="44286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</a:rPr>
                <a:t>CPU</a:t>
              </a:r>
              <a:r>
                <a:rPr lang="zh-CN" altLang="en-US" sz="2400" b="1" dirty="0">
                  <a:latin typeface="+mj-ea"/>
                  <a:ea typeface="+mj-ea"/>
                </a:rPr>
                <a:t>核设计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390769" y="260026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390769" y="352419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390769" y="444811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6480F2-B0B5-4A50-B40C-6A90B7AE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9D7B50-A919-445C-890C-1B8B3D53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52BBEF7D-1E4E-4115-BDCD-C7EBA44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21" name="页脚占位符 3">
            <a:extLst>
              <a:ext uri="{FF2B5EF4-FFF2-40B4-BE49-F238E27FC236}">
                <a16:creationId xmlns:a16="http://schemas.microsoft.com/office/drawing/2014/main" id="{50224128-8696-4C34-A6F3-91B00A86B41B}"/>
              </a:ext>
            </a:extLst>
          </p:cNvPr>
          <p:cNvSpPr txBox="1">
            <a:spLocks/>
          </p:cNvSpPr>
          <p:nvPr/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22" name="灯片编号占位符 4">
            <a:extLst>
              <a:ext uri="{FF2B5EF4-FFF2-40B4-BE49-F238E27FC236}">
                <a16:creationId xmlns:a16="http://schemas.microsoft.com/office/drawing/2014/main" id="{C19EB37E-D1B8-4E7F-9EA5-49838596FBDE}"/>
              </a:ext>
            </a:extLst>
          </p:cNvPr>
          <p:cNvSpPr txBox="1">
            <a:spLocks/>
          </p:cNvSpPr>
          <p:nvPr/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29840BA-9B4C-42D7-BC65-773FAF48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267" y="2516633"/>
            <a:ext cx="1687398" cy="16873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8C36C1D-9B32-48CB-BC53-5D4ADB5C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2" y="2428585"/>
            <a:ext cx="1621409" cy="162140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1B71158-3CA8-45F8-BA99-5D7A8107292C}"/>
              </a:ext>
            </a:extLst>
          </p:cNvPr>
          <p:cNvSpPr txBox="1"/>
          <p:nvPr/>
        </p:nvSpPr>
        <p:spPr>
          <a:xfrm>
            <a:off x="1470581" y="4506019"/>
            <a:ext cx="23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从零自学</a:t>
            </a:r>
            <a:r>
              <a:rPr lang="en-US" altLang="zh-CN" dirty="0"/>
              <a:t>Verilog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加速比</a:t>
            </a:r>
            <a:r>
              <a:rPr lang="en-US" altLang="zh-CN" dirty="0"/>
              <a:t>50.244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初赛第三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C1ACEE7-1A70-4DAD-97FA-E64D084F6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80" y="2566454"/>
            <a:ext cx="1515368" cy="151536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848E471-D0B9-4CE0-8E04-B6A876D6DFF3}"/>
              </a:ext>
            </a:extLst>
          </p:cNvPr>
          <p:cNvSpPr txBox="1"/>
          <p:nvPr/>
        </p:nvSpPr>
        <p:spPr>
          <a:xfrm>
            <a:off x="4772718" y="4506019"/>
            <a:ext cx="283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独立探究系统启动过程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启动</a:t>
            </a:r>
            <a:r>
              <a:rPr lang="en-US" altLang="zh-CN" dirty="0" err="1"/>
              <a:t>uCore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启动</a:t>
            </a:r>
            <a:r>
              <a:rPr lang="en-US" altLang="zh-CN" dirty="0"/>
              <a:t>Linux</a:t>
            </a:r>
            <a:r>
              <a:rPr lang="zh-CN" altLang="en-US" dirty="0"/>
              <a:t>至内核态</a:t>
            </a:r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DD98B78-B15D-49EB-8ECE-C29AFA2A099F}"/>
              </a:ext>
            </a:extLst>
          </p:cNvPr>
          <p:cNvSpPr txBox="1"/>
          <p:nvPr/>
        </p:nvSpPr>
        <p:spPr>
          <a:xfrm>
            <a:off x="8498664" y="4506019"/>
            <a:ext cx="2558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LED</a:t>
            </a:r>
            <a:r>
              <a:rPr lang="zh-CN" altLang="en-US" dirty="0"/>
              <a:t>灯发送摩斯电码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LCD</a:t>
            </a:r>
            <a:r>
              <a:rPr lang="zh-CN" altLang="en-US" dirty="0"/>
              <a:t>初始化图像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LISP</a:t>
            </a:r>
            <a:r>
              <a:rPr lang="zh-CN" altLang="en-US" dirty="0"/>
              <a:t>解释器移植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62DAB3-B381-4F3F-9612-C71E9E209038}"/>
              </a:ext>
            </a:extLst>
          </p:cNvPr>
          <p:cNvSpPr txBox="1"/>
          <p:nvPr/>
        </p:nvSpPr>
        <p:spPr>
          <a:xfrm>
            <a:off x="1970202" y="1772505"/>
            <a:ext cx="1687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完全自学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B83BF4-8805-436A-8F89-7D96ED751781}"/>
              </a:ext>
            </a:extLst>
          </p:cNvPr>
          <p:cNvSpPr txBox="1"/>
          <p:nvPr/>
        </p:nvSpPr>
        <p:spPr>
          <a:xfrm>
            <a:off x="5553959" y="1803143"/>
            <a:ext cx="1687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上下求索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25A0A9-AD97-42C7-89E6-BCCF21A7D49C}"/>
              </a:ext>
            </a:extLst>
          </p:cNvPr>
          <p:cNvSpPr txBox="1"/>
          <p:nvPr/>
        </p:nvSpPr>
        <p:spPr>
          <a:xfrm>
            <a:off x="9369870" y="1772505"/>
            <a:ext cx="1687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大胆尝试</a:t>
            </a:r>
          </a:p>
        </p:txBody>
      </p:sp>
    </p:spTree>
    <p:extLst>
      <p:ext uri="{BB962C8B-B14F-4D97-AF65-F5344CB8AC3E}">
        <p14:creationId xmlns:p14="http://schemas.microsoft.com/office/powerpoint/2010/main" val="2954328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061096CB-0637-44D0-AAC3-38FB7B28AC2F}"/>
              </a:ext>
            </a:extLst>
          </p:cNvPr>
          <p:cNvSpPr txBox="1">
            <a:spLocks/>
          </p:cNvSpPr>
          <p:nvPr/>
        </p:nvSpPr>
        <p:spPr>
          <a:xfrm>
            <a:off x="669924" y="-44737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处理器性能分析 主频 </a:t>
            </a:r>
            <a:r>
              <a:rPr lang="en-US" altLang="zh-CN" dirty="0"/>
              <a:t>90MHz IPC</a:t>
            </a:r>
            <a:r>
              <a:rPr lang="zh-CN" altLang="en-US" dirty="0"/>
              <a:t>比 </a:t>
            </a:r>
            <a:r>
              <a:rPr lang="en-US" altLang="zh-CN" dirty="0"/>
              <a:t>27.044</a:t>
            </a:r>
            <a:endParaRPr lang="zh-CN" altLang="en-US" dirty="0"/>
          </a:p>
        </p:txBody>
      </p:sp>
      <p:sp>
        <p:nvSpPr>
          <p:cNvPr id="26" name="灯片编号占位符 4">
            <a:extLst>
              <a:ext uri="{FF2B5EF4-FFF2-40B4-BE49-F238E27FC236}">
                <a16:creationId xmlns:a16="http://schemas.microsoft.com/office/drawing/2014/main" id="{F1DDBC9B-4923-4389-8578-9A6931E7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7" name="内容占位符 6">
            <a:extLst>
              <a:ext uri="{FF2B5EF4-FFF2-40B4-BE49-F238E27FC236}">
                <a16:creationId xmlns:a16="http://schemas.microsoft.com/office/drawing/2014/main" id="{EFEADAEE-7099-49E1-B429-C15998EB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2132618"/>
            <a:ext cx="3129078" cy="4814937"/>
          </a:xfrm>
        </p:spPr>
        <p:txBody>
          <a:bodyPr/>
          <a:lstStyle/>
          <a:p>
            <a:r>
              <a:rPr lang="zh-CN" altLang="en-US" dirty="0"/>
              <a:t>分支的代价过高</a:t>
            </a:r>
            <a:r>
              <a:rPr lang="en-US" altLang="zh-CN" dirty="0"/>
              <a:t>——</a:t>
            </a:r>
            <a:r>
              <a:rPr lang="zh-CN" altLang="en-US" dirty="0"/>
              <a:t>每次分支需要等待三拍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双发逻辑复杂</a:t>
            </a:r>
            <a:r>
              <a:rPr lang="en-US" altLang="zh-CN" dirty="0"/>
              <a:t>——</a:t>
            </a:r>
            <a:r>
              <a:rPr lang="zh-CN" altLang="en-US" dirty="0"/>
              <a:t>多处仲裁两条流水线顺序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0EA5E63C-267F-4F45-87E3-043D75D6E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1073"/>
              </p:ext>
            </p:extLst>
          </p:nvPr>
        </p:nvGraphicFramePr>
        <p:xfrm>
          <a:off x="3940403" y="1489436"/>
          <a:ext cx="7683502" cy="421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055">
                  <a:extLst>
                    <a:ext uri="{9D8B030D-6E8A-4147-A177-3AD203B41FA5}">
                      <a16:colId xmlns:a16="http://schemas.microsoft.com/office/drawing/2014/main" val="2779857479"/>
                    </a:ext>
                  </a:extLst>
                </a:gridCol>
                <a:gridCol w="1272348">
                  <a:extLst>
                    <a:ext uri="{9D8B030D-6E8A-4147-A177-3AD203B41FA5}">
                      <a16:colId xmlns:a16="http://schemas.microsoft.com/office/drawing/2014/main" val="4248098321"/>
                    </a:ext>
                  </a:extLst>
                </a:gridCol>
                <a:gridCol w="1087055">
                  <a:extLst>
                    <a:ext uri="{9D8B030D-6E8A-4147-A177-3AD203B41FA5}">
                      <a16:colId xmlns:a16="http://schemas.microsoft.com/office/drawing/2014/main" val="1009128941"/>
                    </a:ext>
                  </a:extLst>
                </a:gridCol>
                <a:gridCol w="1087055">
                  <a:extLst>
                    <a:ext uri="{9D8B030D-6E8A-4147-A177-3AD203B41FA5}">
                      <a16:colId xmlns:a16="http://schemas.microsoft.com/office/drawing/2014/main" val="2759275233"/>
                    </a:ext>
                  </a:extLst>
                </a:gridCol>
                <a:gridCol w="1087055">
                  <a:extLst>
                    <a:ext uri="{9D8B030D-6E8A-4147-A177-3AD203B41FA5}">
                      <a16:colId xmlns:a16="http://schemas.microsoft.com/office/drawing/2014/main" val="1885194758"/>
                    </a:ext>
                  </a:extLst>
                </a:gridCol>
                <a:gridCol w="1087055">
                  <a:extLst>
                    <a:ext uri="{9D8B030D-6E8A-4147-A177-3AD203B41FA5}">
                      <a16:colId xmlns:a16="http://schemas.microsoft.com/office/drawing/2014/main" val="4288831806"/>
                    </a:ext>
                  </a:extLst>
                </a:gridCol>
                <a:gridCol w="975879">
                  <a:extLst>
                    <a:ext uri="{9D8B030D-6E8A-4147-A177-3AD203B41FA5}">
                      <a16:colId xmlns:a16="http://schemas.microsoft.com/office/drawing/2014/main" val="2369532170"/>
                    </a:ext>
                  </a:extLst>
                </a:gridCol>
              </a:tblGrid>
              <a:tr h="2762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测试程序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myCPU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gs132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IPC</a:t>
                      </a:r>
                      <a:r>
                        <a:rPr lang="en-US" sz="1100" u="none" strike="noStrike" baseline="-25000">
                          <a:effectLst/>
                        </a:rPr>
                        <a:t>mycpu</a:t>
                      </a:r>
                      <a:r>
                        <a:rPr lang="en-US" sz="1100" u="none" strike="noStrike">
                          <a:effectLst/>
                        </a:rPr>
                        <a:t>/IPC</a:t>
                      </a:r>
                      <a:r>
                        <a:rPr lang="en-US" sz="1100" u="none" strike="noStrike" baseline="-25000">
                          <a:effectLst/>
                        </a:rPr>
                        <a:t>gs132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6738289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上板计时</a:t>
                      </a:r>
                      <a:r>
                        <a:rPr lang="en-US" altLang="zh-CN" sz="1100" u="none" strike="noStrike">
                          <a:effectLst/>
                        </a:rPr>
                        <a:t>(16</a:t>
                      </a:r>
                      <a:r>
                        <a:rPr lang="zh-CN" altLang="en-US" sz="1100" u="none" strike="noStrike">
                          <a:effectLst/>
                        </a:rPr>
                        <a:t>进制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 count*2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: SoC cout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上板</a:t>
                      </a:r>
                      <a:r>
                        <a:rPr lang="en-US" altLang="zh-CN" sz="1100" u="none" strike="noStrike">
                          <a:effectLst/>
                        </a:rPr>
                        <a:t>(16</a:t>
                      </a:r>
                      <a:r>
                        <a:rPr lang="zh-CN" altLang="en-US" sz="1100" u="none" strike="noStrike">
                          <a:effectLst/>
                        </a:rPr>
                        <a:t>进制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05472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数码管显示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(CPU count)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数码管显示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(SoC count)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数码管显示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CPU count)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7523"/>
                  </a:ext>
                </a:extLst>
              </a:tr>
              <a:tr h="2762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cpu_clk : sys_clk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90MHz : 100MHz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50MHz : 100MHz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03835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bitcount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206E5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48149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0.899854695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4E3DD2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38.60094703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740271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bubble_sort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E248E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1F6E11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0.899956452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1EF74EA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35.03245359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5653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coremark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26BD3C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5616B1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0.899983959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43399B0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27.76516891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625494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crc32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1F7DF7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45FBAB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0.899990428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2A86A88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21.60596512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972118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dhrystone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5AA6A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C9755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0.899947041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7F000A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22.41569487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193849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quick_sort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101F20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23D3CC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0.899959966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1C65821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28.18236155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241846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select_sort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150EA8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2ECBA1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0.89997049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1B7FFF2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20.89540495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600245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105F49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24625E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0.899961333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1D2E296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28.51693013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22188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stream_copy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13C20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2BEE8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0.899479838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214F0D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26.97366795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541227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stringsearch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CB250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1C377E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0.899928294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14286C6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25.40271849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7365544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B0F38211-60A6-4CEC-B4EC-B8D5453813F0}"/>
              </a:ext>
            </a:extLst>
          </p:cNvPr>
          <p:cNvSpPr txBox="1"/>
          <p:nvPr/>
        </p:nvSpPr>
        <p:spPr>
          <a:xfrm>
            <a:off x="895547" y="2849422"/>
            <a:ext cx="239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增加分支预测器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4BC18A-A300-4126-A15D-A547423F4FA3}"/>
              </a:ext>
            </a:extLst>
          </p:cNvPr>
          <p:cNvSpPr txBox="1"/>
          <p:nvPr/>
        </p:nvSpPr>
        <p:spPr>
          <a:xfrm>
            <a:off x="895547" y="4448228"/>
            <a:ext cx="248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确定流水线顺序，考虑发射级仲裁，执行级选择单一功能</a:t>
            </a:r>
          </a:p>
        </p:txBody>
      </p:sp>
    </p:spTree>
    <p:extLst>
      <p:ext uri="{BB962C8B-B14F-4D97-AF65-F5344CB8AC3E}">
        <p14:creationId xmlns:p14="http://schemas.microsoft.com/office/powerpoint/2010/main" val="371825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2235-BFFF-5442-BDA9-CA22A53A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Cache优化与改进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57F2-D7FE-3947-8040-99DEAF8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2394B-4DCA-294C-B75D-6912CA1660B1}"/>
              </a:ext>
            </a:extLst>
          </p:cNvPr>
          <p:cNvSpPr txBox="1"/>
          <p:nvPr/>
        </p:nvSpPr>
        <p:spPr>
          <a:xfrm>
            <a:off x="669924" y="1592878"/>
            <a:ext cx="5266827" cy="98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CN" dirty="0">
                <a:latin typeface="+mn-ea"/>
              </a:rPr>
              <a:t>Cache在进行 refill 时</a:t>
            </a:r>
            <a:br>
              <a:rPr lang="en-US" dirty="0">
                <a:latin typeface="+mn-ea"/>
              </a:rPr>
            </a:br>
            <a:r>
              <a:rPr lang="en-CN" dirty="0">
                <a:latin typeface="+mn-ea"/>
              </a:rPr>
              <a:t>无法响应命中Cache数据的请求</a:t>
            </a:r>
          </a:p>
          <a:p>
            <a:pPr algn="r">
              <a:lnSpc>
                <a:spcPts val="2400"/>
              </a:lnSpc>
            </a:pPr>
            <a:r>
              <a:rPr lang="en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原因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Block Memory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只有一个地址端口，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refill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需要占用地址端口</a:t>
            </a:r>
            <a:endParaRPr lang="en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806C2-BB65-E145-87E0-A7E33A3CDE85}"/>
              </a:ext>
            </a:extLst>
          </p:cNvPr>
          <p:cNvCxnSpPr/>
          <p:nvPr/>
        </p:nvCxnSpPr>
        <p:spPr>
          <a:xfrm>
            <a:off x="6096000" y="1212351"/>
            <a:ext cx="0" cy="480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6F7CB-C582-2441-8198-E83EDED0B942}"/>
              </a:ext>
            </a:extLst>
          </p:cNvPr>
          <p:cNvSpPr txBox="1"/>
          <p:nvPr/>
        </p:nvSpPr>
        <p:spPr>
          <a:xfrm>
            <a:off x="5205575" y="1212351"/>
            <a:ext cx="7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sz="1400" dirty="0">
                <a:solidFill>
                  <a:schemeClr val="accent1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问题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52E45-6647-8941-B94E-5EF7757385A7}"/>
              </a:ext>
            </a:extLst>
          </p:cNvPr>
          <p:cNvSpPr txBox="1"/>
          <p:nvPr/>
        </p:nvSpPr>
        <p:spPr>
          <a:xfrm>
            <a:off x="6232990" y="1212351"/>
            <a:ext cx="75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chemeClr val="accent1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改进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59BC0-6FDB-5C43-87B4-988353402C14}"/>
              </a:ext>
            </a:extLst>
          </p:cNvPr>
          <p:cNvSpPr txBox="1"/>
          <p:nvPr/>
        </p:nvSpPr>
        <p:spPr>
          <a:xfrm>
            <a:off x="6232989" y="1946821"/>
            <a:ext cx="5287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+mn-ea"/>
              </a:rPr>
              <a:t>使用双地址端口的Block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5BA35-4EDA-5246-88E9-1273E2FC7B39}"/>
              </a:ext>
            </a:extLst>
          </p:cNvPr>
          <p:cNvSpPr txBox="1"/>
          <p:nvPr/>
        </p:nvSpPr>
        <p:spPr>
          <a:xfrm>
            <a:off x="669924" y="3292231"/>
            <a:ext cx="5266828" cy="98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CN" dirty="0">
                <a:latin typeface="+mn-ea"/>
              </a:rPr>
              <a:t>在连续</a:t>
            </a:r>
            <a:r>
              <a:rPr lang="zh-CN" altLang="en-US" dirty="0">
                <a:latin typeface="+mn-ea"/>
              </a:rPr>
              <a:t>进行</a:t>
            </a:r>
            <a:r>
              <a:rPr lang="en-US" altLang="zh-CN" dirty="0">
                <a:latin typeface="+mn-ea"/>
              </a:rPr>
              <a:t>AXI</a:t>
            </a:r>
            <a:r>
              <a:rPr lang="zh-CN" altLang="en-US" dirty="0">
                <a:latin typeface="+mn-ea"/>
              </a:rPr>
              <a:t>读时发生其他行 </a:t>
            </a:r>
            <a:r>
              <a:rPr lang="en-US" altLang="zh-CN" dirty="0">
                <a:latin typeface="+mn-ea"/>
              </a:rPr>
              <a:t>miss</a:t>
            </a:r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需要等待当前读取完成之后再开始下一次</a:t>
            </a:r>
            <a:r>
              <a:rPr lang="en-US" altLang="zh-CN" dirty="0">
                <a:latin typeface="+mn-ea"/>
              </a:rPr>
              <a:t>AXI</a:t>
            </a:r>
            <a:r>
              <a:rPr lang="zh-CN" altLang="en-US" dirty="0">
                <a:latin typeface="+mn-ea"/>
              </a:rPr>
              <a:t>读</a:t>
            </a:r>
            <a:endParaRPr lang="en-CN" dirty="0">
              <a:latin typeface="+mn-ea"/>
            </a:endParaRPr>
          </a:p>
          <a:p>
            <a:pPr algn="r">
              <a:lnSpc>
                <a:spcPts val="2400"/>
              </a:lnSpc>
            </a:pPr>
            <a:r>
              <a:rPr lang="en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原因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zh-CN" altLang="en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考虑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到实现逻辑复杂程度等问题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只支持并行进行一个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AXI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读</a:t>
            </a:r>
            <a:endParaRPr lang="en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B8083-A5ED-4449-AF53-A83616C6BF32}"/>
              </a:ext>
            </a:extLst>
          </p:cNvPr>
          <p:cNvSpPr txBox="1"/>
          <p:nvPr/>
        </p:nvSpPr>
        <p:spPr>
          <a:xfrm>
            <a:off x="6247542" y="3429000"/>
            <a:ext cx="5272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+mn-ea"/>
              </a:rPr>
              <a:t>实现用多个读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id </a:t>
            </a:r>
            <a:r>
              <a:rPr lang="zh-CN" altLang="en-US" sz="2000" dirty="0">
                <a:latin typeface="+mn-ea"/>
              </a:rPr>
              <a:t>进行</a:t>
            </a:r>
            <a:r>
              <a:rPr lang="en-CN" sz="2000" dirty="0">
                <a:latin typeface="+mn-ea"/>
              </a:rPr>
              <a:t>并行AXI</a:t>
            </a:r>
            <a:endParaRPr 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最大限度利用</a:t>
            </a:r>
            <a:r>
              <a:rPr lang="en-US" altLang="zh-CN" sz="2000" dirty="0">
                <a:latin typeface="+mn-ea"/>
              </a:rPr>
              <a:t>AXI</a:t>
            </a:r>
            <a:r>
              <a:rPr lang="zh-CN" altLang="en-US" sz="2000" dirty="0">
                <a:latin typeface="+mn-ea"/>
              </a:rPr>
              <a:t>总线性能</a:t>
            </a:r>
            <a:endParaRPr lang="en-CN" sz="2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577E8-95D7-AE4F-81E2-0135C1EBCC1E}"/>
              </a:ext>
            </a:extLst>
          </p:cNvPr>
          <p:cNvSpPr txBox="1"/>
          <p:nvPr/>
        </p:nvSpPr>
        <p:spPr>
          <a:xfrm>
            <a:off x="669924" y="4680192"/>
            <a:ext cx="5266828" cy="98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dirty="0">
                <a:latin typeface="+mn-ea"/>
              </a:rPr>
              <a:t>Cache </a:t>
            </a:r>
            <a:r>
              <a:rPr lang="en-US" dirty="0" err="1">
                <a:latin typeface="+mn-ea"/>
              </a:rPr>
              <a:t>调试困难</a:t>
            </a:r>
            <a:br>
              <a:rPr lang="en-US" dirty="0">
                <a:latin typeface="+mn-ea"/>
              </a:rPr>
            </a:br>
            <a:r>
              <a:rPr lang="zh-CN" altLang="en-US" dirty="0">
                <a:latin typeface="+mn-ea"/>
              </a:rPr>
              <a:t>通过功能与性能测试后仍可能有 </a:t>
            </a:r>
            <a:r>
              <a:rPr lang="en-US" altLang="zh-CN" dirty="0">
                <a:latin typeface="+mn-ea"/>
              </a:rPr>
              <a:t>bug</a:t>
            </a:r>
            <a:endParaRPr lang="en-CN" dirty="0">
              <a:latin typeface="+mn-ea"/>
            </a:endParaRPr>
          </a:p>
          <a:p>
            <a:pPr algn="r">
              <a:lnSpc>
                <a:spcPts val="2400"/>
              </a:lnSpc>
            </a:pPr>
            <a:r>
              <a:rPr lang="en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原因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功能与性能测试不直接测试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Cache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，不够完备全面</a:t>
            </a:r>
            <a:endParaRPr lang="en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CE635-EFA3-4546-AE7F-91788F758E16}"/>
              </a:ext>
            </a:extLst>
          </p:cNvPr>
          <p:cNvSpPr txBox="1"/>
          <p:nvPr/>
        </p:nvSpPr>
        <p:spPr>
          <a:xfrm>
            <a:off x="6232989" y="4970849"/>
            <a:ext cx="5287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+mn-ea"/>
              </a:rPr>
              <a:t>能否开发Cache专用的</a:t>
            </a:r>
            <a:r>
              <a:rPr lang="zh-CN" altLang="en-US" sz="2000" dirty="0">
                <a:latin typeface="+mn-ea"/>
              </a:rPr>
              <a:t>、全面、完备的测试？</a:t>
            </a:r>
            <a:endParaRPr lang="en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64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>
            <a:extLst>
              <a:ext uri="{FF2B5EF4-FFF2-40B4-BE49-F238E27FC236}">
                <a16:creationId xmlns:a16="http://schemas.microsoft.com/office/drawing/2014/main" id="{17848D4C-4D17-4E3C-A13F-FE43A040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快速迭代带来的问题</a:t>
            </a:r>
          </a:p>
        </p:txBody>
      </p:sp>
      <p:sp>
        <p:nvSpPr>
          <p:cNvPr id="81" name="ïṧlíḑé">
            <a:extLst>
              <a:ext uri="{FF2B5EF4-FFF2-40B4-BE49-F238E27FC236}">
                <a16:creationId xmlns:a16="http://schemas.microsoft.com/office/drawing/2014/main" id="{3A7A94F5-10F1-4613-98A4-E0FC54217752}"/>
              </a:ext>
            </a:extLst>
          </p:cNvPr>
          <p:cNvSpPr/>
          <p:nvPr/>
        </p:nvSpPr>
        <p:spPr>
          <a:xfrm>
            <a:off x="669923" y="1096577"/>
            <a:ext cx="5426076" cy="5336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问题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3" name="íṥlídê">
            <a:extLst>
              <a:ext uri="{FF2B5EF4-FFF2-40B4-BE49-F238E27FC236}">
                <a16:creationId xmlns:a16="http://schemas.microsoft.com/office/drawing/2014/main" id="{26ED955E-B9DD-498E-BCE0-796A7DD7AC19}"/>
              </a:ext>
            </a:extLst>
          </p:cNvPr>
          <p:cNvSpPr/>
          <p:nvPr/>
        </p:nvSpPr>
        <p:spPr>
          <a:xfrm>
            <a:off x="6094411" y="1096577"/>
            <a:ext cx="5426076" cy="533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思考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80B01AA-BEE0-4A50-ABF1-1DFD2669FDD8}"/>
              </a:ext>
            </a:extLst>
          </p:cNvPr>
          <p:cNvCxnSpPr>
            <a:cxnSpLocks/>
            <a:stCxn id="83" idx="1"/>
          </p:cNvCxnSpPr>
          <p:nvPr/>
        </p:nvCxnSpPr>
        <p:spPr>
          <a:xfrm>
            <a:off x="6094411" y="1363400"/>
            <a:ext cx="12711" cy="325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C8E35B05-6CDA-4771-B35B-AA12FFB1137F}"/>
              </a:ext>
            </a:extLst>
          </p:cNvPr>
          <p:cNvSpPr txBox="1"/>
          <p:nvPr/>
        </p:nvSpPr>
        <p:spPr>
          <a:xfrm>
            <a:off x="661979" y="1698100"/>
            <a:ext cx="5422899" cy="277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性能优化和系统调试同步进行，处理器核无法保持稳定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新旧</a:t>
            </a:r>
            <a:r>
              <a:rPr lang="en-US" altLang="zh-CN" dirty="0"/>
              <a:t>BUG</a:t>
            </a:r>
            <a:r>
              <a:rPr lang="zh-CN" altLang="en-US" dirty="0"/>
              <a:t>杂糅，回溯追踪上一个可用版本花费时间过多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提交频次高，但测试不完备，可用性不足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A7BD0F1-D9FD-4F3F-99AE-AB3DA59A8E65}"/>
              </a:ext>
            </a:extLst>
          </p:cNvPr>
          <p:cNvSpPr txBox="1"/>
          <p:nvPr/>
        </p:nvSpPr>
        <p:spPr>
          <a:xfrm>
            <a:off x="6107122" y="1698100"/>
            <a:ext cx="5422899" cy="277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应当标定一个稳定版本后，性能优化和系统调试再分别从这个版本生长分支树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确保每次提交的信息充足可理解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完成后阶段性目标后方可进行从次分支到主分支的合并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A4A4D4D-F683-4E1A-B300-C3FEFC86D100}"/>
              </a:ext>
            </a:extLst>
          </p:cNvPr>
          <p:cNvCxnSpPr>
            <a:cxnSpLocks/>
          </p:cNvCxnSpPr>
          <p:nvPr/>
        </p:nvCxnSpPr>
        <p:spPr>
          <a:xfrm flipH="1">
            <a:off x="669926" y="4619752"/>
            <a:ext cx="1085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3CA4A91E-E7CC-4F7B-B9D4-9043749F4618}"/>
              </a:ext>
            </a:extLst>
          </p:cNvPr>
          <p:cNvSpPr txBox="1"/>
          <p:nvPr/>
        </p:nvSpPr>
        <p:spPr>
          <a:xfrm>
            <a:off x="1387373" y="4631645"/>
            <a:ext cx="9395010" cy="132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硬件不适合敏捷开发？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硬件不适合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阶段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规划不定和记录不足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“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敏捷开发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7126" y="2633172"/>
            <a:ext cx="4482645" cy="973538"/>
          </a:xfrm>
        </p:spPr>
        <p:txBody>
          <a:bodyPr>
            <a:normAutofit/>
          </a:bodyPr>
          <a:lstStyle/>
          <a:p>
            <a:r>
              <a:rPr lang="zh-CN" altLang="en-US" b="0" dirty="0"/>
              <a:t>感谢聆听</a:t>
            </a:r>
            <a:br>
              <a:rPr lang="en-US" altLang="zh-CN" b="0" dirty="0"/>
            </a:br>
            <a:r>
              <a:rPr lang="zh-CN" altLang="en-US" b="0" dirty="0"/>
              <a:t>还请各位评委老师斧正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A76F10-0B22-4522-98A8-FCC35E10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5" y="301079"/>
            <a:ext cx="2904565" cy="8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768958"/>
            <a:ext cx="10850564" cy="660042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+mj-ea"/>
                <a:ea typeface="+mj-ea"/>
              </a:rPr>
              <a:t>CPU</a:t>
            </a:r>
            <a:r>
              <a:rPr lang="zh-CN" altLang="en-US" sz="4000" b="1" dirty="0">
                <a:latin typeface="+mj-ea"/>
                <a:ea typeface="+mj-ea"/>
              </a:rPr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EasterMIPS</a:t>
            </a:r>
            <a:r>
              <a:rPr lang="en-US" altLang="zh-CN" sz="3600" dirty="0"/>
              <a:t> CPU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03AF0-32F8-4641-A5FA-9C82A8CD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7BDC27-8E0E-4560-BFB0-B6062117E3D0}"/>
              </a:ext>
            </a:extLst>
          </p:cNvPr>
          <p:cNvSpPr txBox="1"/>
          <p:nvPr/>
        </p:nvSpPr>
        <p:spPr>
          <a:xfrm>
            <a:off x="1841500" y="4470401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顺序双发射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25F50A-F0FE-400E-BC36-1A17256713C2}"/>
              </a:ext>
            </a:extLst>
          </p:cNvPr>
          <p:cNvSpPr txBox="1"/>
          <p:nvPr/>
        </p:nvSpPr>
        <p:spPr>
          <a:xfrm>
            <a:off x="5147071" y="4470401"/>
            <a:ext cx="220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指令队列</a:t>
            </a:r>
            <a:r>
              <a:rPr lang="en-US" altLang="zh-CN" sz="2400" b="1" dirty="0"/>
              <a:t>FIFO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1BE835-E857-4370-AA99-3C43B6E826B9}"/>
              </a:ext>
            </a:extLst>
          </p:cNvPr>
          <p:cNvSpPr txBox="1"/>
          <p:nvPr/>
        </p:nvSpPr>
        <p:spPr>
          <a:xfrm>
            <a:off x="8572502" y="4470401"/>
            <a:ext cx="239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数据前递分两级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76EE80-6E38-4E81-8659-F9BC1C60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04" y="2412999"/>
            <a:ext cx="1835151" cy="183515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DC1AFD3-0F22-461A-9981-62FF8CFEF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9" y="2412999"/>
            <a:ext cx="1835151" cy="183515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D5C5957-7A01-446B-AA60-F0DE5472F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2412999"/>
            <a:ext cx="2270127" cy="16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顺序双发射</a:t>
            </a:r>
            <a:r>
              <a:rPr lang="en-US" altLang="zh-CN" sz="3600" dirty="0"/>
              <a:t>-</a:t>
            </a:r>
            <a:r>
              <a:rPr lang="zh-CN" altLang="en-US" sz="3600" dirty="0"/>
              <a:t>五级流水</a:t>
            </a:r>
          </a:p>
        </p:txBody>
      </p:sp>
      <p:sp>
        <p:nvSpPr>
          <p:cNvPr id="66" name="灯片编号占位符 4">
            <a:extLst>
              <a:ext uri="{FF2B5EF4-FFF2-40B4-BE49-F238E27FC236}">
                <a16:creationId xmlns:a16="http://schemas.microsoft.com/office/drawing/2014/main" id="{085FC572-8D62-4B37-9CEF-368DC007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7B2AD6D-C36B-426D-A950-39CAF65B5A04}"/>
              </a:ext>
            </a:extLst>
          </p:cNvPr>
          <p:cNvGrpSpPr/>
          <p:nvPr/>
        </p:nvGrpSpPr>
        <p:grpSpPr>
          <a:xfrm>
            <a:off x="669924" y="1224645"/>
            <a:ext cx="10850563" cy="4408710"/>
            <a:chOff x="369902" y="1427845"/>
            <a:chExt cx="11450606" cy="4408710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62DB8A93-D0C8-49AD-B27B-0C5FCDB6437B}"/>
                </a:ext>
              </a:extLst>
            </p:cNvPr>
            <p:cNvGrpSpPr/>
            <p:nvPr/>
          </p:nvGrpSpPr>
          <p:grpSpPr>
            <a:xfrm>
              <a:off x="369902" y="1427845"/>
              <a:ext cx="11450606" cy="4408710"/>
              <a:chOff x="1616505" y="1037050"/>
              <a:chExt cx="10030858" cy="4336120"/>
            </a:xfrm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9BE6F38-8C00-4391-BC44-CBE039E4B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589" y="1037050"/>
                <a:ext cx="0" cy="43361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E8EF69E1-4F4A-45DB-A095-E43CF99F448B}"/>
                  </a:ext>
                </a:extLst>
              </p:cNvPr>
              <p:cNvGrpSpPr/>
              <p:nvPr/>
            </p:nvGrpSpPr>
            <p:grpSpPr>
              <a:xfrm>
                <a:off x="2375584" y="2516256"/>
                <a:ext cx="340204" cy="1241169"/>
                <a:chOff x="3063711" y="1244338"/>
                <a:chExt cx="424207" cy="1150070"/>
              </a:xfrm>
              <a:noFill/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6584407-9BBA-4ACF-B161-222B8216D536}"/>
                    </a:ext>
                  </a:extLst>
                </p:cNvPr>
                <p:cNvSpPr/>
                <p:nvPr/>
              </p:nvSpPr>
              <p:spPr>
                <a:xfrm>
                  <a:off x="3063711" y="1244338"/>
                  <a:ext cx="424207" cy="11500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9" name="等腰三角形 118">
                  <a:extLst>
                    <a:ext uri="{FF2B5EF4-FFF2-40B4-BE49-F238E27FC236}">
                      <a16:creationId xmlns:a16="http://schemas.microsoft.com/office/drawing/2014/main" id="{12300B00-FC6A-4DF9-80A0-04E27EF38EF8}"/>
                    </a:ext>
                  </a:extLst>
                </p:cNvPr>
                <p:cNvSpPr/>
                <p:nvPr/>
              </p:nvSpPr>
              <p:spPr>
                <a:xfrm>
                  <a:off x="3063711" y="1970202"/>
                  <a:ext cx="424207" cy="424206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11CA419-6DC0-42D7-AC2A-FEAD08A9CDE1}"/>
                  </a:ext>
                </a:extLst>
              </p:cNvPr>
              <p:cNvSpPr/>
              <p:nvPr/>
            </p:nvSpPr>
            <p:spPr>
              <a:xfrm>
                <a:off x="2101315" y="4578241"/>
                <a:ext cx="2009279" cy="438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E738B6D-108C-44A8-8C66-D52FD8FEF76A}"/>
                  </a:ext>
                </a:extLst>
              </p:cNvPr>
              <p:cNvSpPr/>
              <p:nvPr/>
            </p:nvSpPr>
            <p:spPr>
              <a:xfrm>
                <a:off x="3676430" y="2535807"/>
                <a:ext cx="273357" cy="1206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EBDBF76-8FFE-4AAA-A7A1-4B30A0649687}"/>
                  </a:ext>
                </a:extLst>
              </p:cNvPr>
              <p:cNvSpPr/>
              <p:nvPr/>
            </p:nvSpPr>
            <p:spPr>
              <a:xfrm>
                <a:off x="4279711" y="3119949"/>
                <a:ext cx="1019357" cy="657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95D23EA-0431-4179-8832-1FDEC7613997}"/>
                  </a:ext>
                </a:extLst>
              </p:cNvPr>
              <p:cNvSpPr/>
              <p:nvPr/>
            </p:nvSpPr>
            <p:spPr>
              <a:xfrm>
                <a:off x="4279712" y="2318993"/>
                <a:ext cx="1019356" cy="605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CFB432E-88D9-4453-98DA-0DB3460E921A}"/>
                  </a:ext>
                </a:extLst>
              </p:cNvPr>
              <p:cNvSpPr/>
              <p:nvPr/>
            </p:nvSpPr>
            <p:spPr>
              <a:xfrm>
                <a:off x="6181076" y="1832195"/>
                <a:ext cx="914399" cy="664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6642FB1-E1F8-41E1-92E0-2BB0966F8B0E}"/>
                  </a:ext>
                </a:extLst>
              </p:cNvPr>
              <p:cNvSpPr/>
              <p:nvPr/>
            </p:nvSpPr>
            <p:spPr>
              <a:xfrm>
                <a:off x="5997072" y="3119949"/>
                <a:ext cx="1277274" cy="845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119D428-50FE-4A07-AD50-381B186EE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589" y="1037050"/>
                <a:ext cx="0" cy="43361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D4D15787-81E3-4253-9125-95E3CBABD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829" y="1037050"/>
                <a:ext cx="0" cy="43361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348F75DC-2EDD-4145-BD66-7B1F59950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5509" y="1037050"/>
                <a:ext cx="0" cy="43361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953FA5D-C351-4464-BE55-949694F4EB01}"/>
                  </a:ext>
                </a:extLst>
              </p:cNvPr>
              <p:cNvSpPr/>
              <p:nvPr/>
            </p:nvSpPr>
            <p:spPr>
              <a:xfrm>
                <a:off x="8760164" y="4588483"/>
                <a:ext cx="2726716" cy="4711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63DE131-BF4A-4141-ABEC-53D0B0C88672}"/>
                  </a:ext>
                </a:extLst>
              </p:cNvPr>
              <p:cNvSpPr/>
              <p:nvPr/>
            </p:nvSpPr>
            <p:spPr>
              <a:xfrm>
                <a:off x="8425313" y="1793185"/>
                <a:ext cx="1197873" cy="4131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DF40CAA-A338-48F9-B79C-12C82D39DB16}"/>
                  </a:ext>
                </a:extLst>
              </p:cNvPr>
              <p:cNvSpPr/>
              <p:nvPr/>
            </p:nvSpPr>
            <p:spPr>
              <a:xfrm>
                <a:off x="8473440" y="3221489"/>
                <a:ext cx="1149746" cy="70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79443B9-B871-45E4-B869-012630332E99}"/>
                  </a:ext>
                </a:extLst>
              </p:cNvPr>
              <p:cNvSpPr/>
              <p:nvPr/>
            </p:nvSpPr>
            <p:spPr>
              <a:xfrm>
                <a:off x="10681339" y="2628042"/>
                <a:ext cx="898871" cy="593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CA397188-5313-4AEC-81F6-9A4CF3AB8CFA}"/>
                  </a:ext>
                </a:extLst>
              </p:cNvPr>
              <p:cNvCxnSpPr>
                <a:cxnSpLocks/>
                <a:stCxn id="114" idx="0"/>
                <a:endCxn id="118" idx="1"/>
              </p:cNvCxnSpPr>
              <p:nvPr/>
            </p:nvCxnSpPr>
            <p:spPr>
              <a:xfrm flipV="1">
                <a:off x="1825928" y="3136841"/>
                <a:ext cx="549656" cy="2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A307AA27-D416-435E-A89D-040B13CB4EA1}"/>
                  </a:ext>
                </a:extLst>
              </p:cNvPr>
              <p:cNvCxnSpPr>
                <a:cxnSpLocks/>
                <a:stCxn id="119" idx="3"/>
              </p:cNvCxnSpPr>
              <p:nvPr/>
            </p:nvCxnSpPr>
            <p:spPr>
              <a:xfrm>
                <a:off x="2545686" y="3757425"/>
                <a:ext cx="0" cy="8358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AF6E5E92-5688-43B7-8CF1-2E02662E6174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V="1">
                <a:off x="3811804" y="3742438"/>
                <a:ext cx="1305" cy="8460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22472A05-9031-4184-B9F0-2B330FD7B944}"/>
                  </a:ext>
                </a:extLst>
              </p:cNvPr>
              <p:cNvCxnSpPr>
                <a:cxnSpLocks/>
                <a:endCxn id="75" idx="1"/>
              </p:cNvCxnSpPr>
              <p:nvPr/>
            </p:nvCxnSpPr>
            <p:spPr>
              <a:xfrm>
                <a:off x="3970942" y="3448462"/>
                <a:ext cx="30876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ADBF8082-59AC-452B-AB4E-096DF49B240D}"/>
                  </a:ext>
                </a:extLst>
              </p:cNvPr>
              <p:cNvCxnSpPr>
                <a:cxnSpLocks/>
                <a:stCxn id="75" idx="0"/>
                <a:endCxn id="76" idx="2"/>
              </p:cNvCxnSpPr>
              <p:nvPr/>
            </p:nvCxnSpPr>
            <p:spPr>
              <a:xfrm flipV="1">
                <a:off x="4789390" y="2924767"/>
                <a:ext cx="0" cy="1951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连接符: 肘形 90">
                <a:extLst>
                  <a:ext uri="{FF2B5EF4-FFF2-40B4-BE49-F238E27FC236}">
                    <a16:creationId xmlns:a16="http://schemas.microsoft.com/office/drawing/2014/main" id="{D1100CD6-38DD-4CD9-8262-09278A11C78F}"/>
                  </a:ext>
                </a:extLst>
              </p:cNvPr>
              <p:cNvCxnSpPr>
                <a:cxnSpLocks/>
                <a:stCxn id="76" idx="3"/>
                <a:endCxn id="78" idx="1"/>
              </p:cNvCxnSpPr>
              <p:nvPr/>
            </p:nvCxnSpPr>
            <p:spPr>
              <a:xfrm>
                <a:off x="5299068" y="2621880"/>
                <a:ext cx="698004" cy="920760"/>
              </a:xfrm>
              <a:prstGeom prst="bentConnector3">
                <a:avLst>
                  <a:gd name="adj1" fmla="val 631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连接符: 肘形 91">
                <a:extLst>
                  <a:ext uri="{FF2B5EF4-FFF2-40B4-BE49-F238E27FC236}">
                    <a16:creationId xmlns:a16="http://schemas.microsoft.com/office/drawing/2014/main" id="{D0DBC6DA-14BB-4896-A12B-67F7981E4C7F}"/>
                  </a:ext>
                </a:extLst>
              </p:cNvPr>
              <p:cNvCxnSpPr>
                <a:cxnSpLocks/>
                <a:stCxn id="76" idx="3"/>
                <a:endCxn id="77" idx="1"/>
              </p:cNvCxnSpPr>
              <p:nvPr/>
            </p:nvCxnSpPr>
            <p:spPr>
              <a:xfrm flipV="1">
                <a:off x="5299068" y="2164496"/>
                <a:ext cx="882008" cy="45738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梯形 92">
                <a:extLst>
                  <a:ext uri="{FF2B5EF4-FFF2-40B4-BE49-F238E27FC236}">
                    <a16:creationId xmlns:a16="http://schemas.microsoft.com/office/drawing/2014/main" id="{92963AEC-55FE-4967-8F9E-E69226F4AD3F}"/>
                  </a:ext>
                </a:extLst>
              </p:cNvPr>
              <p:cNvSpPr/>
              <p:nvPr/>
            </p:nvSpPr>
            <p:spPr>
              <a:xfrm rot="5400000">
                <a:off x="7196053" y="2291557"/>
                <a:ext cx="913649" cy="209423"/>
              </a:xfrm>
              <a:prstGeom prst="trapezoid">
                <a:avLst>
                  <a:gd name="adj" fmla="val 9423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连接符: 肘形 93">
                <a:extLst>
                  <a:ext uri="{FF2B5EF4-FFF2-40B4-BE49-F238E27FC236}">
                    <a16:creationId xmlns:a16="http://schemas.microsoft.com/office/drawing/2014/main" id="{F11D9699-A7A9-45D6-8F9A-4CE7E93D9670}"/>
                  </a:ext>
                </a:extLst>
              </p:cNvPr>
              <p:cNvCxnSpPr>
                <a:cxnSpLocks/>
                <a:stCxn id="83" idx="0"/>
                <a:endCxn id="114" idx="1"/>
              </p:cNvCxnSpPr>
              <p:nvPr/>
            </p:nvCxnSpPr>
            <p:spPr>
              <a:xfrm rot="16200000" flipH="1" flipV="1">
                <a:off x="4878841" y="-1364441"/>
                <a:ext cx="987783" cy="7303034"/>
              </a:xfrm>
              <a:prstGeom prst="bentConnector3">
                <a:avLst>
                  <a:gd name="adj1" fmla="val -2314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连接符: 肘形 94">
                <a:extLst>
                  <a:ext uri="{FF2B5EF4-FFF2-40B4-BE49-F238E27FC236}">
                    <a16:creationId xmlns:a16="http://schemas.microsoft.com/office/drawing/2014/main" id="{942FE3F2-9CB3-401A-A41D-719AB3BEB7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3705361" y="-151949"/>
                <a:ext cx="948773" cy="4917060"/>
              </a:xfrm>
              <a:prstGeom prst="bentConnector3">
                <a:avLst>
                  <a:gd name="adj1" fmla="val -80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连接符: 肘形 95">
                <a:extLst>
                  <a:ext uri="{FF2B5EF4-FFF2-40B4-BE49-F238E27FC236}">
                    <a16:creationId xmlns:a16="http://schemas.microsoft.com/office/drawing/2014/main" id="{C9B43CBD-9905-471C-9A60-8688F48BED58}"/>
                  </a:ext>
                </a:extLst>
              </p:cNvPr>
              <p:cNvCxnSpPr>
                <a:cxnSpLocks/>
                <a:stCxn id="118" idx="0"/>
                <a:endCxn id="114" idx="1"/>
              </p:cNvCxnSpPr>
              <p:nvPr/>
            </p:nvCxnSpPr>
            <p:spPr>
              <a:xfrm rot="16200000" flipH="1" flipV="1">
                <a:off x="2001095" y="2236377"/>
                <a:ext cx="264712" cy="824470"/>
              </a:xfrm>
              <a:prstGeom prst="bentConnector3">
                <a:avLst>
                  <a:gd name="adj1" fmla="val -8635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8106599D-1AE2-4634-84D0-F28471B82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3037" y="1793184"/>
                <a:ext cx="0" cy="244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连接符: 肘形 97">
                <a:extLst>
                  <a:ext uri="{FF2B5EF4-FFF2-40B4-BE49-F238E27FC236}">
                    <a16:creationId xmlns:a16="http://schemas.microsoft.com/office/drawing/2014/main" id="{E59C0930-CDAB-4309-97EE-36930F276E08}"/>
                  </a:ext>
                </a:extLst>
              </p:cNvPr>
              <p:cNvCxnSpPr>
                <a:cxnSpLocks/>
                <a:stCxn id="77" idx="3"/>
              </p:cNvCxnSpPr>
              <p:nvPr/>
            </p:nvCxnSpPr>
            <p:spPr>
              <a:xfrm flipV="1">
                <a:off x="7095475" y="1793183"/>
                <a:ext cx="573003" cy="371313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连接符: 肘形 98">
                <a:extLst>
                  <a:ext uri="{FF2B5EF4-FFF2-40B4-BE49-F238E27FC236}">
                    <a16:creationId xmlns:a16="http://schemas.microsoft.com/office/drawing/2014/main" id="{ACD8DA03-E39E-4F5C-A03D-FEAFED26F1E5}"/>
                  </a:ext>
                </a:extLst>
              </p:cNvPr>
              <p:cNvCxnSpPr>
                <a:stCxn id="78" idx="3"/>
              </p:cNvCxnSpPr>
              <p:nvPr/>
            </p:nvCxnSpPr>
            <p:spPr>
              <a:xfrm flipV="1">
                <a:off x="7274346" y="2164496"/>
                <a:ext cx="107630" cy="137814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连接符: 肘形 99">
                <a:extLst>
                  <a:ext uri="{FF2B5EF4-FFF2-40B4-BE49-F238E27FC236}">
                    <a16:creationId xmlns:a16="http://schemas.microsoft.com/office/drawing/2014/main" id="{4CEB7AE9-A628-45DF-A9D0-1B51B85DDB42}"/>
                  </a:ext>
                </a:extLst>
              </p:cNvPr>
              <p:cNvCxnSpPr>
                <a:stCxn id="93" idx="0"/>
                <a:endCxn id="83" idx="2"/>
              </p:cNvCxnSpPr>
              <p:nvPr/>
            </p:nvCxnSpPr>
            <p:spPr>
              <a:xfrm flipV="1">
                <a:off x="7757589" y="2206301"/>
                <a:ext cx="1266661" cy="1899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E4519DD8-2433-4973-9975-F546CA38F692}"/>
                  </a:ext>
                </a:extLst>
              </p:cNvPr>
              <p:cNvCxnSpPr>
                <a:cxnSpLocks/>
                <a:stCxn id="84" idx="2"/>
              </p:cNvCxnSpPr>
              <p:nvPr/>
            </p:nvCxnSpPr>
            <p:spPr>
              <a:xfrm flipH="1">
                <a:off x="9048313" y="3925101"/>
                <a:ext cx="1" cy="687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3853D4A9-27F8-4C05-9EAA-C7085AA44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95372" y="3221489"/>
                <a:ext cx="0" cy="1356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连接符: 肘形 102">
                <a:extLst>
                  <a:ext uri="{FF2B5EF4-FFF2-40B4-BE49-F238E27FC236}">
                    <a16:creationId xmlns:a16="http://schemas.microsoft.com/office/drawing/2014/main" id="{7DF383DC-F035-4854-B27E-BCBE15185B60}"/>
                  </a:ext>
                </a:extLst>
              </p:cNvPr>
              <p:cNvCxnSpPr>
                <a:cxnSpLocks/>
                <a:stCxn id="84" idx="0"/>
                <a:endCxn id="85" idx="1"/>
              </p:cNvCxnSpPr>
              <p:nvPr/>
            </p:nvCxnSpPr>
            <p:spPr>
              <a:xfrm rot="5400000" flipH="1" flipV="1">
                <a:off x="9716465" y="2256615"/>
                <a:ext cx="296723" cy="163302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C5E11594-F193-442F-A700-A5D9DCF6D00D}"/>
                  </a:ext>
                </a:extLst>
              </p:cNvPr>
              <p:cNvCxnSpPr>
                <a:stCxn id="118" idx="3"/>
                <a:endCxn id="74" idx="1"/>
              </p:cNvCxnSpPr>
              <p:nvPr/>
            </p:nvCxnSpPr>
            <p:spPr>
              <a:xfrm>
                <a:off x="2715788" y="3136841"/>
                <a:ext cx="960642" cy="22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连接符: 肘形 104">
                <a:extLst>
                  <a:ext uri="{FF2B5EF4-FFF2-40B4-BE49-F238E27FC236}">
                    <a16:creationId xmlns:a16="http://schemas.microsoft.com/office/drawing/2014/main" id="{DAD2BC56-BF63-4CF0-BDC2-58BB0F92EA2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56854" y="1978221"/>
                <a:ext cx="483051" cy="152020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连接符: 肘形 105">
                <a:extLst>
                  <a:ext uri="{FF2B5EF4-FFF2-40B4-BE49-F238E27FC236}">
                    <a16:creationId xmlns:a16="http://schemas.microsoft.com/office/drawing/2014/main" id="{7C91FEAA-9D3F-4209-91B0-FADE5B5FFA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31245" y="3108849"/>
                <a:ext cx="593448" cy="33544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71849FD-0D22-488A-AF76-EB3BB871071B}"/>
                  </a:ext>
                </a:extLst>
              </p:cNvPr>
              <p:cNvSpPr txBox="1"/>
              <p:nvPr/>
            </p:nvSpPr>
            <p:spPr>
              <a:xfrm>
                <a:off x="2891504" y="4612779"/>
                <a:ext cx="1168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I-cache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B3385F2-3C30-418F-911B-BE1AA0B94D29}"/>
                  </a:ext>
                </a:extLst>
              </p:cNvPr>
              <p:cNvSpPr txBox="1"/>
              <p:nvPr/>
            </p:nvSpPr>
            <p:spPr>
              <a:xfrm>
                <a:off x="9630178" y="4639416"/>
                <a:ext cx="116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D-cache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A6E5FDD-541F-4E05-A58A-22614212F895}"/>
                  </a:ext>
                </a:extLst>
              </p:cNvPr>
              <p:cNvSpPr txBox="1"/>
              <p:nvPr/>
            </p:nvSpPr>
            <p:spPr>
              <a:xfrm>
                <a:off x="3676430" y="2576647"/>
                <a:ext cx="2591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FIFO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BA47065-40C9-4566-A89C-4C05F0E50906}"/>
                  </a:ext>
                </a:extLst>
              </p:cNvPr>
              <p:cNvSpPr txBox="1"/>
              <p:nvPr/>
            </p:nvSpPr>
            <p:spPr>
              <a:xfrm>
                <a:off x="4338885" y="3263796"/>
                <a:ext cx="111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decoder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FD72C30-0E31-4E3F-918C-7030E15C8167}"/>
                  </a:ext>
                </a:extLst>
              </p:cNvPr>
              <p:cNvSpPr txBox="1"/>
              <p:nvPr/>
            </p:nvSpPr>
            <p:spPr>
              <a:xfrm>
                <a:off x="4228908" y="2458862"/>
                <a:ext cx="111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issue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746084CC-0A55-483C-8777-5F49C4E40B18}"/>
                  </a:ext>
                </a:extLst>
              </p:cNvPr>
              <p:cNvSpPr txBox="1"/>
              <p:nvPr/>
            </p:nvSpPr>
            <p:spPr>
              <a:xfrm>
                <a:off x="6216667" y="3383441"/>
                <a:ext cx="1117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EX-PRO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82C7806-BCC3-47A2-A0FF-4E85B39297D1}"/>
                  </a:ext>
                </a:extLst>
              </p:cNvPr>
              <p:cNvSpPr txBox="1"/>
              <p:nvPr/>
            </p:nvSpPr>
            <p:spPr>
              <a:xfrm>
                <a:off x="6203608" y="1999538"/>
                <a:ext cx="1117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EX-LITE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梯形 113">
                <a:extLst>
                  <a:ext uri="{FF2B5EF4-FFF2-40B4-BE49-F238E27FC236}">
                    <a16:creationId xmlns:a16="http://schemas.microsoft.com/office/drawing/2014/main" id="{3922FBAA-21BC-42AB-BB20-CF83DF7E03AC}"/>
                  </a:ext>
                </a:extLst>
              </p:cNvPr>
              <p:cNvSpPr/>
              <p:nvPr/>
            </p:nvSpPr>
            <p:spPr>
              <a:xfrm rot="5400000">
                <a:off x="1264392" y="3034410"/>
                <a:ext cx="913649" cy="209423"/>
              </a:xfrm>
              <a:prstGeom prst="trapezoid">
                <a:avLst>
                  <a:gd name="adj" fmla="val 9423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5D4C7DA-7442-4689-AEA1-E553CB7E24DF}"/>
                  </a:ext>
                </a:extLst>
              </p:cNvPr>
              <p:cNvSpPr txBox="1"/>
              <p:nvPr/>
            </p:nvSpPr>
            <p:spPr>
              <a:xfrm>
                <a:off x="8804619" y="1826706"/>
                <a:ext cx="1274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CP0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B42AD81-0B3E-4AEF-B55C-25CA401B8D59}"/>
                  </a:ext>
                </a:extLst>
              </p:cNvPr>
              <p:cNvSpPr txBox="1"/>
              <p:nvPr/>
            </p:nvSpPr>
            <p:spPr>
              <a:xfrm>
                <a:off x="8810092" y="3417151"/>
                <a:ext cx="889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MEM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E8F7188-F83A-4495-B98E-2A22EEC1FB67}"/>
                  </a:ext>
                </a:extLst>
              </p:cNvPr>
              <p:cNvSpPr txBox="1"/>
              <p:nvPr/>
            </p:nvSpPr>
            <p:spPr>
              <a:xfrm>
                <a:off x="10865060" y="2767508"/>
                <a:ext cx="782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REG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509BE5CB-BDF1-4EE4-A6A5-3937A66B419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974130" y="3156928"/>
              <a:ext cx="398598" cy="2097839"/>
            </a:xfrm>
            <a:prstGeom prst="bentConnector4">
              <a:avLst>
                <a:gd name="adj1" fmla="val -57351"/>
                <a:gd name="adj2" fmla="val 819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EC98AE9-1877-44CA-8370-02C9F396E2D4}"/>
              </a:ext>
            </a:extLst>
          </p:cNvPr>
          <p:cNvSpPr txBox="1"/>
          <p:nvPr/>
        </p:nvSpPr>
        <p:spPr>
          <a:xfrm>
            <a:off x="4931641" y="4474909"/>
            <a:ext cx="243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EX-LITE</a:t>
            </a:r>
            <a:r>
              <a:rPr lang="zh-CN" altLang="en-US" dirty="0"/>
              <a:t>：分支和简单运算功能</a:t>
            </a:r>
            <a:endParaRPr lang="en-US" altLang="zh-CN" dirty="0"/>
          </a:p>
          <a:p>
            <a:r>
              <a:rPr lang="en-US" altLang="zh-CN" dirty="0"/>
              <a:t>EX-PRO</a:t>
            </a:r>
            <a:r>
              <a:rPr lang="zh-CN" altLang="en-US" dirty="0"/>
              <a:t>：除分支外所有指令功能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3E6B5-5F35-4E4D-A0D6-8F492910DFE4}"/>
              </a:ext>
            </a:extLst>
          </p:cNvPr>
          <p:cNvSpPr txBox="1"/>
          <p:nvPr/>
        </p:nvSpPr>
        <p:spPr>
          <a:xfrm>
            <a:off x="953110" y="5812625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IF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2B6B27-00DF-4095-B772-BA473189F66D}"/>
              </a:ext>
            </a:extLst>
          </p:cNvPr>
          <p:cNvSpPr txBox="1"/>
          <p:nvPr/>
        </p:nvSpPr>
        <p:spPr>
          <a:xfrm>
            <a:off x="3076848" y="5810646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F5D4FC-569C-4478-945B-22A2CF9CA088}"/>
              </a:ext>
            </a:extLst>
          </p:cNvPr>
          <p:cNvSpPr txBox="1"/>
          <p:nvPr/>
        </p:nvSpPr>
        <p:spPr>
          <a:xfrm>
            <a:off x="5698300" y="5815733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02844-6BED-43AE-A552-C6834BFD30EC}"/>
              </a:ext>
            </a:extLst>
          </p:cNvPr>
          <p:cNvSpPr txBox="1"/>
          <p:nvPr/>
        </p:nvSpPr>
        <p:spPr>
          <a:xfrm>
            <a:off x="8145092" y="5810646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MEM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DCDFD0-1B69-4BF6-9D7B-E46F4D9954A9}"/>
              </a:ext>
            </a:extLst>
          </p:cNvPr>
          <p:cNvSpPr txBox="1"/>
          <p:nvPr/>
        </p:nvSpPr>
        <p:spPr>
          <a:xfrm>
            <a:off x="10385464" y="5806055"/>
            <a:ext cx="10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WB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发射逻辑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57443EF-56B0-4069-89E5-85B47E90F825}"/>
              </a:ext>
            </a:extLst>
          </p:cNvPr>
          <p:cNvSpPr txBox="1"/>
          <p:nvPr/>
        </p:nvSpPr>
        <p:spPr>
          <a:xfrm>
            <a:off x="669924" y="1659284"/>
            <a:ext cx="794067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PRO&amp;LITE</a:t>
            </a:r>
            <a:r>
              <a:rPr lang="zh-CN" altLang="en-US" sz="2600" dirty="0"/>
              <a:t>流水线不定序发射，用一位标志位表示顺序</a:t>
            </a:r>
            <a:endParaRPr lang="en-US" altLang="zh-CN" sz="2600" dirty="0"/>
          </a:p>
          <a:p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分支和延迟槽始终一起发射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两条指令中任一条为简单运算指令，两者无数据冲突且寄存器数据准备好，则可同时发射两条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只要</a:t>
            </a:r>
            <a:r>
              <a:rPr lang="en-US" altLang="zh-CN" sz="2600" dirty="0"/>
              <a:t>FIFO</a:t>
            </a:r>
            <a:r>
              <a:rPr lang="zh-CN" altLang="en-US" sz="2600" dirty="0"/>
              <a:t>中存在一条指令，且第一条指令的寄存器数据准备好，则至少可以发射一条</a:t>
            </a:r>
            <a:endParaRPr lang="en-US" altLang="zh-CN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47D5D67-E465-4C84-B19B-80A1B088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855" y="2216314"/>
            <a:ext cx="2272792" cy="27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8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改进一：数据前递方案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5566EDD1-9971-4AB2-A6D6-1819F427720B}"/>
              </a:ext>
            </a:extLst>
          </p:cNvPr>
          <p:cNvSpPr txBox="1">
            <a:spLocks/>
          </p:cNvSpPr>
          <p:nvPr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改进一：数据前递方案</a:t>
            </a:r>
            <a:endParaRPr lang="zh-CN" altLang="en-US" sz="3600" dirty="0"/>
          </a:p>
        </p:txBody>
      </p:sp>
      <p:sp>
        <p:nvSpPr>
          <p:cNvPr id="26" name="灯片编号占位符 4">
            <a:extLst>
              <a:ext uri="{FF2B5EF4-FFF2-40B4-BE49-F238E27FC236}">
                <a16:creationId xmlns:a16="http://schemas.microsoft.com/office/drawing/2014/main" id="{8EC8FBC6-72F3-4729-853D-5E99B847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245F6-85E3-42D8-BDE7-91B005CFAACF}"/>
              </a:ext>
            </a:extLst>
          </p:cNvPr>
          <p:cNvSpPr txBox="1"/>
          <p:nvPr/>
        </p:nvSpPr>
        <p:spPr>
          <a:xfrm>
            <a:off x="669924" y="1533989"/>
            <a:ext cx="4373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传统方案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在一流水级中完成前递逻辑判断并立即得到前递结果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EasterMIPS</a:t>
            </a:r>
            <a:r>
              <a:rPr lang="zh-CN" altLang="en-US" sz="2800" dirty="0"/>
              <a:t>方案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译码级根据执行级、访存级的写寄存器情况，得到前递方案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执行级得到前递结果</a:t>
            </a:r>
            <a:endParaRPr lang="en-US" altLang="zh-CN" sz="28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1D1A620-41B8-46F9-AD3B-0D78526D61FF}"/>
              </a:ext>
            </a:extLst>
          </p:cNvPr>
          <p:cNvGrpSpPr/>
          <p:nvPr/>
        </p:nvGrpSpPr>
        <p:grpSpPr>
          <a:xfrm>
            <a:off x="5703216" y="2187304"/>
            <a:ext cx="5421983" cy="3094574"/>
            <a:chOff x="2143812" y="991385"/>
            <a:chExt cx="6737809" cy="464584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DF25D8-DAFA-473E-B363-4B00516132F2}"/>
                </a:ext>
              </a:extLst>
            </p:cNvPr>
            <p:cNvSpPr/>
            <p:nvPr/>
          </p:nvSpPr>
          <p:spPr>
            <a:xfrm>
              <a:off x="4892511" y="2036190"/>
              <a:ext cx="1564850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EX-LITE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3DFE1E-655D-4784-B303-110B96F991EA}"/>
                </a:ext>
              </a:extLst>
            </p:cNvPr>
            <p:cNvSpPr/>
            <p:nvPr/>
          </p:nvSpPr>
          <p:spPr>
            <a:xfrm>
              <a:off x="4892511" y="3388936"/>
              <a:ext cx="1564850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EX-PRO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D453D4-8C5B-4813-BBC4-222A9971276C}"/>
                </a:ext>
              </a:extLst>
            </p:cNvPr>
            <p:cNvSpPr/>
            <p:nvPr/>
          </p:nvSpPr>
          <p:spPr>
            <a:xfrm>
              <a:off x="7210128" y="3388936"/>
              <a:ext cx="1671493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MEM-PRO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EED29AA-3BC8-437D-B134-33AF87A4E13F}"/>
                </a:ext>
              </a:extLst>
            </p:cNvPr>
            <p:cNvSpPr/>
            <p:nvPr/>
          </p:nvSpPr>
          <p:spPr>
            <a:xfrm>
              <a:off x="2143812" y="2733771"/>
              <a:ext cx="1901664" cy="1003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ISSUE</a:t>
              </a:r>
            </a:p>
            <a:p>
              <a:pPr algn="ctr"/>
              <a:r>
                <a:rPr lang="en-US" altLang="zh-CN" dirty="0"/>
                <a:t>/DECODER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9E0B817-11FE-4F64-8474-7FAAB4511920}"/>
                </a:ext>
              </a:extLst>
            </p:cNvPr>
            <p:cNvSpPr/>
            <p:nvPr/>
          </p:nvSpPr>
          <p:spPr>
            <a:xfrm>
              <a:off x="6222518" y="4864232"/>
              <a:ext cx="1225484" cy="7729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判断逻辑</a:t>
              </a:r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E94E97B5-5972-4304-8815-94202432A29C}"/>
                </a:ext>
              </a:extLst>
            </p:cNvPr>
            <p:cNvCxnSpPr>
              <a:cxnSpLocks/>
              <a:stCxn id="29" idx="1"/>
              <a:endCxn id="33" idx="2"/>
            </p:cNvCxnSpPr>
            <p:nvPr/>
          </p:nvCxnSpPr>
          <p:spPr>
            <a:xfrm rot="10800000" flipH="1" flipV="1">
              <a:off x="4892511" y="2384980"/>
              <a:ext cx="1330007" cy="2865750"/>
            </a:xfrm>
            <a:prstGeom prst="bentConnector3">
              <a:avLst>
                <a:gd name="adj1" fmla="val -2135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878EBE53-87CD-4D93-A59E-9BE542D81FE4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457362" y="3737727"/>
              <a:ext cx="376659" cy="11265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DBE068F0-4403-4D31-AD11-089C1EEEDD3A}"/>
                </a:ext>
              </a:extLst>
            </p:cNvPr>
            <p:cNvCxnSpPr>
              <a:cxnSpLocks/>
              <a:stCxn id="31" idx="1"/>
              <a:endCxn id="33" idx="0"/>
            </p:cNvCxnSpPr>
            <p:nvPr/>
          </p:nvCxnSpPr>
          <p:spPr>
            <a:xfrm rot="10800000" flipV="1">
              <a:off x="6835260" y="3737725"/>
              <a:ext cx="374868" cy="112650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4B854F07-EB3D-4346-8D75-55468DA57C50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7448002" y="2384983"/>
              <a:ext cx="1293043" cy="2865748"/>
            </a:xfrm>
            <a:prstGeom prst="bentConnector3">
              <a:avLst>
                <a:gd name="adj1" fmla="val -2945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19801C8E-69B0-4BEC-97DD-5157EE496236}"/>
                </a:ext>
              </a:extLst>
            </p:cNvPr>
            <p:cNvCxnSpPr>
              <a:cxnSpLocks/>
              <a:stCxn id="33" idx="4"/>
              <a:endCxn id="32" idx="2"/>
            </p:cNvCxnSpPr>
            <p:nvPr/>
          </p:nvCxnSpPr>
          <p:spPr>
            <a:xfrm rot="5400000" flipH="1">
              <a:off x="4015200" y="2817171"/>
              <a:ext cx="1899503" cy="3740617"/>
            </a:xfrm>
            <a:prstGeom prst="bentConnector3">
              <a:avLst>
                <a:gd name="adj1" fmla="val -1806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3B3920-1F52-4644-B120-0F0E5A579417}"/>
                </a:ext>
              </a:extLst>
            </p:cNvPr>
            <p:cNvSpPr/>
            <p:nvPr/>
          </p:nvSpPr>
          <p:spPr>
            <a:xfrm>
              <a:off x="7210130" y="2036188"/>
              <a:ext cx="1671491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MEM-LITE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9B16F65-F9C3-4817-A747-67F9F95B717E}"/>
                </a:ext>
              </a:extLst>
            </p:cNvPr>
            <p:cNvSpPr/>
            <p:nvPr/>
          </p:nvSpPr>
          <p:spPr>
            <a:xfrm>
              <a:off x="2306031" y="991385"/>
              <a:ext cx="1564850" cy="697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C6F7B91-77CA-49AA-AB3F-8D083B4C6726}"/>
                </a:ext>
              </a:extLst>
            </p:cNvPr>
            <p:cNvCxnSpPr>
              <a:cxnSpLocks/>
              <a:stCxn id="40" idx="2"/>
              <a:endCxn id="32" idx="0"/>
            </p:cNvCxnSpPr>
            <p:nvPr/>
          </p:nvCxnSpPr>
          <p:spPr>
            <a:xfrm>
              <a:off x="3088457" y="1688968"/>
              <a:ext cx="6187" cy="1044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2836F35F-9DDD-4C47-B648-8B5264C64CF3}"/>
              </a:ext>
            </a:extLst>
          </p:cNvPr>
          <p:cNvSpPr txBox="1"/>
          <p:nvPr/>
        </p:nvSpPr>
        <p:spPr>
          <a:xfrm>
            <a:off x="7219617" y="5546831"/>
            <a:ext cx="132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前递方案</a:t>
            </a:r>
          </a:p>
        </p:txBody>
      </p:sp>
    </p:spTree>
    <p:extLst>
      <p:ext uri="{BB962C8B-B14F-4D97-AF65-F5344CB8AC3E}">
        <p14:creationId xmlns:p14="http://schemas.microsoft.com/office/powerpoint/2010/main" val="274522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3A1F-82DF-4FE8-80AD-492B98C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改进二：</a:t>
            </a:r>
            <a:r>
              <a:rPr lang="en-US" altLang="zh-CN" sz="3600" dirty="0"/>
              <a:t>TLB</a:t>
            </a:r>
            <a:r>
              <a:rPr lang="zh-CN" altLang="en-US" sz="3600" dirty="0"/>
              <a:t> 缓存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F30A0D7-5814-4DB5-9556-B4CD528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745140-842C-404E-BEC4-C3CCFF44310D}"/>
              </a:ext>
            </a:extLst>
          </p:cNvPr>
          <p:cNvSpPr txBox="1"/>
          <p:nvPr/>
        </p:nvSpPr>
        <p:spPr>
          <a:xfrm>
            <a:off x="808183" y="2201026"/>
            <a:ext cx="63090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32</a:t>
            </a:r>
            <a:r>
              <a:rPr lang="zh-CN" altLang="en-US" sz="2800" dirty="0"/>
              <a:t>项</a:t>
            </a:r>
            <a:r>
              <a:rPr lang="en-US" altLang="zh-CN" sz="2800" dirty="0"/>
              <a:t>TLB</a:t>
            </a:r>
            <a:r>
              <a:rPr lang="zh-CN" altLang="en-US" sz="2800" dirty="0"/>
              <a:t>减为</a:t>
            </a:r>
            <a:r>
              <a:rPr lang="en-US" altLang="zh-CN" sz="2800" dirty="0"/>
              <a:t>8</a:t>
            </a:r>
            <a:r>
              <a:rPr lang="zh-CN" altLang="en-US" sz="2800" dirty="0"/>
              <a:t>项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设置指令缓存和数据缓存为各一项</a:t>
            </a:r>
            <a:r>
              <a:rPr lang="en-US" altLang="zh-CN" sz="2800" dirty="0"/>
              <a:t>TLB</a:t>
            </a:r>
            <a:r>
              <a:rPr lang="zh-CN" altLang="en-US" sz="2800" dirty="0"/>
              <a:t>，记录最新查找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若不用查找</a:t>
            </a:r>
            <a:r>
              <a:rPr lang="en-US" altLang="zh-CN" sz="2800" dirty="0"/>
              <a:t>TLB</a:t>
            </a:r>
            <a:r>
              <a:rPr lang="zh-CN" altLang="en-US" sz="2800" dirty="0"/>
              <a:t>或命中缓存，当拍可返回</a:t>
            </a:r>
            <a:endParaRPr lang="en-US" altLang="zh-CN" sz="28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6BE66C-562F-4564-A45D-FA057CA5CDCA}"/>
              </a:ext>
            </a:extLst>
          </p:cNvPr>
          <p:cNvGrpSpPr/>
          <p:nvPr/>
        </p:nvGrpSpPr>
        <p:grpSpPr>
          <a:xfrm>
            <a:off x="8521831" y="2177091"/>
            <a:ext cx="2469824" cy="2284822"/>
            <a:chOff x="3836709" y="1360209"/>
            <a:chExt cx="2469824" cy="228482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DF9BDD-0359-4884-84BE-D620CAF550A5}"/>
                </a:ext>
              </a:extLst>
            </p:cNvPr>
            <p:cNvSpPr/>
            <p:nvPr/>
          </p:nvSpPr>
          <p:spPr>
            <a:xfrm>
              <a:off x="3836709" y="2121031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1370FA-CD5C-49D4-B0C8-BF42E103878A}"/>
                </a:ext>
              </a:extLst>
            </p:cNvPr>
            <p:cNvSpPr/>
            <p:nvPr/>
          </p:nvSpPr>
          <p:spPr>
            <a:xfrm>
              <a:off x="5071621" y="2878307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6983CB-DBF6-4C22-9EB9-4D62BB6A43B1}"/>
                </a:ext>
              </a:extLst>
            </p:cNvPr>
            <p:cNvSpPr/>
            <p:nvPr/>
          </p:nvSpPr>
          <p:spPr>
            <a:xfrm>
              <a:off x="5071621" y="2495758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94CAD7-77B9-422B-8F3C-611AC7812EA5}"/>
                </a:ext>
              </a:extLst>
            </p:cNvPr>
            <p:cNvSpPr/>
            <p:nvPr/>
          </p:nvSpPr>
          <p:spPr>
            <a:xfrm>
              <a:off x="3836709" y="3258532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B31E003-2780-4AFA-BAB4-3FED98D77D9C}"/>
                </a:ext>
              </a:extLst>
            </p:cNvPr>
            <p:cNvSpPr/>
            <p:nvPr/>
          </p:nvSpPr>
          <p:spPr>
            <a:xfrm>
              <a:off x="3836709" y="2502031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409278-02AC-469A-B675-0760479D7467}"/>
                </a:ext>
              </a:extLst>
            </p:cNvPr>
            <p:cNvSpPr/>
            <p:nvPr/>
          </p:nvSpPr>
          <p:spPr>
            <a:xfrm>
              <a:off x="3836709" y="2883031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4A444C-6EF6-47C5-8A7C-1EBB28B0DBA5}"/>
                </a:ext>
              </a:extLst>
            </p:cNvPr>
            <p:cNvSpPr/>
            <p:nvPr/>
          </p:nvSpPr>
          <p:spPr>
            <a:xfrm>
              <a:off x="5071621" y="2121030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1F49337-39CA-40EE-9CAF-6F0AF49561C6}"/>
                </a:ext>
              </a:extLst>
            </p:cNvPr>
            <p:cNvSpPr/>
            <p:nvPr/>
          </p:nvSpPr>
          <p:spPr>
            <a:xfrm>
              <a:off x="5071621" y="3254582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E75BC96-EE63-453B-A679-868CF9E08BE3}"/>
                </a:ext>
              </a:extLst>
            </p:cNvPr>
            <p:cNvSpPr/>
            <p:nvPr/>
          </p:nvSpPr>
          <p:spPr>
            <a:xfrm>
              <a:off x="3836709" y="1364530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I-buffer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3F5B5C-C504-4A4D-BADE-B3915C7B5BC2}"/>
                </a:ext>
              </a:extLst>
            </p:cNvPr>
            <p:cNvSpPr/>
            <p:nvPr/>
          </p:nvSpPr>
          <p:spPr>
            <a:xfrm>
              <a:off x="5071621" y="1360209"/>
              <a:ext cx="1234912" cy="386499"/>
            </a:xfrm>
            <a:prstGeom prst="rect">
              <a:avLst/>
            </a:prstGeom>
            <a:solidFill>
              <a:srgbClr val="698F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D-buffer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7711EAD-435B-4C14-B0DF-2B2333AD5948}"/>
              </a:ext>
            </a:extLst>
          </p:cNvPr>
          <p:cNvSpPr txBox="1"/>
          <p:nvPr/>
        </p:nvSpPr>
        <p:spPr>
          <a:xfrm>
            <a:off x="1913641" y="4901938"/>
            <a:ext cx="127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70M</a:t>
            </a:r>
            <a:endParaRPr lang="zh-CN" altLang="en-US" sz="2800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31ED730-B8E8-49B8-AEE0-C8EDABDFEF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37468" y="4946731"/>
            <a:ext cx="433633" cy="43363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55B14C8-BDBC-4909-98FD-26A51574FB81}"/>
              </a:ext>
            </a:extLst>
          </p:cNvPr>
          <p:cNvSpPr txBox="1"/>
          <p:nvPr/>
        </p:nvSpPr>
        <p:spPr>
          <a:xfrm>
            <a:off x="3326399" y="4901937"/>
            <a:ext cx="127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94M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995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768958"/>
            <a:ext cx="10850564" cy="660042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+mj-ea"/>
                <a:ea typeface="+mj-ea"/>
              </a:rPr>
              <a:t>Cache</a:t>
            </a:r>
            <a:r>
              <a:rPr lang="zh-CN" altLang="en-US" sz="4000" b="1" dirty="0">
                <a:latin typeface="+mj-ea"/>
                <a:ea typeface="+mj-ea"/>
              </a:rPr>
              <a:t>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214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786</TotalTime>
  <Words>1895</Words>
  <Application>Microsoft Office PowerPoint</Application>
  <PresentationFormat>宽屏</PresentationFormat>
  <Paragraphs>300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Source Han Serif SC</vt:lpstr>
      <vt:lpstr>等线</vt:lpstr>
      <vt:lpstr>等线 Light</vt:lpstr>
      <vt:lpstr>华文宋体</vt:lpstr>
      <vt:lpstr>宋体</vt:lpstr>
      <vt:lpstr>微软雅黑</vt:lpstr>
      <vt:lpstr>arial</vt:lpstr>
      <vt:lpstr>arial</vt:lpstr>
      <vt:lpstr>Calibri</vt:lpstr>
      <vt:lpstr>Cambria Math</vt:lpstr>
      <vt:lpstr>Consolas</vt:lpstr>
      <vt:lpstr>Impact</vt:lpstr>
      <vt:lpstr>Times New Roman</vt:lpstr>
      <vt:lpstr>主题5</vt:lpstr>
      <vt:lpstr>“龙芯杯” 计算机系统能力培养大赛</vt:lpstr>
      <vt:lpstr>PowerPoint 演示文稿</vt:lpstr>
      <vt:lpstr>CPU设计</vt:lpstr>
      <vt:lpstr>EasterMIPS CPU</vt:lpstr>
      <vt:lpstr>顺序双发射-五级流水</vt:lpstr>
      <vt:lpstr>发射逻辑</vt:lpstr>
      <vt:lpstr>改进一：数据前递方案</vt:lpstr>
      <vt:lpstr>改进二：TLB 缓存</vt:lpstr>
      <vt:lpstr>Cache实现</vt:lpstr>
      <vt:lpstr>I-Cache</vt:lpstr>
      <vt:lpstr>D-Cache</vt:lpstr>
      <vt:lpstr>系统及外设</vt:lpstr>
      <vt:lpstr>系统移植及外设应用进展   </vt:lpstr>
      <vt:lpstr>PMON&amp;uCore 启动</vt:lpstr>
      <vt:lpstr>网速&amp;PID 显示, LCD显示屏初始化，摩斯电码</vt:lpstr>
      <vt:lpstr>Lisp解释器移植</vt:lpstr>
      <vt:lpstr>Linux移植尝试 </vt:lpstr>
      <vt:lpstr>Buildroot 构建 rootfs</vt:lpstr>
      <vt:lpstr>总结与反思</vt:lpstr>
      <vt:lpstr>总结</vt:lpstr>
      <vt:lpstr>PowerPoint 演示文稿</vt:lpstr>
      <vt:lpstr>Cache优化与改进</vt:lpstr>
      <vt:lpstr>快速迭代带来的问题</vt:lpstr>
      <vt:lpstr>感谢聆听 还请各位评委老师斧正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 lu</cp:lastModifiedBy>
  <cp:revision>98</cp:revision>
  <cp:lastPrinted>2018-02-05T16:00:00Z</cp:lastPrinted>
  <dcterms:created xsi:type="dcterms:W3CDTF">2018-02-05T16:00:00Z</dcterms:created>
  <dcterms:modified xsi:type="dcterms:W3CDTF">2020-08-20T06:19:52Z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