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92" r:id="rId5"/>
    <p:sldId id="299" r:id="rId6"/>
    <p:sldId id="258" r:id="rId7"/>
    <p:sldId id="260" r:id="rId8"/>
    <p:sldId id="272" r:id="rId9"/>
    <p:sldId id="297" r:id="rId10"/>
    <p:sldId id="259" r:id="rId11"/>
    <p:sldId id="298" r:id="rId12"/>
    <p:sldId id="278" r:id="rId13"/>
    <p:sldId id="262" r:id="rId14"/>
    <p:sldId id="280" r:id="rId15"/>
    <p:sldId id="282" r:id="rId16"/>
    <p:sldId id="284" r:id="rId17"/>
    <p:sldId id="263" r:id="rId18"/>
    <p:sldId id="276" r:id="rId19"/>
    <p:sldId id="273" r:id="rId20"/>
    <p:sldId id="281" r:id="rId21"/>
    <p:sldId id="283" r:id="rId22"/>
    <p:sldId id="279" r:id="rId23"/>
    <p:sldId id="294" r:id="rId24"/>
    <p:sldId id="264" r:id="rId25"/>
    <p:sldId id="274" r:id="rId26"/>
    <p:sldId id="277" r:id="rId27"/>
    <p:sldId id="268" r:id="rId28"/>
    <p:sldId id="269" r:id="rId29"/>
    <p:sldId id="270" r:id="rId30"/>
    <p:sldId id="271" r:id="rId31"/>
    <p:sldId id="285" r:id="rId32"/>
    <p:sldId id="287" r:id="rId33"/>
    <p:sldId id="286" r:id="rId34"/>
    <p:sldId id="288" r:id="rId35"/>
    <p:sldId id="289" r:id="rId36"/>
    <p:sldId id="291" r:id="rId37"/>
    <p:sldId id="290" r:id="rId38"/>
    <p:sldId id="295" r:id="rId39"/>
    <p:sldId id="296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35" autoAdjust="0"/>
    <p:restoredTop sz="94660"/>
  </p:normalViewPr>
  <p:slideViewPr>
    <p:cSldViewPr>
      <p:cViewPr>
        <p:scale>
          <a:sx n="80" d="100"/>
          <a:sy n="80" d="100"/>
        </p:scale>
        <p:origin x="-2910" y="-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642939" y="2286000"/>
            <a:ext cx="7858125" cy="0"/>
          </a:xfrm>
          <a:prstGeom prst="line">
            <a:avLst/>
          </a:prstGeom>
          <a:ln w="12700">
            <a:solidFill>
              <a:srgbClr val="0099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6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CBA9B4-8D24-4446-B5C0-B1AB4FECC954}" type="datetimeFigureOut">
              <a:rPr lang="ko-KR" altLang="en-US" smtClean="0"/>
              <a:pPr/>
              <a:t>2013-09-02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30706-2A9E-4228-889F-5E703EC009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47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CBA9B4-8D24-4446-B5C0-B1AB4FECC954}" type="datetimeFigureOut">
              <a:rPr lang="ko-KR" altLang="en-US" smtClean="0"/>
              <a:pPr/>
              <a:t>2013-09-02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30706-2A9E-4228-889F-5E703EC009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59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142875" y="571500"/>
            <a:ext cx="8858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1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CBA9B4-8D24-4446-B5C0-B1AB4FECC954}" type="datetimeFigureOut">
              <a:rPr lang="ko-KR" altLang="en-US" smtClean="0"/>
              <a:pPr/>
              <a:t>2013-09-02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30706-2A9E-4228-889F-5E703EC009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22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CBA9B4-8D24-4446-B5C0-B1AB4FECC954}" type="datetimeFigureOut">
              <a:rPr lang="ko-KR" altLang="en-US" smtClean="0"/>
              <a:pPr/>
              <a:t>2013-09-02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30706-2A9E-4228-889F-5E703EC009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08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CBA9B4-8D24-4446-B5C0-B1AB4FECC954}" type="datetimeFigureOut">
              <a:rPr lang="ko-KR" altLang="en-US" smtClean="0"/>
              <a:pPr/>
              <a:t>2013-09-02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30706-2A9E-4228-889F-5E703EC009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35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CBA9B4-8D24-4446-B5C0-B1AB4FECC954}" type="datetimeFigureOut">
              <a:rPr lang="ko-KR" altLang="en-US" smtClean="0"/>
              <a:pPr/>
              <a:t>2013-09-02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30706-2A9E-4228-889F-5E703EC009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6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CBA9B4-8D24-4446-B5C0-B1AB4FECC954}" type="datetimeFigureOut">
              <a:rPr lang="ko-KR" altLang="en-US" smtClean="0"/>
              <a:pPr/>
              <a:t>2013-09-02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30706-2A9E-4228-889F-5E703EC009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8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CBA9B4-8D24-4446-B5C0-B1AB4FECC954}" type="datetimeFigureOut">
              <a:rPr lang="ko-KR" altLang="en-US" smtClean="0"/>
              <a:pPr/>
              <a:t>2013-09-02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30706-2A9E-4228-889F-5E703EC009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CBA9B4-8D24-4446-B5C0-B1AB4FECC954}" type="datetimeFigureOut">
              <a:rPr lang="ko-KR" altLang="en-US" smtClean="0"/>
              <a:pPr/>
              <a:t>2013-09-02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30706-2A9E-4228-889F-5E703EC009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460432" y="6511180"/>
            <a:ext cx="590550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3A6D661-FEAC-4214-A064-E67D88AF723E}" type="slidenum">
              <a:rPr kumimoji="0" lang="ko-KR" altLang="en-US" sz="1000" b="1"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10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127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astflag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guysheep.springnote.com/pages/91156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neodreamer.tistory.com/41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aramziny.tistory.com/73" TargetMode="External"/><Relationship Id="rId2" Type="http://schemas.openxmlformats.org/officeDocument/2006/relationships/hyperlink" Target="http://blog.naver.com/schweine7?Redirect=Log&amp;logNo=4011288917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napi.co.kr/android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book.com/" TargetMode="External"/><Relationship Id="rId2" Type="http://schemas.openxmlformats.org/officeDocument/2006/relationships/hyperlink" Target="http://cafe.naver.com/javachobostudy.caf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oen.kr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5220072" y="1772816"/>
            <a:ext cx="26725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게임 강의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250229" y="5330244"/>
            <a:ext cx="11737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2012. 01.08</a:t>
            </a:r>
            <a:endParaRPr kumimoji="0"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1688485" y="5680050"/>
            <a:ext cx="7232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이동기</a:t>
            </a:r>
            <a:endParaRPr kumimoji="0"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1291888" y="2852936"/>
            <a:ext cx="292007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개요</a:t>
            </a:r>
            <a:endParaRPr kumimoji="0"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  <a:defRPr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게임프레임웍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만들기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  <a:defRPr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슬라이드퍼즐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  <a:defRPr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틀린그림찾기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Cocos2D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60032" y="4653136"/>
            <a:ext cx="31627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400" b="1" dirty="0" smtClean="0">
                <a:latin typeface="맑은 고딕" pitchFamily="50" charset="-127"/>
                <a:ea typeface="맑은 고딕" pitchFamily="50" charset="-127"/>
                <a:hlinkClick r:id="rId2"/>
              </a:rPr>
              <a:t>eastflag@gmail.com</a:t>
            </a:r>
            <a:endParaRPr kumimoji="0"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010-3010-1482</a:t>
            </a:r>
            <a:endParaRPr kumimoji="0" lang="en-US" altLang="ko-KR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446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923928" y="980728"/>
            <a:ext cx="4752528" cy="511256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1600" dirty="0" smtClean="0"/>
              <a:t>Activity : </a:t>
            </a:r>
            <a:r>
              <a:rPr lang="en-US" altLang="ko-KR" sz="1600" dirty="0" err="1" smtClean="0"/>
              <a:t>MainActivity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Surfaceview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세팅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 Key </a:t>
            </a:r>
            <a:r>
              <a:rPr lang="ko-KR" altLang="en-US" sz="1600" dirty="0" smtClean="0"/>
              <a:t>입력 처리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/>
          </a:p>
          <a:p>
            <a:r>
              <a:rPr lang="en-US" altLang="ko-KR" sz="1600" dirty="0" smtClean="0"/>
              <a:t>Rendering  Thread </a:t>
            </a:r>
            <a:r>
              <a:rPr lang="ko-KR" altLang="en-US" sz="1600" dirty="0" smtClean="0"/>
              <a:t>의 이해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– Update  - </a:t>
            </a:r>
            <a:r>
              <a:rPr lang="ko-KR" altLang="en-US" sz="1600" dirty="0" smtClean="0"/>
              <a:t>상태 관리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 Present  - </a:t>
            </a:r>
            <a:r>
              <a:rPr lang="ko-KR" altLang="en-US" sz="1600" dirty="0" smtClean="0"/>
              <a:t>그리기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View 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surfaceview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의 차이점 이해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deltaTime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FPS</a:t>
            </a:r>
            <a:r>
              <a:rPr lang="ko-KR" altLang="en-US" sz="1600" dirty="0" smtClean="0"/>
              <a:t>의 이해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하나의 화면에 모두 그린다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480*800</a:t>
            </a:r>
            <a:r>
              <a:rPr lang="ko-KR" altLang="en-US" sz="1600" dirty="0" smtClean="0"/>
              <a:t>을 기준으로 그린다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FPS(Frame Per Second) </a:t>
            </a:r>
            <a:r>
              <a:rPr lang="ko-KR" altLang="en-US" sz="1600" dirty="0" smtClean="0"/>
              <a:t>확인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FPS = 1/</a:t>
            </a:r>
            <a:r>
              <a:rPr lang="en-US" altLang="ko-KR" sz="1600" dirty="0" err="1" smtClean="0"/>
              <a:t>deltatime</a:t>
            </a:r>
            <a:endParaRPr lang="en-US" altLang="ko-KR" sz="1600" dirty="0"/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733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게임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 구조 구축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36712"/>
            <a:ext cx="3281536" cy="5469226"/>
          </a:xfrm>
          <a:prstGeom prst="rect">
            <a:avLst/>
          </a:prstGeom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6588224" y="130175"/>
            <a:ext cx="24705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게임 </a:t>
            </a:r>
            <a:r>
              <a:rPr kumimoji="0" lang="ko-KR" altLang="en-US" b="1" dirty="0" err="1" smtClean="0">
                <a:latin typeface="맑은 고딕" pitchFamily="50" charset="-127"/>
                <a:ea typeface="맑은 고딕" pitchFamily="50" charset="-127"/>
              </a:rPr>
              <a:t>프레임웍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 구축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05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733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게임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 구조 구축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6588224" y="130175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슬라이드퍼즐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63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733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게임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 구조 구축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9552" y="1628800"/>
            <a:ext cx="3475631" cy="477053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 Activity </a:t>
            </a:r>
            <a:r>
              <a:rPr lang="ko-KR" altLang="en-US" sz="1600" dirty="0" smtClean="0"/>
              <a:t>역할</a:t>
            </a:r>
          </a:p>
          <a:p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GameView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세팅</a:t>
            </a:r>
            <a:endParaRPr lang="ko-KR" altLang="en-US" sz="1600" dirty="0" smtClean="0"/>
          </a:p>
          <a:p>
            <a:r>
              <a:rPr lang="en-US" altLang="ko-KR" sz="1600" dirty="0" smtClean="0"/>
              <a:t>- Key </a:t>
            </a:r>
            <a:r>
              <a:rPr lang="ko-KR" altLang="en-US" sz="1600" dirty="0" smtClean="0"/>
              <a:t>입력 처리 </a:t>
            </a:r>
            <a:endParaRPr lang="en-US" altLang="ko-KR" sz="1600" dirty="0" smtClean="0"/>
          </a:p>
          <a:p>
            <a:r>
              <a:rPr lang="en-US" altLang="ko-KR" sz="1600" dirty="0" smtClean="0"/>
              <a:t>  back </a:t>
            </a:r>
            <a:r>
              <a:rPr lang="ko-KR" altLang="en-US" sz="1600" dirty="0" smtClean="0"/>
              <a:t>키 처리 등</a:t>
            </a:r>
          </a:p>
          <a:p>
            <a:pPr>
              <a:buFontTx/>
              <a:buChar char="-"/>
            </a:pPr>
            <a:r>
              <a:rPr lang="en-US" altLang="ko-KR" sz="1600" dirty="0" smtClean="0"/>
              <a:t> BGM </a:t>
            </a:r>
            <a:r>
              <a:rPr lang="ko-KR" altLang="en-US" sz="1600" dirty="0" smtClean="0"/>
              <a:t>처리 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배경음악 처리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생명주기 관리</a:t>
            </a:r>
          </a:p>
          <a:p>
            <a:r>
              <a:rPr lang="en-US" altLang="ko-KR" sz="1600" dirty="0" err="1" smtClean="0"/>
              <a:t>sms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전화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화면꺼짐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켜짐 발생시 </a:t>
            </a:r>
            <a:endParaRPr lang="en-US" altLang="ko-KR" sz="1600" dirty="0" smtClean="0"/>
          </a:p>
          <a:p>
            <a:r>
              <a:rPr lang="en-US" altLang="ko-KR" sz="1600" dirty="0" err="1" smtClean="0"/>
              <a:t>bgm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중지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시작</a:t>
            </a:r>
          </a:p>
          <a:p>
            <a:endParaRPr lang="ko-KR" altLang="en-US" sz="1600" dirty="0" smtClean="0"/>
          </a:p>
          <a:p>
            <a:r>
              <a:rPr lang="en-US" altLang="ko-KR" sz="1600" dirty="0" smtClean="0"/>
              <a:t>* </a:t>
            </a:r>
            <a:r>
              <a:rPr lang="en-US" altLang="ko-KR" sz="1600" dirty="0" err="1" smtClean="0"/>
              <a:t>GameView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역할</a:t>
            </a:r>
          </a:p>
          <a:p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SurfaceView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구현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더블버퍼링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- Asset </a:t>
            </a:r>
            <a:r>
              <a:rPr lang="ko-KR" altLang="en-US" sz="1600" dirty="0" smtClean="0"/>
              <a:t>초기화</a:t>
            </a:r>
          </a:p>
          <a:p>
            <a:r>
              <a:rPr lang="en-US" altLang="ko-KR" sz="1600" dirty="0" smtClean="0"/>
              <a:t>  Bitmap </a:t>
            </a:r>
            <a:r>
              <a:rPr lang="ko-KR" altLang="en-US" sz="1600" dirty="0" smtClean="0"/>
              <a:t>로딩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사운드이펙트</a:t>
            </a:r>
            <a:r>
              <a:rPr lang="ko-KR" altLang="en-US" sz="1600" dirty="0" smtClean="0"/>
              <a:t> 로딩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렌더링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스레드</a:t>
            </a:r>
            <a:r>
              <a:rPr lang="ko-KR" altLang="en-US" sz="1600" dirty="0" smtClean="0"/>
              <a:t> 시작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터치 구현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hashtable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씬 정의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ChangeScene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씬 전환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>  신규 </a:t>
            </a:r>
            <a:r>
              <a:rPr lang="en-US" altLang="ko-KR" sz="1600" dirty="0" smtClean="0"/>
              <a:t>Scene 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기존 </a:t>
            </a:r>
            <a:r>
              <a:rPr lang="en-US" altLang="ko-KR" sz="1600" dirty="0" smtClean="0"/>
              <a:t>Scene </a:t>
            </a:r>
            <a:r>
              <a:rPr lang="ko-KR" altLang="en-US" sz="1600" dirty="0" smtClean="0"/>
              <a:t>파괴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99992" y="1803014"/>
            <a:ext cx="3889206" cy="452431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 </a:t>
            </a:r>
            <a:r>
              <a:rPr lang="ko-KR" altLang="en-US" sz="1600" dirty="0" err="1" smtClean="0"/>
              <a:t>렌더링쓰레드</a:t>
            </a:r>
            <a:r>
              <a:rPr lang="ko-KR" altLang="en-US" sz="1600" dirty="0" smtClean="0"/>
              <a:t> 역할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무한루프로 시스템 제어</a:t>
            </a:r>
          </a:p>
          <a:p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deltatime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관리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한 루프당 걸리는 시간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- update</a:t>
            </a:r>
            <a:r>
              <a:rPr lang="ko-KR" altLang="en-US" sz="1600" dirty="0" smtClean="0"/>
              <a:t>로 상태관리</a:t>
            </a:r>
          </a:p>
          <a:p>
            <a:r>
              <a:rPr lang="en-US" altLang="ko-KR" sz="1600" dirty="0" smtClean="0"/>
              <a:t>- present</a:t>
            </a:r>
            <a:r>
              <a:rPr lang="ko-KR" altLang="en-US" sz="1600" dirty="0" smtClean="0"/>
              <a:t>로 화면 그리기</a:t>
            </a:r>
          </a:p>
          <a:p>
            <a:r>
              <a:rPr lang="ko-KR" altLang="en-US" sz="1600" dirty="0" smtClean="0"/>
              <a:t>  해상도에 최적화 작업</a:t>
            </a:r>
          </a:p>
          <a:p>
            <a:endParaRPr lang="ko-KR" altLang="en-US" sz="1600" dirty="0" smtClean="0"/>
          </a:p>
          <a:p>
            <a:r>
              <a:rPr lang="en-US" altLang="ko-KR" sz="1600" dirty="0" smtClean="0"/>
              <a:t>* Scene </a:t>
            </a:r>
            <a:r>
              <a:rPr lang="ko-KR" altLang="en-US" sz="1600" dirty="0" smtClean="0"/>
              <a:t>역할</a:t>
            </a:r>
          </a:p>
          <a:p>
            <a:r>
              <a:rPr lang="en-US" altLang="ko-KR" sz="1600" dirty="0" smtClean="0"/>
              <a:t>- Init : </a:t>
            </a:r>
            <a:r>
              <a:rPr lang="ko-KR" altLang="en-US" sz="1600" dirty="0" smtClean="0"/>
              <a:t>한번만 수행</a:t>
            </a:r>
          </a:p>
          <a:p>
            <a:r>
              <a:rPr lang="ko-KR" altLang="en-US" sz="1600" dirty="0" smtClean="0"/>
              <a:t>  객체 초기화</a:t>
            </a:r>
            <a:r>
              <a:rPr lang="en-US" altLang="ko-KR" sz="1600" dirty="0" smtClean="0"/>
              <a:t>,</a:t>
            </a:r>
          </a:p>
          <a:p>
            <a:pPr>
              <a:buFontTx/>
              <a:buChar char="-"/>
            </a:pPr>
            <a:r>
              <a:rPr lang="en-US" altLang="ko-KR" sz="1600" dirty="0" smtClean="0"/>
              <a:t> update : 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deltatime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 따른 지속적인 상태관리</a:t>
            </a:r>
          </a:p>
          <a:p>
            <a:r>
              <a:rPr lang="en-US" altLang="ko-KR" sz="1600" dirty="0" smtClean="0"/>
              <a:t>- present : </a:t>
            </a:r>
            <a:r>
              <a:rPr lang="ko-KR" altLang="en-US" sz="1600" dirty="0" smtClean="0"/>
              <a:t>모든 객체 화면에 그리기</a:t>
            </a:r>
          </a:p>
          <a:p>
            <a:endParaRPr lang="ko-KR" altLang="en-US" sz="1600" dirty="0" smtClean="0"/>
          </a:p>
          <a:p>
            <a:r>
              <a:rPr lang="en-US" altLang="ko-KR" sz="1600" dirty="0" smtClean="0"/>
              <a:t>* </a:t>
            </a:r>
            <a:r>
              <a:rPr lang="ko-KR" altLang="en-US" sz="1600" dirty="0" smtClean="0"/>
              <a:t>객체 역할</a:t>
            </a:r>
          </a:p>
          <a:p>
            <a:r>
              <a:rPr lang="en-US" altLang="ko-KR" sz="1600" dirty="0" smtClean="0"/>
              <a:t>- property </a:t>
            </a:r>
            <a:r>
              <a:rPr lang="ko-KR" altLang="en-US" sz="1600" dirty="0" smtClean="0"/>
              <a:t>정의</a:t>
            </a:r>
          </a:p>
          <a:p>
            <a:r>
              <a:rPr lang="en-US" altLang="ko-KR" sz="1600" dirty="0" smtClean="0"/>
              <a:t>- update</a:t>
            </a:r>
            <a:r>
              <a:rPr lang="ko-KR" altLang="en-US" sz="1600" dirty="0" smtClean="0"/>
              <a:t>로 객체 상태 정의</a:t>
            </a:r>
          </a:p>
          <a:p>
            <a:r>
              <a:rPr lang="en-US" altLang="ko-KR" sz="1600" dirty="0" smtClean="0"/>
              <a:t>- present</a:t>
            </a:r>
            <a:r>
              <a:rPr lang="ko-KR" altLang="en-US" sz="1600" dirty="0" smtClean="0"/>
              <a:t>로 객체 그리기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692696"/>
            <a:ext cx="5830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하나의 </a:t>
            </a:r>
            <a:r>
              <a:rPr lang="en-US" altLang="ko-KR" b="1" dirty="0" smtClean="0"/>
              <a:t>Activity</a:t>
            </a:r>
            <a:r>
              <a:rPr lang="ko-KR" altLang="en-US" b="1" dirty="0" smtClean="0"/>
              <a:t>로 구현</a:t>
            </a:r>
            <a:endParaRPr lang="en-US" altLang="ko-KR" b="1" dirty="0" smtClean="0"/>
          </a:p>
          <a:p>
            <a:pPr>
              <a:buFontTx/>
              <a:buChar char="-"/>
            </a:pPr>
            <a:r>
              <a:rPr lang="ko-KR" altLang="en-US" b="1" dirty="0" smtClean="0"/>
              <a:t> 리소스는 </a:t>
            </a:r>
            <a:r>
              <a:rPr lang="en-US" altLang="ko-KR" b="1" dirty="0" smtClean="0"/>
              <a:t>asset</a:t>
            </a:r>
            <a:r>
              <a:rPr lang="ko-KR" altLang="en-US" b="1" dirty="0" smtClean="0"/>
              <a:t>폴더에서 관리 </a:t>
            </a:r>
            <a:r>
              <a:rPr lang="en-US" altLang="ko-KR" b="1" dirty="0" smtClean="0"/>
              <a:t>–</a:t>
            </a:r>
            <a:r>
              <a:rPr lang="ko-KR" altLang="en-US" b="1" dirty="0" smtClean="0"/>
              <a:t>해상도 맞추기 위해서</a:t>
            </a:r>
            <a:endParaRPr lang="en-US" altLang="ko-KR" b="1" dirty="0" smtClean="0"/>
          </a:p>
          <a:p>
            <a:pPr>
              <a:buFontTx/>
              <a:buChar char="-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델타타임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상태관리를 시간개념으로 관리</a:t>
            </a: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6588224" y="130175"/>
            <a:ext cx="24705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게임 </a:t>
            </a:r>
            <a:r>
              <a:rPr kumimoji="0" lang="ko-KR" altLang="en-US" b="1" dirty="0" err="1" smtClean="0">
                <a:latin typeface="맑은 고딕" pitchFamily="50" charset="-127"/>
                <a:ea typeface="맑은 고딕" pitchFamily="50" charset="-127"/>
              </a:rPr>
              <a:t>프레임웍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 구축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72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6818305" y="130175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슬라이드퍼즐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21948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게임</a:t>
            </a:r>
            <a:r>
              <a:rPr kumimoji="0" lang="ko-KR" altLang="en-US" b="1" smtClean="0">
                <a:latin typeface="맑은 고딕" pitchFamily="50" charset="-127"/>
                <a:ea typeface="맑은 고딕" pitchFamily="50" charset="-127"/>
              </a:rPr>
              <a:t> 개발 프로세스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39552" y="4077072"/>
            <a:ext cx="7992888" cy="25922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기획서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스토리보드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완성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/>
              <a:t>     </a:t>
            </a:r>
            <a:r>
              <a:rPr lang="ko-KR" altLang="en-US" sz="1400" dirty="0" smtClean="0"/>
              <a:t>클릭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드랙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더블클릭등을</a:t>
            </a:r>
            <a:r>
              <a:rPr lang="ko-KR" altLang="en-US" sz="1400" dirty="0" smtClean="0"/>
              <a:t> 포함한 모든 화면 정의서</a:t>
            </a:r>
            <a:endParaRPr lang="en-US" altLang="ko-KR" sz="140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ko-KR" altLang="en-US" sz="1400" dirty="0" smtClean="0"/>
              <a:t>디자인 작업</a:t>
            </a:r>
            <a:endParaRPr lang="en-US" altLang="ko-KR" sz="140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화면 설계</a:t>
            </a:r>
            <a:endParaRPr lang="en-US" altLang="ko-KR" sz="1400" b="1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/>
              <a:t>=&gt; 4</a:t>
            </a:r>
            <a:r>
              <a:rPr lang="ko-KR" altLang="en-US" sz="1400" b="1" dirty="0" smtClean="0"/>
              <a:t>가지 화면 정의 </a:t>
            </a:r>
            <a:r>
              <a:rPr lang="en-US" altLang="ko-KR" sz="1400" b="1" dirty="0" smtClean="0"/>
              <a:t>( </a:t>
            </a:r>
            <a:r>
              <a:rPr lang="ko-KR" altLang="en-US" sz="1400" b="1" dirty="0" err="1" smtClean="0"/>
              <a:t>메인화면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게임화면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성공화면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환경설정화면</a:t>
            </a:r>
            <a:r>
              <a:rPr lang="en-US" altLang="ko-KR" sz="1400" b="1" dirty="0" smtClean="0"/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ko-KR" altLang="en-US" sz="1400" b="1" dirty="0" smtClean="0"/>
              <a:t>화면 구현</a:t>
            </a:r>
            <a:endParaRPr lang="en-US" altLang="ko-KR" sz="1400" b="1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/>
              <a:t>=&gt; </a:t>
            </a:r>
            <a:r>
              <a:rPr lang="ko-KR" altLang="en-US" sz="1400" b="1" dirty="0" smtClean="0"/>
              <a:t>객체모델링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100741"/>
            <a:ext cx="1656184" cy="27603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700" y="1082111"/>
            <a:ext cx="1656184" cy="276030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876256" y="1052736"/>
            <a:ext cx="1656184" cy="2808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환경설정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692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메인화면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31840" y="62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게임화면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60032" y="62068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게임 성공 화면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26667" y="62068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환경 설정</a:t>
            </a:r>
            <a:endParaRPr lang="ko-KR" altLang="en-US" dirty="0"/>
          </a:p>
        </p:txBody>
      </p:sp>
      <p:pic>
        <p:nvPicPr>
          <p:cNvPr id="14" name="그림 13" descr="de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577" y="1052736"/>
            <a:ext cx="1872208" cy="2808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6818305" y="130175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슬라이드퍼즐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6514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b="1" dirty="0" err="1" smtClean="0">
                <a:latin typeface="맑은 고딕" pitchFamily="50" charset="-127"/>
                <a:ea typeface="맑은 고딕" pitchFamily="50" charset="-127"/>
              </a:rPr>
              <a:t>프레임웍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작업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5" y="1412776"/>
            <a:ext cx="2664295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b="1" dirty="0" smtClean="0"/>
          </a:p>
          <a:p>
            <a:r>
              <a:rPr lang="en-US" altLang="ko-KR" sz="1400" b="1" dirty="0" smtClean="0"/>
              <a:t>private void update() {</a:t>
            </a:r>
          </a:p>
          <a:p>
            <a:pPr lvl="1"/>
            <a:r>
              <a:rPr lang="en-US" altLang="ko-KR" sz="1400" b="1" dirty="0" smtClean="0"/>
              <a:t>switch(</a:t>
            </a:r>
            <a:r>
              <a:rPr lang="en-US" altLang="ko-KR" sz="1400" b="1" i="1" dirty="0" smtClean="0"/>
              <a:t>scene){</a:t>
            </a:r>
          </a:p>
          <a:p>
            <a:pPr lvl="1"/>
            <a:r>
              <a:rPr lang="en-US" altLang="ko-KR" sz="1400" b="1" dirty="0" smtClean="0"/>
              <a:t>case </a:t>
            </a:r>
            <a:r>
              <a:rPr lang="en-US" altLang="ko-KR" sz="1400" b="1" i="1" dirty="0" smtClean="0"/>
              <a:t>GAME_MENU:</a:t>
            </a:r>
          </a:p>
          <a:p>
            <a:pPr lvl="1"/>
            <a:r>
              <a:rPr lang="en-US" altLang="ko-KR" sz="1400" dirty="0" smtClean="0"/>
              <a:t>//update </a:t>
            </a:r>
            <a:r>
              <a:rPr lang="ko-KR" altLang="en-US" sz="1400" dirty="0" smtClean="0"/>
              <a:t>작업</a:t>
            </a:r>
            <a:r>
              <a:rPr lang="en-US" altLang="ko-KR" sz="1400" dirty="0" smtClean="0"/>
              <a:t>;</a:t>
            </a:r>
          </a:p>
          <a:p>
            <a:pPr lvl="1"/>
            <a:r>
              <a:rPr lang="en-US" altLang="ko-KR" sz="1400" b="1" dirty="0" smtClean="0"/>
              <a:t>break;</a:t>
            </a:r>
          </a:p>
          <a:p>
            <a:pPr lvl="1"/>
            <a:r>
              <a:rPr lang="en-US" altLang="ko-KR" sz="1400" b="1" dirty="0" smtClean="0"/>
              <a:t>case </a:t>
            </a:r>
            <a:r>
              <a:rPr lang="en-US" altLang="ko-KR" sz="1400" b="1" i="1" dirty="0" smtClean="0"/>
              <a:t>GAME_START:</a:t>
            </a:r>
          </a:p>
          <a:p>
            <a:pPr lvl="1"/>
            <a:r>
              <a:rPr lang="en-US" altLang="ko-KR" sz="1400" dirty="0" smtClean="0"/>
              <a:t>//update </a:t>
            </a:r>
            <a:r>
              <a:rPr lang="ko-KR" altLang="en-US" sz="1400" dirty="0" smtClean="0"/>
              <a:t>작업</a:t>
            </a:r>
            <a:endParaRPr lang="en-US" altLang="ko-KR" sz="1400" dirty="0" smtClean="0"/>
          </a:p>
          <a:p>
            <a:pPr lvl="1"/>
            <a:r>
              <a:rPr lang="en-US" altLang="ko-KR" sz="1400" b="1" dirty="0" smtClean="0"/>
              <a:t>break;</a:t>
            </a:r>
          </a:p>
          <a:p>
            <a:pPr lvl="1"/>
            <a:r>
              <a:rPr lang="en-US" altLang="ko-KR" sz="1400" b="1" dirty="0" smtClean="0"/>
              <a:t>case </a:t>
            </a:r>
            <a:r>
              <a:rPr lang="en-US" altLang="ko-KR" sz="1400" b="1" i="1" dirty="0" smtClean="0"/>
              <a:t>GAME_RESULT</a:t>
            </a:r>
          </a:p>
          <a:p>
            <a:pPr lvl="1"/>
            <a:r>
              <a:rPr lang="en-US" altLang="ko-KR" sz="1400" dirty="0" smtClean="0"/>
              <a:t>//update </a:t>
            </a:r>
            <a:r>
              <a:rPr lang="ko-KR" altLang="en-US" sz="1400" dirty="0" smtClean="0"/>
              <a:t>작업</a:t>
            </a:r>
            <a:endParaRPr lang="en-US" altLang="ko-KR" sz="1400" dirty="0" smtClean="0"/>
          </a:p>
          <a:p>
            <a:pPr lvl="1"/>
            <a:r>
              <a:rPr lang="en-US" altLang="ko-KR" sz="1400" b="1" dirty="0" smtClean="0"/>
              <a:t>break;</a:t>
            </a:r>
          </a:p>
          <a:p>
            <a:pPr lvl="1"/>
            <a:r>
              <a:rPr lang="en-US" altLang="ko-KR" sz="1400" b="1" dirty="0" smtClean="0"/>
              <a:t>case </a:t>
            </a:r>
            <a:r>
              <a:rPr lang="en-US" altLang="ko-KR" sz="1400" b="1" i="1" dirty="0" smtClean="0"/>
              <a:t>GAME_CONFIG:</a:t>
            </a:r>
          </a:p>
          <a:p>
            <a:pPr lvl="1"/>
            <a:r>
              <a:rPr lang="en-US" altLang="ko-KR" sz="1400" dirty="0" smtClean="0"/>
              <a:t>//update </a:t>
            </a:r>
            <a:r>
              <a:rPr lang="ko-KR" altLang="en-US" sz="1400" dirty="0" smtClean="0"/>
              <a:t>작업</a:t>
            </a:r>
            <a:endParaRPr lang="en-US" altLang="ko-KR" sz="1400" dirty="0" smtClean="0"/>
          </a:p>
          <a:p>
            <a:pPr lvl="1"/>
            <a:r>
              <a:rPr lang="en-US" altLang="ko-KR" sz="1400" b="1" dirty="0" smtClean="0"/>
              <a:t>break;</a:t>
            </a:r>
          </a:p>
          <a:p>
            <a:pPr lvl="1"/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764704"/>
            <a:ext cx="846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Touch, update, present</a:t>
            </a:r>
            <a:r>
              <a:rPr lang="ko-KR" altLang="en-US" b="1" dirty="0" smtClean="0"/>
              <a:t>에서의 씬 갯수에 따른 </a:t>
            </a:r>
            <a:r>
              <a:rPr lang="en-US" altLang="ko-KR" b="1" dirty="0" smtClean="0"/>
              <a:t>switch-case</a:t>
            </a:r>
            <a:r>
              <a:rPr lang="ko-KR" altLang="en-US" b="1" dirty="0" smtClean="0"/>
              <a:t>문의 중복 코드 발생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67544" y="5589240"/>
            <a:ext cx="7844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씬 추상화</a:t>
            </a:r>
            <a:r>
              <a:rPr lang="en-US" altLang="ko-KR" b="1" dirty="0" smtClean="0"/>
              <a:t> – </a:t>
            </a:r>
            <a:r>
              <a:rPr lang="ko-KR" altLang="en-US" b="1" dirty="0" err="1" smtClean="0"/>
              <a:t>자식씬</a:t>
            </a:r>
            <a:r>
              <a:rPr lang="ko-KR" altLang="en-US" b="1" dirty="0" smtClean="0"/>
              <a:t> 구체화 </a:t>
            </a:r>
            <a:r>
              <a:rPr lang="en-US" altLang="ko-KR" b="1" dirty="0" smtClean="0"/>
              <a:t>: polymorphism(</a:t>
            </a:r>
            <a:r>
              <a:rPr lang="ko-KR" altLang="en-US" b="1" dirty="0" err="1" smtClean="0"/>
              <a:t>다형성</a:t>
            </a:r>
            <a:r>
              <a:rPr lang="en-US" altLang="ko-KR" b="1" dirty="0" smtClean="0"/>
              <a:t>),  </a:t>
            </a:r>
            <a:r>
              <a:rPr lang="ko-KR" altLang="en-US" b="1" dirty="0" err="1" smtClean="0"/>
              <a:t>업캐스팅</a:t>
            </a:r>
            <a:endParaRPr lang="en-US" altLang="ko-KR" b="1" dirty="0" smtClean="0"/>
          </a:p>
          <a:p>
            <a:r>
              <a:rPr lang="en-US" altLang="ko-KR" b="1" dirty="0" err="1" smtClean="0"/>
              <a:t>IScene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mScene</a:t>
            </a:r>
            <a:r>
              <a:rPr lang="en-US" altLang="ko-KR" b="1" dirty="0" smtClean="0"/>
              <a:t>;</a:t>
            </a:r>
          </a:p>
          <a:p>
            <a:r>
              <a:rPr lang="en-US" altLang="ko-KR" b="1" dirty="0" err="1" smtClean="0"/>
              <a:t>mScene</a:t>
            </a:r>
            <a:r>
              <a:rPr lang="en-US" altLang="ko-KR" b="1" dirty="0" smtClean="0"/>
              <a:t> = new </a:t>
            </a:r>
            <a:r>
              <a:rPr lang="en-US" altLang="ko-KR" b="1" dirty="0" err="1" smtClean="0"/>
              <a:t>ChildScene</a:t>
            </a:r>
            <a:r>
              <a:rPr lang="en-US" altLang="ko-KR" b="1" dirty="0" smtClean="0"/>
              <a:t>();    </a:t>
            </a:r>
            <a:r>
              <a:rPr lang="en-US" altLang="ko-KR" b="1" dirty="0" err="1" smtClean="0"/>
              <a:t>mScene.update</a:t>
            </a:r>
            <a:r>
              <a:rPr lang="en-US" altLang="ko-KR" b="1" dirty="0" smtClean="0"/>
              <a:t>();    </a:t>
            </a:r>
            <a:r>
              <a:rPr lang="en-US" altLang="ko-KR" b="1" dirty="0" err="1" smtClean="0"/>
              <a:t>mScene.present</a:t>
            </a:r>
            <a:r>
              <a:rPr lang="en-US" altLang="ko-KR" b="1" dirty="0" smtClean="0"/>
              <a:t>();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5856" y="1412776"/>
            <a:ext cx="2664295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b="1" dirty="0" smtClean="0"/>
          </a:p>
          <a:p>
            <a:r>
              <a:rPr lang="en-US" altLang="ko-KR" sz="1400" b="1" dirty="0" smtClean="0"/>
              <a:t>private void present() {</a:t>
            </a:r>
          </a:p>
          <a:p>
            <a:pPr lvl="1"/>
            <a:r>
              <a:rPr lang="en-US" altLang="ko-KR" sz="1400" b="1" dirty="0" smtClean="0"/>
              <a:t>switch(</a:t>
            </a:r>
            <a:r>
              <a:rPr lang="en-US" altLang="ko-KR" sz="1400" b="1" i="1" dirty="0" smtClean="0"/>
              <a:t>scene){</a:t>
            </a:r>
          </a:p>
          <a:p>
            <a:pPr lvl="1"/>
            <a:r>
              <a:rPr lang="en-US" altLang="ko-KR" sz="1400" b="1" dirty="0" smtClean="0"/>
              <a:t>case </a:t>
            </a:r>
            <a:r>
              <a:rPr lang="en-US" altLang="ko-KR" sz="1400" b="1" i="1" dirty="0" smtClean="0"/>
              <a:t>GAME_MENU:</a:t>
            </a:r>
          </a:p>
          <a:p>
            <a:pPr lvl="1"/>
            <a:r>
              <a:rPr lang="en-US" altLang="ko-KR" sz="1400" dirty="0" smtClean="0"/>
              <a:t>//present </a:t>
            </a:r>
            <a:r>
              <a:rPr lang="ko-KR" altLang="en-US" sz="1400" dirty="0" smtClean="0"/>
              <a:t>작업</a:t>
            </a:r>
            <a:r>
              <a:rPr lang="en-US" altLang="ko-KR" sz="1400" dirty="0" smtClean="0"/>
              <a:t>;</a:t>
            </a:r>
          </a:p>
          <a:p>
            <a:pPr lvl="1"/>
            <a:r>
              <a:rPr lang="en-US" altLang="ko-KR" sz="1400" b="1" dirty="0" smtClean="0"/>
              <a:t>break;</a:t>
            </a:r>
          </a:p>
          <a:p>
            <a:pPr lvl="1"/>
            <a:r>
              <a:rPr lang="en-US" altLang="ko-KR" sz="1400" b="1" dirty="0" smtClean="0"/>
              <a:t>case </a:t>
            </a:r>
            <a:r>
              <a:rPr lang="en-US" altLang="ko-KR" sz="1400" b="1" i="1" dirty="0" smtClean="0"/>
              <a:t>GAME_START:</a:t>
            </a:r>
          </a:p>
          <a:p>
            <a:pPr lvl="1"/>
            <a:r>
              <a:rPr lang="en-US" altLang="ko-KR" sz="1400" dirty="0" smtClean="0"/>
              <a:t>//present </a:t>
            </a:r>
            <a:r>
              <a:rPr lang="ko-KR" altLang="en-US" sz="1400" dirty="0" smtClean="0"/>
              <a:t>작업</a:t>
            </a:r>
            <a:endParaRPr lang="en-US" altLang="ko-KR" sz="1400" dirty="0" smtClean="0"/>
          </a:p>
          <a:p>
            <a:pPr lvl="1"/>
            <a:r>
              <a:rPr lang="en-US" altLang="ko-KR" sz="1400" b="1" dirty="0" smtClean="0"/>
              <a:t>break;</a:t>
            </a:r>
          </a:p>
          <a:p>
            <a:pPr lvl="1"/>
            <a:r>
              <a:rPr lang="en-US" altLang="ko-KR" sz="1400" b="1" dirty="0" smtClean="0"/>
              <a:t>case </a:t>
            </a:r>
            <a:r>
              <a:rPr lang="en-US" altLang="ko-KR" sz="1400" b="1" i="1" dirty="0" smtClean="0"/>
              <a:t>GAME_RESULT</a:t>
            </a:r>
          </a:p>
          <a:p>
            <a:pPr lvl="1"/>
            <a:r>
              <a:rPr lang="en-US" altLang="ko-KR" sz="1400" dirty="0" smtClean="0"/>
              <a:t>//present</a:t>
            </a:r>
            <a:r>
              <a:rPr lang="ko-KR" altLang="en-US" sz="1400" dirty="0" smtClean="0"/>
              <a:t>작업</a:t>
            </a:r>
            <a:endParaRPr lang="en-US" altLang="ko-KR" sz="1400" dirty="0" smtClean="0"/>
          </a:p>
          <a:p>
            <a:pPr lvl="1"/>
            <a:r>
              <a:rPr lang="en-US" altLang="ko-KR" sz="1400" b="1" dirty="0" smtClean="0"/>
              <a:t>break;</a:t>
            </a:r>
          </a:p>
          <a:p>
            <a:pPr lvl="1"/>
            <a:r>
              <a:rPr lang="en-US" altLang="ko-KR" sz="1400" b="1" dirty="0" smtClean="0"/>
              <a:t>case </a:t>
            </a:r>
            <a:r>
              <a:rPr lang="en-US" altLang="ko-KR" sz="1400" b="1" i="1" dirty="0" smtClean="0"/>
              <a:t>GAME_CONFIG:</a:t>
            </a:r>
          </a:p>
          <a:p>
            <a:pPr lvl="1"/>
            <a:r>
              <a:rPr lang="en-US" altLang="ko-KR" sz="1400" dirty="0" smtClean="0"/>
              <a:t>//present </a:t>
            </a:r>
            <a:r>
              <a:rPr lang="ko-KR" altLang="en-US" sz="1400" dirty="0" smtClean="0"/>
              <a:t>작업</a:t>
            </a:r>
            <a:endParaRPr lang="en-US" altLang="ko-KR" sz="1400" dirty="0" smtClean="0"/>
          </a:p>
          <a:p>
            <a:pPr lvl="1"/>
            <a:r>
              <a:rPr lang="en-US" altLang="ko-KR" sz="1400" b="1" dirty="0" smtClean="0"/>
              <a:t>break;</a:t>
            </a:r>
          </a:p>
          <a:p>
            <a:pPr lvl="1"/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084168" y="1412776"/>
            <a:ext cx="2664295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b="1" dirty="0" smtClean="0"/>
          </a:p>
          <a:p>
            <a:r>
              <a:rPr lang="en-US" altLang="ko-KR" sz="1400" b="1" dirty="0" smtClean="0"/>
              <a:t>private void  touch() {</a:t>
            </a:r>
          </a:p>
          <a:p>
            <a:pPr lvl="1"/>
            <a:r>
              <a:rPr lang="en-US" altLang="ko-KR" sz="1400" b="1" dirty="0" smtClean="0"/>
              <a:t>switch(</a:t>
            </a:r>
            <a:r>
              <a:rPr lang="en-US" altLang="ko-KR" sz="1400" b="1" i="1" dirty="0" smtClean="0"/>
              <a:t>scene){</a:t>
            </a:r>
          </a:p>
          <a:p>
            <a:pPr lvl="1"/>
            <a:r>
              <a:rPr lang="en-US" altLang="ko-KR" sz="1400" b="1" dirty="0" smtClean="0"/>
              <a:t>case </a:t>
            </a:r>
            <a:r>
              <a:rPr lang="en-US" altLang="ko-KR" sz="1400" b="1" i="1" dirty="0" smtClean="0"/>
              <a:t>GAME_MENU:</a:t>
            </a:r>
          </a:p>
          <a:p>
            <a:pPr lvl="1"/>
            <a:r>
              <a:rPr lang="en-US" altLang="ko-KR" sz="1400" dirty="0" smtClean="0"/>
              <a:t>//touch </a:t>
            </a:r>
            <a:r>
              <a:rPr lang="ko-KR" altLang="en-US" sz="1400" dirty="0" smtClean="0"/>
              <a:t>작업</a:t>
            </a:r>
            <a:r>
              <a:rPr lang="en-US" altLang="ko-KR" sz="1400" dirty="0" smtClean="0"/>
              <a:t>;</a:t>
            </a:r>
          </a:p>
          <a:p>
            <a:pPr lvl="1"/>
            <a:r>
              <a:rPr lang="en-US" altLang="ko-KR" sz="1400" b="1" dirty="0" smtClean="0"/>
              <a:t>break;</a:t>
            </a:r>
          </a:p>
          <a:p>
            <a:pPr lvl="1"/>
            <a:r>
              <a:rPr lang="en-US" altLang="ko-KR" sz="1400" b="1" dirty="0" smtClean="0"/>
              <a:t>case </a:t>
            </a:r>
            <a:r>
              <a:rPr lang="en-US" altLang="ko-KR" sz="1400" b="1" i="1" dirty="0" smtClean="0"/>
              <a:t>GAME_START:</a:t>
            </a:r>
          </a:p>
          <a:p>
            <a:pPr lvl="1"/>
            <a:r>
              <a:rPr lang="en-US" altLang="ko-KR" sz="1400" dirty="0" smtClean="0"/>
              <a:t>// touch </a:t>
            </a:r>
            <a:r>
              <a:rPr lang="ko-KR" altLang="en-US" sz="1400" dirty="0" smtClean="0"/>
              <a:t>작업</a:t>
            </a:r>
            <a:endParaRPr lang="en-US" altLang="ko-KR" sz="1400" dirty="0" smtClean="0"/>
          </a:p>
          <a:p>
            <a:pPr lvl="1"/>
            <a:r>
              <a:rPr lang="en-US" altLang="ko-KR" sz="1400" b="1" dirty="0" smtClean="0"/>
              <a:t>break;</a:t>
            </a:r>
          </a:p>
          <a:p>
            <a:pPr lvl="1"/>
            <a:r>
              <a:rPr lang="en-US" altLang="ko-KR" sz="1400" b="1" dirty="0" smtClean="0"/>
              <a:t>case </a:t>
            </a:r>
            <a:r>
              <a:rPr lang="en-US" altLang="ko-KR" sz="1400" b="1" i="1" dirty="0" smtClean="0"/>
              <a:t>GAME_RESULT</a:t>
            </a:r>
          </a:p>
          <a:p>
            <a:pPr lvl="1"/>
            <a:r>
              <a:rPr lang="en-US" altLang="ko-KR" sz="1400" dirty="0" smtClean="0"/>
              <a:t>// touch </a:t>
            </a:r>
            <a:r>
              <a:rPr lang="ko-KR" altLang="en-US" sz="1400" dirty="0" smtClean="0"/>
              <a:t>작업</a:t>
            </a:r>
            <a:endParaRPr lang="en-US" altLang="ko-KR" sz="1400" dirty="0" smtClean="0"/>
          </a:p>
          <a:p>
            <a:pPr lvl="1"/>
            <a:r>
              <a:rPr lang="en-US" altLang="ko-KR" sz="1400" b="1" dirty="0" smtClean="0"/>
              <a:t>break;</a:t>
            </a:r>
          </a:p>
          <a:p>
            <a:pPr lvl="1"/>
            <a:r>
              <a:rPr lang="en-US" altLang="ko-KR" sz="1400" b="1" dirty="0" smtClean="0"/>
              <a:t>case </a:t>
            </a:r>
            <a:r>
              <a:rPr lang="en-US" altLang="ko-KR" sz="1400" b="1" i="1" dirty="0" smtClean="0"/>
              <a:t>GAME_CONFIG:</a:t>
            </a:r>
          </a:p>
          <a:p>
            <a:pPr lvl="1"/>
            <a:r>
              <a:rPr lang="en-US" altLang="ko-KR" sz="1400" dirty="0" smtClean="0"/>
              <a:t>// touch </a:t>
            </a:r>
            <a:r>
              <a:rPr lang="ko-KR" altLang="en-US" sz="1400" dirty="0" smtClean="0"/>
              <a:t>작업</a:t>
            </a:r>
            <a:endParaRPr lang="en-US" altLang="ko-KR" sz="1400" dirty="0" smtClean="0"/>
          </a:p>
          <a:p>
            <a:pPr lvl="1"/>
            <a:r>
              <a:rPr lang="en-US" altLang="ko-KR" sz="1400" b="1" dirty="0" smtClean="0"/>
              <a:t>break;</a:t>
            </a:r>
          </a:p>
          <a:p>
            <a:pPr lvl="1"/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15069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6818305" y="130175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슬라이드퍼즐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27077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프레임웍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씬 객체 구현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561" y="620688"/>
            <a:ext cx="7920880" cy="2677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씬 인터페이스 생성</a:t>
            </a:r>
            <a:endParaRPr lang="en-US" altLang="ko-KR" sz="1400" dirty="0" smtClean="0"/>
          </a:p>
          <a:p>
            <a:r>
              <a:rPr lang="en-US" altLang="ko-KR" sz="1400" b="1" dirty="0" smtClean="0"/>
              <a:t>public interface </a:t>
            </a:r>
            <a:r>
              <a:rPr lang="en-US" altLang="ko-KR" sz="1400" b="1" dirty="0" err="1" smtClean="0"/>
              <a:t>IScene</a:t>
            </a:r>
            <a:r>
              <a:rPr lang="en-US" altLang="ko-KR" sz="1400" b="1" dirty="0" smtClean="0"/>
              <a:t> {</a:t>
            </a:r>
          </a:p>
          <a:p>
            <a:r>
              <a:rPr lang="en-US" altLang="ko-KR" sz="1400" b="1" dirty="0" smtClean="0"/>
              <a:t>public void Init();</a:t>
            </a:r>
          </a:p>
          <a:p>
            <a:r>
              <a:rPr lang="en-US" altLang="ko-KR" sz="1400" b="1" dirty="0" smtClean="0"/>
              <a:t>public void </a:t>
            </a:r>
            <a:r>
              <a:rPr lang="en-US" altLang="ko-KR" sz="1400" b="1" dirty="0" err="1" smtClean="0"/>
              <a:t>Destory</a:t>
            </a:r>
            <a:r>
              <a:rPr lang="en-US" altLang="ko-KR" sz="1400" b="1" dirty="0" smtClean="0"/>
              <a:t>();</a:t>
            </a:r>
          </a:p>
          <a:p>
            <a:r>
              <a:rPr lang="en-US" altLang="ko-KR" sz="1400" b="1" dirty="0" smtClean="0"/>
              <a:t>public void Update();</a:t>
            </a:r>
          </a:p>
          <a:p>
            <a:r>
              <a:rPr lang="en-US" altLang="ko-KR" sz="1400" b="1" dirty="0" smtClean="0"/>
              <a:t>public void Present(Canvas </a:t>
            </a:r>
            <a:r>
              <a:rPr lang="en-US" altLang="ko-KR" sz="1400" b="1" dirty="0" err="1" smtClean="0"/>
              <a:t>canvas</a:t>
            </a:r>
            <a:r>
              <a:rPr lang="en-US" altLang="ko-KR" sz="1400" b="1" dirty="0" smtClean="0"/>
              <a:t>);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ko-KR" altLang="en-US" sz="1400" dirty="0" err="1" smtClean="0"/>
              <a:t>씬인터페이스를</a:t>
            </a:r>
            <a:r>
              <a:rPr lang="ko-KR" altLang="en-US" sz="1400" dirty="0" smtClean="0"/>
              <a:t> 구현하는 씬 클래스 생성</a:t>
            </a:r>
            <a:endParaRPr lang="en-US" altLang="ko-KR" sz="1400" dirty="0" smtClean="0"/>
          </a:p>
          <a:p>
            <a:r>
              <a:rPr lang="en-US" altLang="ko-KR" sz="1400" dirty="0" smtClean="0"/>
              <a:t>Init – </a:t>
            </a:r>
            <a:r>
              <a:rPr lang="ko-KR" altLang="en-US" sz="1400" dirty="0" smtClean="0"/>
              <a:t>초기화</a:t>
            </a:r>
            <a:r>
              <a:rPr lang="en-US" altLang="ko-KR" sz="1400" dirty="0" smtClean="0"/>
              <a:t>,  </a:t>
            </a:r>
            <a:r>
              <a:rPr lang="ko-KR" altLang="en-US" sz="1400" dirty="0" smtClean="0"/>
              <a:t>주로 객체들을 초기화하고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생성</a:t>
            </a:r>
            <a:endParaRPr lang="en-US" altLang="ko-KR" sz="1400" dirty="0" smtClean="0"/>
          </a:p>
          <a:p>
            <a:r>
              <a:rPr lang="en-US" altLang="ko-KR" sz="1400" dirty="0" smtClean="0"/>
              <a:t>Destroy – </a:t>
            </a:r>
            <a:r>
              <a:rPr lang="ko-KR" altLang="en-US" sz="1400" dirty="0" err="1" smtClean="0"/>
              <a:t>다른씬으로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전환될때</a:t>
            </a:r>
            <a:r>
              <a:rPr lang="ko-KR" altLang="en-US" sz="1400" dirty="0" smtClean="0"/>
              <a:t> 파괴하는 역할</a:t>
            </a:r>
            <a:endParaRPr lang="en-US" altLang="ko-KR" sz="1400" dirty="0" smtClean="0"/>
          </a:p>
          <a:p>
            <a:r>
              <a:rPr lang="en-US" altLang="ko-KR" sz="1400" dirty="0" smtClean="0"/>
              <a:t>Update – </a:t>
            </a:r>
            <a:r>
              <a:rPr lang="ko-KR" altLang="en-US" sz="1400" dirty="0" smtClean="0"/>
              <a:t>객체들의 상태 관리</a:t>
            </a:r>
            <a:endParaRPr lang="en-US" altLang="ko-KR" sz="1400" dirty="0" smtClean="0"/>
          </a:p>
          <a:p>
            <a:r>
              <a:rPr lang="en-US" altLang="ko-KR" sz="1400" dirty="0" smtClean="0"/>
              <a:t>Present  -</a:t>
            </a:r>
            <a:r>
              <a:rPr lang="ko-KR" altLang="en-US" sz="1400" dirty="0" smtClean="0"/>
              <a:t>모든 객체들을 화면에 그리기</a:t>
            </a:r>
            <a:endParaRPr lang="en-US" altLang="ko-KR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1560" y="3429000"/>
            <a:ext cx="7920880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GameView</a:t>
            </a:r>
            <a:endParaRPr lang="en-US" altLang="ko-KR" sz="1400" dirty="0" smtClean="0"/>
          </a:p>
          <a:p>
            <a:r>
              <a:rPr lang="en-US" altLang="ko-KR" sz="1400" dirty="0" err="1" smtClean="0"/>
              <a:t>ChangeScene</a:t>
            </a:r>
            <a:endParaRPr lang="en-US" altLang="ko-KR" sz="1400" dirty="0" smtClean="0"/>
          </a:p>
          <a:p>
            <a:r>
              <a:rPr lang="en-US" altLang="ko-KR" sz="1400" b="1" dirty="0" smtClean="0"/>
              <a:t>case </a:t>
            </a:r>
            <a:r>
              <a:rPr lang="en-US" altLang="ko-KR" sz="1400" b="1" i="1" dirty="0" smtClean="0"/>
              <a:t>GAME_MENU :</a:t>
            </a:r>
          </a:p>
          <a:p>
            <a:r>
              <a:rPr lang="en-US" altLang="ko-KR" sz="1400" b="1" dirty="0" err="1" smtClean="0"/>
              <a:t>this.scene</a:t>
            </a:r>
            <a:r>
              <a:rPr lang="en-US" altLang="ko-KR" sz="1400" b="1" dirty="0" smtClean="0"/>
              <a:t> = </a:t>
            </a:r>
            <a:r>
              <a:rPr lang="en-US" altLang="ko-KR" sz="1400" b="1" i="1" dirty="0" smtClean="0"/>
              <a:t>GAME_MENU;</a:t>
            </a:r>
          </a:p>
          <a:p>
            <a:r>
              <a:rPr lang="en-US" altLang="ko-KR" sz="1400" dirty="0" err="1" smtClean="0"/>
              <a:t>mScene</a:t>
            </a:r>
            <a:r>
              <a:rPr lang="en-US" altLang="ko-KR" sz="1400" dirty="0" smtClean="0"/>
              <a:t> = 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SceneMain</a:t>
            </a:r>
            <a:r>
              <a:rPr lang="en-US" altLang="ko-KR" sz="1400" b="1" dirty="0" smtClean="0"/>
              <a:t>();</a:t>
            </a:r>
          </a:p>
          <a:p>
            <a:r>
              <a:rPr lang="en-US" altLang="ko-KR" sz="1400" b="1" dirty="0" smtClean="0"/>
              <a:t>break;</a:t>
            </a:r>
            <a:endParaRPr lang="en-US" altLang="ko-KR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9552" y="4941168"/>
            <a:ext cx="7920880" cy="160043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RenderingThread</a:t>
            </a:r>
            <a:endParaRPr lang="en-US" altLang="ko-KR" sz="1400" dirty="0" smtClean="0"/>
          </a:p>
          <a:p>
            <a:r>
              <a:rPr lang="en-US" altLang="ko-KR" sz="1400" b="1" dirty="0" smtClean="0"/>
              <a:t>private void present(Canvas </a:t>
            </a:r>
            <a:r>
              <a:rPr lang="en-US" altLang="ko-KR" sz="1400" b="1" dirty="0" err="1" smtClean="0"/>
              <a:t>canvas</a:t>
            </a:r>
            <a:r>
              <a:rPr lang="en-US" altLang="ko-KR" sz="1400" b="1" dirty="0" smtClean="0"/>
              <a:t>) {</a:t>
            </a:r>
          </a:p>
          <a:p>
            <a:r>
              <a:rPr lang="en-US" altLang="ko-KR" sz="1400" u="sng" dirty="0" err="1" smtClean="0"/>
              <a:t>mScene.Present</a:t>
            </a:r>
            <a:r>
              <a:rPr lang="en-US" altLang="ko-KR" sz="1400" u="sng" dirty="0" smtClean="0"/>
              <a:t>(canvas);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 smtClean="0"/>
          </a:p>
          <a:p>
            <a:r>
              <a:rPr lang="en-US" altLang="ko-KR" sz="1400" b="1" dirty="0" smtClean="0"/>
              <a:t>private void update() {</a:t>
            </a:r>
          </a:p>
          <a:p>
            <a:r>
              <a:rPr lang="en-US" altLang="ko-KR" sz="1400" dirty="0" err="1" smtClean="0"/>
              <a:t>mScene.Update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69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6818305" y="130175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슬라이드퍼즐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27077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b="1" dirty="0" err="1" smtClean="0">
                <a:latin typeface="맑은 고딕" pitchFamily="50" charset="-127"/>
                <a:ea typeface="맑은 고딕" pitchFamily="50" charset="-127"/>
              </a:rPr>
              <a:t>프레임웍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씬 객체 구현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560" y="1124744"/>
            <a:ext cx="7920880" cy="30469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씬인터페이스를</a:t>
            </a:r>
            <a:r>
              <a:rPr lang="ko-KR" altLang="en-US" sz="1600" dirty="0" smtClean="0"/>
              <a:t> 구현하는 씬 클래스 생성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Init – </a:t>
            </a:r>
            <a:r>
              <a:rPr lang="ko-KR" altLang="en-US" sz="1600" dirty="0" smtClean="0"/>
              <a:t>초기화</a:t>
            </a:r>
            <a:r>
              <a:rPr lang="en-US" altLang="ko-KR" sz="1600" dirty="0" smtClean="0"/>
              <a:t>,  </a:t>
            </a:r>
            <a:r>
              <a:rPr lang="ko-KR" altLang="en-US" sz="1600" dirty="0" smtClean="0"/>
              <a:t>주로 객체들을 초기화하고 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생성</a:t>
            </a:r>
            <a:endParaRPr lang="en-US" altLang="ko-KR" sz="1600" dirty="0" smtClean="0"/>
          </a:p>
          <a:p>
            <a:r>
              <a:rPr lang="ko-KR" altLang="en-US" sz="1600" dirty="0" smtClean="0"/>
              <a:t>버튼객체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백그라운드 객체 초기화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Destroy – </a:t>
            </a:r>
            <a:r>
              <a:rPr lang="ko-KR" altLang="en-US" sz="1600" dirty="0" err="1" smtClean="0"/>
              <a:t>다른씬으로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전환될때</a:t>
            </a:r>
            <a:r>
              <a:rPr lang="ko-KR" altLang="en-US" sz="1600" dirty="0" smtClean="0"/>
              <a:t> 파괴하는 역할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Update – </a:t>
            </a:r>
            <a:r>
              <a:rPr lang="ko-KR" altLang="en-US" sz="1600" dirty="0" smtClean="0"/>
              <a:t>객체들의 상태 관리</a:t>
            </a:r>
            <a:endParaRPr lang="en-US" altLang="ko-KR" sz="1600" dirty="0" smtClean="0"/>
          </a:p>
          <a:p>
            <a:r>
              <a:rPr lang="ko-KR" altLang="en-US" sz="1600" dirty="0" smtClean="0"/>
              <a:t>백그라운드 객체 상태 관리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버튼객체 터치 구현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Present  -</a:t>
            </a:r>
            <a:r>
              <a:rPr lang="ko-KR" altLang="en-US" sz="1600" dirty="0" smtClean="0"/>
              <a:t>모든 객체들을 화면에 그리기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15069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de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1124744"/>
            <a:ext cx="3384376" cy="5472608"/>
          </a:xfrm>
          <a:prstGeom prst="rect">
            <a:avLst/>
          </a:prstGeom>
        </p:spPr>
      </p:pic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6818305" y="130175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슬라이드퍼즐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21948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b="1" dirty="0" err="1" smtClean="0">
                <a:latin typeface="맑은 고딕" pitchFamily="50" charset="-127"/>
                <a:ea typeface="맑은 고딕" pitchFamily="50" charset="-127"/>
              </a:rPr>
              <a:t>메인메뉴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 화면 설계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72216" y="1196752"/>
            <a:ext cx="325121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게임화면 정의</a:t>
            </a:r>
            <a:endParaRPr lang="en-US" altLang="ko-KR" dirty="0" smtClean="0"/>
          </a:p>
          <a:p>
            <a:r>
              <a:rPr lang="ko-KR" altLang="en-US" dirty="0" smtClean="0"/>
              <a:t>스토리보드에 따라 화면정의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화면설계</a:t>
            </a:r>
            <a:endParaRPr lang="en-US" altLang="ko-KR" dirty="0" smtClean="0"/>
          </a:p>
          <a:p>
            <a:r>
              <a:rPr lang="ko-KR" altLang="en-US" dirty="0" smtClean="0"/>
              <a:t>정의된 화면당 설계 구현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GameView</a:t>
            </a:r>
            <a:endParaRPr lang="en-US" altLang="ko-KR" dirty="0" smtClean="0"/>
          </a:p>
          <a:p>
            <a:r>
              <a:rPr lang="en-US" altLang="ko-KR" dirty="0" smtClean="0"/>
              <a:t>Init(asset </a:t>
            </a:r>
            <a:r>
              <a:rPr lang="ko-KR" altLang="en-US" dirty="0" smtClean="0"/>
              <a:t>초기화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씬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초기화</a:t>
            </a:r>
            <a:endParaRPr lang="en-US" altLang="ko-KR" dirty="0" smtClean="0"/>
          </a:p>
          <a:p>
            <a:r>
              <a:rPr lang="en-US" altLang="ko-KR" dirty="0" smtClean="0"/>
              <a:t>Touch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객체 모델링</a:t>
            </a:r>
            <a:endParaRPr lang="en-US" altLang="ko-KR" dirty="0" smtClean="0"/>
          </a:p>
          <a:p>
            <a:r>
              <a:rPr lang="ko-KR" altLang="en-US" dirty="0" smtClean="0"/>
              <a:t>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백그라운드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모델링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RenderingThread</a:t>
            </a:r>
            <a:endParaRPr lang="en-US" altLang="ko-KR" dirty="0" smtClean="0"/>
          </a:p>
          <a:p>
            <a:r>
              <a:rPr lang="en-US" altLang="ko-KR" dirty="0" smtClean="0"/>
              <a:t>Present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r>
              <a:rPr lang="en-US" altLang="ko-KR" dirty="0" smtClean="0"/>
              <a:t>Update </a:t>
            </a:r>
            <a:r>
              <a:rPr lang="ko-KR" altLang="en-US" dirty="0" smtClean="0"/>
              <a:t>구현</a:t>
            </a:r>
            <a:endParaRPr lang="en-US" altLang="ko-KR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244896" y="2492896"/>
            <a:ext cx="576064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44896" y="1988840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80px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60987" y="2021880"/>
            <a:ext cx="80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320px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97668" y="755412"/>
            <a:ext cx="80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480px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11960" y="3645024"/>
            <a:ext cx="80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800px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056480" y="1141140"/>
            <a:ext cx="0" cy="1351756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2856" y="1619508"/>
            <a:ext cx="80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200px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056479" y="2492896"/>
            <a:ext cx="0" cy="1351756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2855" y="3034120"/>
            <a:ext cx="80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200px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6818305" y="130175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슬라이드퍼즐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38619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b="1" dirty="0" err="1" smtClean="0">
                <a:latin typeface="맑은 고딕" pitchFamily="50" charset="-127"/>
                <a:ea typeface="맑은 고딕" pitchFamily="50" charset="-127"/>
              </a:rPr>
              <a:t>메인메뉴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백그라운드 객체 모델링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196752"/>
            <a:ext cx="3759747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백그라운드 객체 모델링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BottonObject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Property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marL="285750" indent="-285750"/>
            <a:r>
              <a:rPr lang="en-US" altLang="ko-KR" dirty="0" smtClean="0"/>
              <a:t>    x, y : </a:t>
            </a:r>
            <a:r>
              <a:rPr lang="ko-KR" altLang="en-US" dirty="0" smtClean="0"/>
              <a:t>그려질 위치</a:t>
            </a:r>
            <a:endParaRPr lang="en-US" altLang="ko-KR" dirty="0" smtClean="0"/>
          </a:p>
          <a:p>
            <a:pPr marL="285750" indent="-285750"/>
            <a:r>
              <a:rPr lang="en-US" altLang="ko-KR" dirty="0" smtClean="0"/>
              <a:t>    Bitmap : </a:t>
            </a:r>
            <a:r>
              <a:rPr lang="ko-KR" altLang="en-US" dirty="0" smtClean="0"/>
              <a:t>배경이미지</a:t>
            </a:r>
            <a:endParaRPr lang="en-US" altLang="ko-KR" dirty="0" smtClean="0"/>
          </a:p>
          <a:p>
            <a:pPr marL="285750" indent="-285750"/>
            <a:r>
              <a:rPr lang="en-US" altLang="ko-KR" dirty="0" smtClean="0"/>
              <a:t>   </a:t>
            </a:r>
            <a:r>
              <a:rPr lang="en-US" altLang="ko-KR" dirty="0" err="1" smtClean="0"/>
              <a:t>xSpeed</a:t>
            </a:r>
            <a:r>
              <a:rPr lang="en-US" altLang="ko-KR" dirty="0" smtClean="0"/>
              <a:t>: x</a:t>
            </a:r>
            <a:r>
              <a:rPr lang="ko-KR" altLang="en-US" dirty="0" smtClean="0"/>
              <a:t>방향 스크롤속도</a:t>
            </a:r>
            <a:endParaRPr lang="en-US" altLang="ko-KR" dirty="0" smtClean="0"/>
          </a:p>
          <a:p>
            <a:pPr marL="285750" indent="-285750"/>
            <a:r>
              <a:rPr lang="en-US" altLang="ko-KR" dirty="0" smtClean="0"/>
              <a:t>   </a:t>
            </a:r>
            <a:r>
              <a:rPr lang="en-US" altLang="ko-KR" dirty="0" err="1" smtClean="0"/>
              <a:t>ySpeed</a:t>
            </a:r>
            <a:r>
              <a:rPr lang="en-US" altLang="ko-KR" dirty="0" smtClean="0"/>
              <a:t>: y</a:t>
            </a:r>
            <a:r>
              <a:rPr lang="ko-KR" altLang="en-US" dirty="0" smtClean="0"/>
              <a:t>방향 스크롤속도</a:t>
            </a:r>
            <a:endParaRPr lang="en-US" altLang="ko-KR" dirty="0" smtClean="0"/>
          </a:p>
          <a:p>
            <a:pPr marL="285750" indent="-285750"/>
            <a:r>
              <a:rPr lang="en-US" altLang="ko-KR" dirty="0" smtClean="0"/>
              <a:t>   </a:t>
            </a:r>
            <a:r>
              <a:rPr lang="en-US" altLang="ko-KR" dirty="0" err="1" smtClean="0"/>
              <a:t>localTime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로컬시간</a:t>
            </a:r>
            <a:endParaRPr lang="en-US" altLang="ko-KR" dirty="0" smtClean="0"/>
          </a:p>
          <a:p>
            <a:pPr marL="285750" indent="-285750"/>
            <a:r>
              <a:rPr lang="en-US" altLang="ko-KR" dirty="0" smtClean="0"/>
              <a:t>   </a:t>
            </a:r>
            <a:r>
              <a:rPr lang="en-US" altLang="ko-KR" dirty="0" err="1" smtClean="0"/>
              <a:t>srcRect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dstRect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비트맵그릴영역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Update </a:t>
            </a:r>
            <a:r>
              <a:rPr lang="ko-KR" altLang="en-US" dirty="0" err="1" smtClean="0"/>
              <a:t>펑션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marL="285750" indent="-285750"/>
            <a:r>
              <a:rPr lang="en-US" altLang="ko-KR" dirty="0" smtClean="0"/>
              <a:t>   </a:t>
            </a:r>
            <a:r>
              <a:rPr lang="en-US" altLang="ko-KR" dirty="0" err="1" smtClean="0"/>
              <a:t>deltaTime</a:t>
            </a:r>
            <a:r>
              <a:rPr lang="ko-KR" altLang="en-US" dirty="0" smtClean="0"/>
              <a:t>을 사용하여 </a:t>
            </a:r>
            <a:r>
              <a:rPr lang="en-US" altLang="ko-KR" dirty="0" err="1" smtClean="0"/>
              <a:t>localTime</a:t>
            </a:r>
            <a:endParaRPr lang="en-US" altLang="ko-KR" dirty="0" smtClean="0"/>
          </a:p>
          <a:p>
            <a:pPr marL="285750" indent="-285750"/>
            <a:r>
              <a:rPr lang="en-US" altLang="ko-KR" dirty="0" smtClean="0"/>
              <a:t>   </a:t>
            </a:r>
            <a:r>
              <a:rPr lang="ko-KR" altLang="en-US" dirty="0" smtClean="0"/>
              <a:t>을 업데이트하여 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스크롤</a:t>
            </a:r>
            <a:endParaRPr lang="en-US" altLang="ko-KR" dirty="0" smtClean="0"/>
          </a:p>
          <a:p>
            <a:pPr marL="285750" indent="-285750"/>
            <a:r>
              <a:rPr lang="en-US" altLang="ko-KR" dirty="0" smtClean="0"/>
              <a:t>   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Present </a:t>
            </a:r>
            <a:r>
              <a:rPr lang="ko-KR" altLang="en-US" dirty="0" err="1" smtClean="0"/>
              <a:t>펑션</a:t>
            </a:r>
            <a:r>
              <a:rPr lang="ko-KR" altLang="en-US" dirty="0" smtClean="0"/>
              <a:t> 정의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319701" y="1196752"/>
            <a:ext cx="32127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GameView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Init()</a:t>
            </a:r>
          </a:p>
          <a:p>
            <a:r>
              <a:rPr lang="en-US" altLang="ko-KR" dirty="0" smtClean="0"/>
              <a:t>Asset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ChangeScene</a:t>
            </a:r>
            <a:r>
              <a:rPr lang="en-US" altLang="ko-KR" dirty="0" smtClean="0"/>
              <a:t>(scene)</a:t>
            </a:r>
          </a:p>
          <a:p>
            <a:r>
              <a:rPr lang="ko-KR" altLang="en-US" dirty="0" err="1" smtClean="0"/>
              <a:t>씬생성</a:t>
            </a:r>
            <a:endParaRPr lang="en-US" altLang="ko-KR" dirty="0" smtClean="0"/>
          </a:p>
          <a:p>
            <a:r>
              <a:rPr lang="ko-KR" altLang="en-US" dirty="0" smtClean="0"/>
              <a:t>객체 </a:t>
            </a:r>
            <a:r>
              <a:rPr lang="en-US" altLang="ko-KR" dirty="0" smtClean="0"/>
              <a:t>instance </a:t>
            </a:r>
            <a:r>
              <a:rPr lang="ko-KR" altLang="en-US" dirty="0" smtClean="0"/>
              <a:t>생성 및 초기화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err="1" smtClean="0"/>
              <a:t>RenderingThread</a:t>
            </a:r>
            <a:endParaRPr lang="en-US" altLang="ko-KR" dirty="0" smtClean="0"/>
          </a:p>
          <a:p>
            <a:r>
              <a:rPr lang="en-US" altLang="ko-KR" dirty="0" smtClean="0"/>
              <a:t>- Update</a:t>
            </a:r>
          </a:p>
          <a:p>
            <a:r>
              <a:rPr lang="ko-KR" altLang="en-US" dirty="0" smtClean="0"/>
              <a:t>객체 상태 업데이트 호출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Present</a:t>
            </a:r>
          </a:p>
          <a:p>
            <a:r>
              <a:rPr lang="ko-KR" altLang="en-US" dirty="0" smtClean="0"/>
              <a:t>객체 그리기 호출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3203848" y="4149080"/>
            <a:ext cx="2016224" cy="5760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3203848" y="4941168"/>
            <a:ext cx="216024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4644008" y="3356992"/>
            <a:ext cx="72008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9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6818305" y="130175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슬라이드퍼즐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31694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b="1" dirty="0" err="1" smtClean="0">
                <a:latin typeface="맑은 고딕" pitchFamily="50" charset="-127"/>
                <a:ea typeface="맑은 고딕" pitchFamily="50" charset="-127"/>
              </a:rPr>
              <a:t>메인메뉴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버튼 객체 모델링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916832"/>
            <a:ext cx="2923877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버튼 객체 모델링</a:t>
            </a:r>
            <a:endParaRPr lang="en-US" altLang="ko-KR" b="1" dirty="0" smtClean="0"/>
          </a:p>
          <a:p>
            <a:endParaRPr lang="en-US" altLang="ko-KR" dirty="0"/>
          </a:p>
          <a:p>
            <a:pPr>
              <a:buFont typeface="Arial" charset="0"/>
              <a:buChar char="•"/>
            </a:pPr>
            <a:r>
              <a:rPr lang="en-US" altLang="ko-KR" dirty="0" err="1" smtClean="0"/>
              <a:t>BottonObject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Property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marL="285750" indent="-285750"/>
            <a:r>
              <a:rPr lang="en-US" altLang="ko-KR" dirty="0" smtClean="0"/>
              <a:t>    x, y : </a:t>
            </a:r>
            <a:r>
              <a:rPr lang="ko-KR" altLang="en-US" dirty="0" smtClean="0"/>
              <a:t>그려질 위치</a:t>
            </a:r>
            <a:endParaRPr lang="en-US" altLang="ko-KR" dirty="0" smtClean="0"/>
          </a:p>
          <a:p>
            <a:pPr marL="285750" indent="-285750"/>
            <a:r>
              <a:rPr lang="en-US" altLang="ko-KR" dirty="0" smtClean="0"/>
              <a:t>    Bitmap : on, off </a:t>
            </a:r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Update </a:t>
            </a:r>
            <a:r>
              <a:rPr lang="ko-KR" altLang="en-US" dirty="0" err="1" smtClean="0"/>
              <a:t>펑션</a:t>
            </a:r>
            <a:r>
              <a:rPr lang="ko-KR" altLang="en-US" dirty="0" smtClean="0"/>
              <a:t> 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)</a:t>
            </a:r>
          </a:p>
          <a:p>
            <a:pPr marL="285750" indent="-285750"/>
            <a:r>
              <a:rPr lang="en-US" altLang="ko-KR" dirty="0" smtClean="0"/>
              <a:t>   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Present </a:t>
            </a:r>
            <a:r>
              <a:rPr lang="ko-KR" altLang="en-US" dirty="0" err="1" smtClean="0"/>
              <a:t>펑션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isContain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펑션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r>
              <a:rPr lang="ko-KR" altLang="en-US" dirty="0" smtClean="0"/>
              <a:t>   버튼이 눌러졌는지 판단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32040" y="1196752"/>
            <a:ext cx="321273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GameView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Init()</a:t>
            </a:r>
          </a:p>
          <a:p>
            <a:r>
              <a:rPr lang="en-US" altLang="ko-KR" dirty="0" smtClean="0"/>
              <a:t>Asset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ChangeScene</a:t>
            </a:r>
            <a:r>
              <a:rPr lang="en-US" altLang="ko-KR" dirty="0" smtClean="0"/>
              <a:t>(scene)</a:t>
            </a:r>
          </a:p>
          <a:p>
            <a:r>
              <a:rPr lang="ko-KR" altLang="en-US" dirty="0" err="1" smtClean="0"/>
              <a:t>해당씬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r>
              <a:rPr lang="ko-KR" altLang="en-US" dirty="0" smtClean="0"/>
              <a:t>객체 </a:t>
            </a:r>
            <a:r>
              <a:rPr lang="en-US" altLang="ko-KR" dirty="0" smtClean="0"/>
              <a:t>instance </a:t>
            </a:r>
            <a:r>
              <a:rPr lang="ko-KR" altLang="en-US" dirty="0" smtClean="0"/>
              <a:t>생성 및 초기화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b="1" dirty="0" smtClean="0"/>
              <a:t>터치 구현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RenderingThread</a:t>
            </a:r>
            <a:endParaRPr lang="en-US" altLang="ko-KR" dirty="0" smtClean="0"/>
          </a:p>
          <a:p>
            <a:r>
              <a:rPr lang="en-US" altLang="ko-KR" dirty="0" smtClean="0"/>
              <a:t>- Update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Present</a:t>
            </a:r>
          </a:p>
          <a:p>
            <a:r>
              <a:rPr lang="ko-KR" altLang="en-US" dirty="0" smtClean="0"/>
              <a:t>버튼 객체 호출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3491880" y="3933056"/>
            <a:ext cx="1584176" cy="14401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3131840" y="4869160"/>
            <a:ext cx="1872208" cy="5760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851920" y="3356992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9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11560" y="764704"/>
            <a:ext cx="7848872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Font typeface="Wingdings" pitchFamily="2" charset="2"/>
              <a:buChar char="ü"/>
            </a:pPr>
            <a:r>
              <a:rPr lang="en-US" altLang="ko-KR" sz="2000" b="1" dirty="0" smtClean="0"/>
              <a:t> </a:t>
            </a:r>
            <a:r>
              <a:rPr lang="ko-KR" altLang="en-US" sz="2000" b="1" dirty="0" err="1" smtClean="0"/>
              <a:t>과정명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JAVA</a:t>
            </a:r>
            <a:r>
              <a:rPr lang="ko-KR" altLang="en-US" sz="2000" b="1" dirty="0"/>
              <a:t>로 </a:t>
            </a:r>
            <a:r>
              <a:rPr lang="ko-KR" altLang="en-US" sz="2000" b="1" dirty="0" err="1"/>
              <a:t>안드로이드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앱</a:t>
            </a:r>
            <a:r>
              <a:rPr lang="en-US" altLang="ko-KR" sz="2000" b="1" dirty="0"/>
              <a:t>(App)</a:t>
            </a:r>
            <a:r>
              <a:rPr lang="ko-KR" altLang="en-US" sz="2000" b="1" dirty="0"/>
              <a:t>게임 만들기</a:t>
            </a:r>
            <a:r>
              <a:rPr lang="en-US" altLang="ko-KR" sz="2000" b="1" dirty="0" smtClean="0"/>
              <a:t>!</a:t>
            </a:r>
            <a:r>
              <a:rPr lang="en-US" altLang="ko-KR" sz="1600" dirty="0" smtClean="0"/>
              <a:t>   </a:t>
            </a:r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6818305" y="130175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0" lang="en-US" altLang="ko-KR" b="1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개요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189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과정 소개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55576" y="1268760"/>
            <a:ext cx="7560840" cy="5256584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20000"/>
              </a:spcBef>
              <a:defRPr/>
            </a:pPr>
            <a:endParaRPr lang="en-US" altLang="ko-KR" sz="1200" dirty="0" smtClean="0"/>
          </a:p>
          <a:p>
            <a:pPr lvl="0">
              <a:spcBef>
                <a:spcPct val="20000"/>
              </a:spcBef>
              <a:defRPr/>
            </a:pP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강사 소개</a:t>
            </a:r>
            <a:endParaRPr lang="en-US" altLang="ko-KR" sz="1400" b="1" dirty="0"/>
          </a:p>
          <a:p>
            <a:pPr lvl="0">
              <a:spcBef>
                <a:spcPct val="20000"/>
              </a:spcBef>
              <a:defRPr/>
            </a:pPr>
            <a:r>
              <a:rPr lang="ko-KR" altLang="en-US" sz="1200" dirty="0" smtClean="0"/>
              <a:t>* 연세대 </a:t>
            </a:r>
            <a:r>
              <a:rPr lang="ko-KR" altLang="en-US" sz="1200" dirty="0"/>
              <a:t>전자공학과 </a:t>
            </a:r>
            <a:r>
              <a:rPr lang="en-US" altLang="ko-KR" sz="1200" dirty="0"/>
              <a:t>/ </a:t>
            </a:r>
            <a:r>
              <a:rPr lang="ko-KR" altLang="en-US" sz="1200" dirty="0"/>
              <a:t>연세대학원 전자공학과 컴퓨터네트워크 전공</a:t>
            </a:r>
            <a:br>
              <a:rPr lang="ko-KR" altLang="en-US" sz="1200" dirty="0"/>
            </a:br>
            <a:endParaRPr lang="en-US" altLang="ko-KR" sz="1200" dirty="0" smtClean="0"/>
          </a:p>
          <a:p>
            <a:pPr lvl="0">
              <a:spcBef>
                <a:spcPct val="20000"/>
              </a:spcBef>
              <a:defRPr/>
            </a:pPr>
            <a:r>
              <a:rPr lang="ko-KR" altLang="en-US" sz="1200" dirty="0" smtClean="0"/>
              <a:t>* </a:t>
            </a:r>
            <a:r>
              <a:rPr lang="en-US" altLang="ko-KR" sz="1200" dirty="0"/>
              <a:t>KTF </a:t>
            </a:r>
            <a:r>
              <a:rPr lang="ko-KR" altLang="en-US" sz="1200" dirty="0"/>
              <a:t>선행연구소 근무</a:t>
            </a:r>
            <a:br>
              <a:rPr lang="ko-KR" altLang="en-US" sz="1200" dirty="0"/>
            </a:br>
            <a:r>
              <a:rPr lang="en-US" altLang="ko-KR" sz="1200" dirty="0"/>
              <a:t>-</a:t>
            </a:r>
            <a:r>
              <a:rPr lang="ko-KR" altLang="en-US" sz="1200" dirty="0"/>
              <a:t>멀티캐스트 프로토콜 연구 및 관련 특허 </a:t>
            </a:r>
            <a:r>
              <a:rPr lang="en-US" altLang="ko-KR" sz="1200" dirty="0"/>
              <a:t>3</a:t>
            </a:r>
            <a:r>
              <a:rPr lang="ko-KR" altLang="en-US" sz="1200" dirty="0"/>
              <a:t>건 국내 출원</a:t>
            </a:r>
            <a:r>
              <a:rPr lang="en-US" altLang="ko-KR" sz="1200" dirty="0"/>
              <a:t>/</a:t>
            </a:r>
            <a:r>
              <a:rPr lang="ko-KR" altLang="en-US" sz="1200" dirty="0"/>
              <a:t>등록</a:t>
            </a:r>
            <a:r>
              <a:rPr lang="en-US" altLang="ko-KR" sz="1200" dirty="0"/>
              <a:t>, </a:t>
            </a:r>
            <a:r>
              <a:rPr lang="ko-KR" altLang="en-US" sz="1200" dirty="0"/>
              <a:t>해외출원</a:t>
            </a:r>
            <a:r>
              <a:rPr lang="en-US" altLang="ko-KR" sz="1200" dirty="0"/>
              <a:t>/</a:t>
            </a:r>
            <a:r>
              <a:rPr lang="ko-KR" altLang="en-US" sz="1200" dirty="0"/>
              <a:t>등록 </a:t>
            </a:r>
            <a:br>
              <a:rPr lang="ko-KR" altLang="en-US" sz="1200" dirty="0"/>
            </a:br>
            <a:r>
              <a:rPr lang="ko-KR" altLang="en-US" sz="1200" dirty="0"/>
              <a:t> </a:t>
            </a:r>
            <a:r>
              <a:rPr lang="en-US" altLang="ko-KR" sz="1200" dirty="0"/>
              <a:t>'</a:t>
            </a:r>
            <a:r>
              <a:rPr lang="ko-KR" altLang="en-US" sz="1200" dirty="0"/>
              <a:t>무선 이동 통신망에서 멀티캐스트 구현을 위한 </a:t>
            </a:r>
            <a:r>
              <a:rPr lang="ko-KR" altLang="en-US" sz="1200" dirty="0" err="1"/>
              <a:t>아이지엠피</a:t>
            </a:r>
            <a:r>
              <a:rPr lang="ko-KR" altLang="en-US" sz="1200" dirty="0"/>
              <a:t> 메시지 처리 방법 및 장치</a:t>
            </a:r>
            <a:r>
              <a:rPr lang="en-US" altLang="ko-KR" sz="1200" dirty="0"/>
              <a:t>'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> </a:t>
            </a:r>
            <a:r>
              <a:rPr lang="en-US" altLang="ko-KR" sz="1200" dirty="0"/>
              <a:t>'</a:t>
            </a:r>
            <a:r>
              <a:rPr lang="ko-KR" altLang="en-US" sz="1200" dirty="0"/>
              <a:t>이동통신망에서 고효율의 데이터 전송을 위한 멀티캐스트 </a:t>
            </a:r>
            <a:r>
              <a:rPr lang="ko-KR" altLang="en-US" sz="1200" dirty="0" err="1"/>
              <a:t>라우팅</a:t>
            </a:r>
            <a:r>
              <a:rPr lang="ko-KR" altLang="en-US" sz="1200" dirty="0"/>
              <a:t> 방법 및 시스템</a:t>
            </a:r>
            <a:r>
              <a:rPr lang="en-US" altLang="ko-KR" sz="1200" dirty="0"/>
              <a:t>'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dirty="0"/>
              <a:t>'</a:t>
            </a:r>
            <a:r>
              <a:rPr lang="ko-KR" altLang="en-US" sz="1200" dirty="0"/>
              <a:t>이동통신망에서 </a:t>
            </a:r>
            <a:r>
              <a:rPr lang="ko-KR" altLang="en-US" sz="1200" dirty="0" err="1"/>
              <a:t>리다이렉션</a:t>
            </a:r>
            <a:r>
              <a:rPr lang="ko-KR" altLang="en-US" sz="1200" dirty="0"/>
              <a:t> 페이지 개선을 통한 성능 향상 방법 및 장치</a:t>
            </a:r>
            <a:r>
              <a:rPr lang="en-US" altLang="ko-KR" sz="1200" dirty="0"/>
              <a:t>'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>* </a:t>
            </a:r>
            <a:r>
              <a:rPr lang="en-US" altLang="ko-KR" sz="1200" dirty="0"/>
              <a:t>KT</a:t>
            </a:r>
            <a:r>
              <a:rPr lang="ko-KR" altLang="en-US" sz="1200" dirty="0" err="1"/>
              <a:t>엠하우스</a:t>
            </a:r>
            <a:r>
              <a:rPr lang="ko-KR" altLang="en-US" sz="1200" dirty="0"/>
              <a:t> 개발본부 근무</a:t>
            </a:r>
            <a:br>
              <a:rPr lang="ko-KR" altLang="en-US" sz="1200" dirty="0"/>
            </a:br>
            <a:r>
              <a:rPr lang="en-US" altLang="ko-KR" sz="1200" dirty="0"/>
              <a:t>-114 </a:t>
            </a:r>
            <a:r>
              <a:rPr lang="ko-KR" altLang="en-US" sz="1200" dirty="0"/>
              <a:t>지역 검색 서비스 프로젝트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jsp</a:t>
            </a:r>
            <a:r>
              <a:rPr lang="en-US" altLang="ko-KR" sz="1200" dirty="0"/>
              <a:t>)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dirty="0"/>
              <a:t>-MMS </a:t>
            </a:r>
            <a:r>
              <a:rPr lang="ko-KR" altLang="en-US" sz="1200" dirty="0"/>
              <a:t>광고 플랫폼 구축 프로젝트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jsp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springframework</a:t>
            </a:r>
            <a:r>
              <a:rPr lang="en-US" altLang="ko-KR" sz="1200" dirty="0"/>
              <a:t>)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> </a:t>
            </a:r>
            <a:r>
              <a:rPr lang="en-US" altLang="ko-KR" sz="1200" dirty="0"/>
              <a:t>MMS</a:t>
            </a:r>
            <a:r>
              <a:rPr lang="ko-KR" altLang="en-US" sz="1200" dirty="0"/>
              <a:t>관련 국내 특허 </a:t>
            </a:r>
            <a:r>
              <a:rPr lang="en-US" altLang="ko-KR" sz="1200" dirty="0"/>
              <a:t>3</a:t>
            </a:r>
            <a:r>
              <a:rPr lang="ko-KR" altLang="en-US" sz="1200" dirty="0"/>
              <a:t>건 출원 및 등록</a:t>
            </a:r>
            <a:br>
              <a:rPr lang="ko-KR" altLang="en-US" sz="1200" dirty="0"/>
            </a:br>
            <a:r>
              <a:rPr lang="en-US" altLang="ko-KR" sz="1200" dirty="0"/>
              <a:t>-KTF </a:t>
            </a:r>
            <a:r>
              <a:rPr lang="ko-KR" altLang="en-US" sz="1200" dirty="0"/>
              <a:t>종합광고서비스 플랫폼 구축 프로젝트</a:t>
            </a:r>
            <a:r>
              <a:rPr lang="en-US" altLang="ko-KR" sz="1200" dirty="0"/>
              <a:t>(c# with .NET)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dirty="0"/>
              <a:t>-</a:t>
            </a:r>
            <a:r>
              <a:rPr lang="ko-KR" altLang="en-US" sz="1200" dirty="0" err="1"/>
              <a:t>기프티쇼</a:t>
            </a:r>
            <a:r>
              <a:rPr lang="ko-KR" altLang="en-US" sz="1200" dirty="0"/>
              <a:t> 서비스 프로젝트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jsp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springframework</a:t>
            </a:r>
            <a:r>
              <a:rPr lang="en-US" altLang="ko-KR" sz="1200" dirty="0"/>
              <a:t>)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>* 파스텔커뮤니케이션 개발이사 근무</a:t>
            </a:r>
            <a:br>
              <a:rPr lang="ko-KR" altLang="en-US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다수 </a:t>
            </a:r>
            <a:r>
              <a:rPr lang="ko-KR" altLang="en-US" sz="1200" dirty="0" err="1"/>
              <a:t>안드로이드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앱</a:t>
            </a:r>
            <a:r>
              <a:rPr lang="ko-KR" altLang="en-US" sz="1200" dirty="0"/>
              <a:t> 개발 및 프로젝트 참여</a:t>
            </a:r>
            <a:br>
              <a:rPr lang="ko-KR" altLang="en-US" sz="1200" dirty="0"/>
            </a:br>
            <a:r>
              <a:rPr lang="ko-KR" altLang="en-US" sz="1200" dirty="0"/>
              <a:t> </a:t>
            </a:r>
            <a:r>
              <a:rPr lang="en-US" altLang="ko-KR" sz="1200" dirty="0"/>
              <a:t>'</a:t>
            </a:r>
            <a:r>
              <a:rPr lang="ko-KR" altLang="en-US" sz="1200" dirty="0"/>
              <a:t>실시간 대기오염 </a:t>
            </a:r>
            <a:r>
              <a:rPr lang="ko-KR" altLang="en-US" sz="1200" dirty="0" err="1"/>
              <a:t>앱</a:t>
            </a:r>
            <a:r>
              <a:rPr lang="en-US" altLang="ko-KR" sz="1200" dirty="0"/>
              <a:t>', '</a:t>
            </a:r>
            <a:r>
              <a:rPr lang="ko-KR" altLang="en-US" sz="1200" dirty="0"/>
              <a:t>척추건강체크 </a:t>
            </a:r>
            <a:r>
              <a:rPr lang="ko-KR" altLang="en-US" sz="1200" dirty="0" err="1"/>
              <a:t>앱</a:t>
            </a:r>
            <a:r>
              <a:rPr lang="en-US" altLang="ko-KR" sz="1200" dirty="0"/>
              <a:t>', '</a:t>
            </a:r>
            <a:r>
              <a:rPr lang="ko-KR" altLang="en-US" sz="1200" dirty="0" err="1"/>
              <a:t>오르골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앱</a:t>
            </a:r>
            <a:r>
              <a:rPr lang="en-US" altLang="ko-KR" sz="1200" dirty="0"/>
              <a:t>' </a:t>
            </a:r>
            <a:r>
              <a:rPr lang="ko-KR" altLang="en-US" sz="1200" dirty="0"/>
              <a:t>개발</a:t>
            </a:r>
            <a:br>
              <a:rPr lang="ko-KR" altLang="en-US" sz="1200" dirty="0"/>
            </a:br>
            <a:r>
              <a:rPr lang="ko-KR" altLang="en-US" sz="1200" dirty="0"/>
              <a:t> </a:t>
            </a:r>
            <a:r>
              <a:rPr lang="en-US" altLang="ko-KR" sz="1200" dirty="0"/>
              <a:t>'</a:t>
            </a:r>
            <a:r>
              <a:rPr lang="ko-KR" altLang="en-US" sz="1200" dirty="0" err="1"/>
              <a:t>나인뮤지스</a:t>
            </a:r>
            <a:r>
              <a:rPr lang="en-US" altLang="ko-KR" sz="1200" dirty="0"/>
              <a:t>', 'VNT' </a:t>
            </a:r>
            <a:r>
              <a:rPr lang="ko-KR" altLang="en-US" sz="1200" dirty="0"/>
              <a:t>스타 홍보 </a:t>
            </a:r>
            <a:r>
              <a:rPr lang="ko-KR" altLang="en-US" sz="1200" dirty="0" err="1"/>
              <a:t>앱</a:t>
            </a:r>
            <a:r>
              <a:rPr lang="ko-KR" altLang="en-US" sz="1200" dirty="0"/>
              <a:t> 개발</a:t>
            </a:r>
            <a:br>
              <a:rPr lang="ko-KR" altLang="en-US" sz="1200" dirty="0"/>
            </a:br>
            <a:r>
              <a:rPr lang="ko-KR" altLang="en-US" sz="1200" dirty="0"/>
              <a:t> </a:t>
            </a:r>
            <a:r>
              <a:rPr lang="en-US" altLang="ko-KR" sz="1200" dirty="0"/>
              <a:t>'</a:t>
            </a:r>
            <a:r>
              <a:rPr lang="ko-KR" altLang="en-US" sz="1200" dirty="0" err="1"/>
              <a:t>포미닛</a:t>
            </a:r>
            <a:r>
              <a:rPr lang="en-US" altLang="ko-KR" sz="1200" dirty="0"/>
              <a:t>/</a:t>
            </a:r>
            <a:r>
              <a:rPr lang="ko-KR" altLang="en-US" sz="1200" dirty="0" err="1"/>
              <a:t>비스트</a:t>
            </a:r>
            <a:r>
              <a:rPr lang="ko-KR" altLang="en-US" sz="1200" dirty="0"/>
              <a:t> 슬라이딩 퍼즐</a:t>
            </a:r>
            <a:r>
              <a:rPr lang="en-US" altLang="ko-KR" sz="1200" dirty="0"/>
              <a:t>', '</a:t>
            </a:r>
            <a:r>
              <a:rPr lang="ko-KR" altLang="en-US" sz="1200" dirty="0" err="1"/>
              <a:t>포미닛</a:t>
            </a:r>
            <a:r>
              <a:rPr lang="en-US" altLang="ko-KR" sz="1200" dirty="0"/>
              <a:t>/</a:t>
            </a:r>
            <a:r>
              <a:rPr lang="ko-KR" altLang="en-US" sz="1200" dirty="0" err="1"/>
              <a:t>비스트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틀린그림찾기</a:t>
            </a:r>
            <a:r>
              <a:rPr lang="en-US" altLang="ko-KR" sz="1200" dirty="0"/>
              <a:t>' </a:t>
            </a:r>
            <a:r>
              <a:rPr lang="ko-KR" altLang="en-US" sz="1200" dirty="0"/>
              <a:t>게임 개발</a:t>
            </a:r>
            <a:br>
              <a:rPr lang="ko-KR" altLang="en-US" sz="1200" dirty="0"/>
            </a:br>
            <a:r>
              <a:rPr lang="ko-KR" altLang="en-US" sz="1200" dirty="0"/>
              <a:t> </a:t>
            </a:r>
            <a:r>
              <a:rPr lang="en-US" altLang="ko-KR" sz="1200" dirty="0"/>
              <a:t>'</a:t>
            </a:r>
            <a:r>
              <a:rPr lang="ko-KR" altLang="en-US" sz="1200" dirty="0" err="1"/>
              <a:t>포미닛</a:t>
            </a:r>
            <a:r>
              <a:rPr lang="en-US" altLang="ko-KR" sz="1200" dirty="0"/>
              <a:t>/</a:t>
            </a:r>
            <a:r>
              <a:rPr lang="ko-KR" altLang="en-US" sz="1200" dirty="0" err="1"/>
              <a:t>비스트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정시알람</a:t>
            </a:r>
            <a:r>
              <a:rPr lang="en-US" altLang="ko-KR" sz="1200" dirty="0"/>
              <a:t>' </a:t>
            </a:r>
            <a:r>
              <a:rPr lang="ko-KR" altLang="en-US" sz="1200" dirty="0"/>
              <a:t>스타 소재 </a:t>
            </a:r>
            <a:r>
              <a:rPr lang="ko-KR" altLang="en-US" sz="1200" dirty="0" err="1"/>
              <a:t>위젯</a:t>
            </a:r>
            <a:r>
              <a:rPr lang="ko-KR" altLang="en-US" sz="1200" dirty="0"/>
              <a:t> 개발</a:t>
            </a:r>
            <a:br>
              <a:rPr lang="ko-KR" altLang="en-US" sz="1200" dirty="0"/>
            </a:br>
            <a:r>
              <a:rPr lang="ko-KR" altLang="en-US" sz="1200" dirty="0"/>
              <a:t> </a:t>
            </a:r>
            <a:r>
              <a:rPr lang="en-US" altLang="ko-KR" sz="1200" dirty="0"/>
              <a:t>'LG</a:t>
            </a:r>
            <a:r>
              <a:rPr lang="ko-KR" altLang="en-US" sz="1200" dirty="0"/>
              <a:t>전자 </a:t>
            </a:r>
            <a:r>
              <a:rPr lang="ko-KR" altLang="en-US" sz="1200" dirty="0" err="1"/>
              <a:t>클라우드</a:t>
            </a:r>
            <a:r>
              <a:rPr lang="ko-KR" altLang="en-US" sz="1200" dirty="0"/>
              <a:t> 포토다이어리 프로젝트</a:t>
            </a:r>
            <a:r>
              <a:rPr lang="en-US" altLang="ko-KR" sz="1200" dirty="0"/>
              <a:t>'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>* 현재</a:t>
            </a:r>
            <a:br>
              <a:rPr lang="ko-KR" altLang="en-US" sz="1200" dirty="0"/>
            </a:br>
            <a:r>
              <a:rPr lang="ko-KR" altLang="en-US" sz="1200" dirty="0"/>
              <a:t> </a:t>
            </a:r>
            <a:r>
              <a:rPr lang="en-US" altLang="ko-KR" sz="1200" dirty="0"/>
              <a:t>LG</a:t>
            </a:r>
            <a:r>
              <a:rPr lang="ko-KR" altLang="en-US" sz="1200" dirty="0"/>
              <a:t>전자 단말 탑재 </a:t>
            </a:r>
            <a:r>
              <a:rPr lang="ko-KR" altLang="en-US" sz="1200" dirty="0" err="1"/>
              <a:t>안드로이드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앱</a:t>
            </a:r>
            <a:r>
              <a:rPr lang="ko-KR" altLang="en-US" sz="1200" dirty="0"/>
              <a:t> 개발 프로젝트 </a:t>
            </a:r>
            <a:r>
              <a:rPr lang="ko-KR" altLang="en-US" sz="1200" dirty="0" err="1"/>
              <a:t>참여중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4234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6818305" y="130175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슬라이드퍼즐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23952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b="1" dirty="0" err="1" smtClean="0">
                <a:latin typeface="맑은 고딕" pitchFamily="50" charset="-127"/>
                <a:ea typeface="맑은 고딕" pitchFamily="50" charset="-127"/>
              </a:rPr>
              <a:t>프레임웍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터치 구현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560" y="620688"/>
            <a:ext cx="812812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touch </a:t>
            </a:r>
            <a:r>
              <a:rPr lang="ko-KR" altLang="en-US" sz="1600" b="1" dirty="0" err="1" smtClean="0"/>
              <a:t>이벤트시</a:t>
            </a:r>
            <a:r>
              <a:rPr lang="ko-KR" altLang="en-US" sz="1600" b="1" dirty="0" smtClean="0"/>
              <a:t> 터치처리를 바로 하지 않고</a:t>
            </a:r>
            <a:r>
              <a:rPr lang="en-US" altLang="ko-KR" sz="1600" b="1" dirty="0" smtClean="0"/>
              <a:t>,</a:t>
            </a:r>
            <a:r>
              <a:rPr lang="ko-KR" altLang="en-US" sz="1600" b="1" dirty="0" smtClean="0"/>
              <a:t>터치 점을 저장만 한다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b="1" dirty="0" err="1" smtClean="0"/>
              <a:t>TouchEvent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객체 정의</a:t>
            </a:r>
            <a:endParaRPr lang="en-US" altLang="ko-KR" sz="1600" b="1" dirty="0" smtClean="0"/>
          </a:p>
          <a:p>
            <a:r>
              <a:rPr lang="ko-KR" altLang="en-US" sz="1600" b="1" dirty="0" err="1" smtClean="0"/>
              <a:t>터치점은</a:t>
            </a:r>
            <a:r>
              <a:rPr lang="ko-KR" altLang="en-US" sz="1600" b="1" dirty="0" smtClean="0"/>
              <a:t> 하나만 저장한다</a:t>
            </a:r>
            <a:r>
              <a:rPr lang="en-US" altLang="ko-KR" sz="1600" b="1" dirty="0" smtClean="0"/>
              <a:t>. </a:t>
            </a:r>
          </a:p>
          <a:p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게임엔진의 경우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멀티터치를 위한 </a:t>
            </a:r>
            <a:r>
              <a:rPr lang="ko-KR" altLang="en-US" sz="1600" b="1" dirty="0" err="1" smtClean="0"/>
              <a:t>아이디값</a:t>
            </a:r>
            <a:r>
              <a:rPr lang="ko-KR" altLang="en-US" sz="1600" b="1" dirty="0" smtClean="0"/>
              <a:t> 그리고 </a:t>
            </a:r>
            <a:r>
              <a:rPr lang="ko-KR" altLang="en-US" sz="1600" b="1" dirty="0" err="1" smtClean="0"/>
              <a:t>타입값등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10~20</a:t>
            </a:r>
            <a:r>
              <a:rPr lang="ko-KR" altLang="en-US" sz="1600" b="1" dirty="0" smtClean="0"/>
              <a:t>개 저장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 smtClean="0"/>
              <a:t>Down, up, move</a:t>
            </a:r>
            <a:r>
              <a:rPr lang="ko-KR" altLang="en-US" sz="1600" b="1" dirty="0" smtClean="0"/>
              <a:t>의 </a:t>
            </a:r>
            <a:r>
              <a:rPr lang="en-US" altLang="ko-KR" sz="1600" b="1" dirty="0" smtClean="0"/>
              <a:t>3</a:t>
            </a:r>
            <a:r>
              <a:rPr lang="ko-KR" altLang="en-US" sz="1600" b="1" dirty="0" smtClean="0"/>
              <a:t>가지 경우에  대해서 기록해야 하므로 </a:t>
            </a:r>
            <a:r>
              <a:rPr lang="en-US" altLang="ko-KR" sz="1600" b="1" dirty="0" err="1" smtClean="0"/>
              <a:t>hashtable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사용</a:t>
            </a:r>
            <a:endParaRPr lang="en-US" altLang="ko-KR" sz="1600" b="1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//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@Override</a:t>
            </a:r>
          </a:p>
          <a:p>
            <a:r>
              <a:rPr lang="en-US" altLang="ko-KR" sz="1200" b="1" dirty="0" smtClean="0"/>
              <a:t>public </a:t>
            </a:r>
            <a:r>
              <a:rPr lang="en-US" altLang="ko-KR" sz="1200" b="1" dirty="0" err="1" smtClean="0"/>
              <a:t>boolean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onTouchEvent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MotionEvent</a:t>
            </a:r>
            <a:r>
              <a:rPr lang="en-US" altLang="ko-KR" sz="1200" b="1" dirty="0" smtClean="0"/>
              <a:t> event) {</a:t>
            </a:r>
          </a:p>
          <a:p>
            <a:endParaRPr lang="ko-KR" altLang="en-US" sz="1200" dirty="0" smtClean="0"/>
          </a:p>
          <a:p>
            <a:pPr lvl="1"/>
            <a:r>
              <a:rPr lang="en-US" altLang="ko-KR" sz="1200" dirty="0" err="1" smtClean="0"/>
              <a:t>touchEvent.x</a:t>
            </a:r>
            <a:r>
              <a:rPr lang="en-US" altLang="ko-KR" sz="1200" dirty="0" smtClean="0"/>
              <a:t> = 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)(</a:t>
            </a:r>
            <a:r>
              <a:rPr lang="en-US" altLang="ko-KR" sz="1200" b="1" dirty="0" err="1" smtClean="0"/>
              <a:t>event.getX</a:t>
            </a:r>
            <a:r>
              <a:rPr lang="en-US" altLang="ko-KR" sz="1200" b="1" dirty="0" smtClean="0"/>
              <a:t>() * </a:t>
            </a:r>
            <a:r>
              <a:rPr lang="en-US" altLang="ko-KR" sz="1200" b="1" dirty="0" err="1" smtClean="0"/>
              <a:t>scaleX</a:t>
            </a:r>
            <a:r>
              <a:rPr lang="en-US" altLang="ko-KR" sz="1200" b="1" dirty="0" smtClean="0"/>
              <a:t>);  //</a:t>
            </a:r>
            <a:r>
              <a:rPr lang="ko-KR" altLang="en-US" sz="1200" b="1" dirty="0" smtClean="0"/>
              <a:t>해상도 최적화를 위한 스케일 조정</a:t>
            </a:r>
            <a:endParaRPr lang="en-US" altLang="ko-KR" sz="1200" b="1" dirty="0" smtClean="0"/>
          </a:p>
          <a:p>
            <a:pPr lvl="1"/>
            <a:r>
              <a:rPr lang="en-US" altLang="ko-KR" sz="1200" dirty="0" err="1" smtClean="0"/>
              <a:t>touchEvent.y</a:t>
            </a:r>
            <a:r>
              <a:rPr lang="en-US" altLang="ko-KR" sz="1200" dirty="0" smtClean="0"/>
              <a:t> = 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)(</a:t>
            </a:r>
            <a:r>
              <a:rPr lang="en-US" altLang="ko-KR" sz="1200" b="1" dirty="0" err="1" smtClean="0"/>
              <a:t>event.getY</a:t>
            </a:r>
            <a:r>
              <a:rPr lang="en-US" altLang="ko-KR" sz="1200" b="1" dirty="0" smtClean="0"/>
              <a:t>() * </a:t>
            </a:r>
            <a:r>
              <a:rPr lang="en-US" altLang="ko-KR" sz="1200" b="1" dirty="0" err="1" smtClean="0"/>
              <a:t>scaleY</a:t>
            </a:r>
            <a:r>
              <a:rPr lang="en-US" altLang="ko-KR" sz="1200" b="1" dirty="0" smtClean="0"/>
              <a:t>);</a:t>
            </a:r>
          </a:p>
          <a:p>
            <a:pPr lvl="1"/>
            <a:endParaRPr lang="ko-KR" altLang="en-US" sz="1200" dirty="0" smtClean="0"/>
          </a:p>
          <a:p>
            <a:pPr lvl="1"/>
            <a:r>
              <a:rPr lang="en-US" altLang="ko-KR" sz="1200" b="1" dirty="0" smtClean="0"/>
              <a:t>if(</a:t>
            </a:r>
            <a:r>
              <a:rPr lang="en-US" altLang="ko-KR" sz="1200" b="1" dirty="0" err="1" smtClean="0"/>
              <a:t>event.getAction</a:t>
            </a:r>
            <a:r>
              <a:rPr lang="en-US" altLang="ko-KR" sz="1200" b="1" dirty="0" smtClean="0"/>
              <a:t>()==</a:t>
            </a:r>
            <a:r>
              <a:rPr lang="en-US" altLang="ko-KR" sz="1200" b="1" dirty="0" err="1" smtClean="0"/>
              <a:t>MotionEvent.</a:t>
            </a:r>
            <a:r>
              <a:rPr lang="en-US" altLang="ko-KR" sz="1200" b="1" i="1" dirty="0" err="1" smtClean="0"/>
              <a:t>ACTION_DOWN</a:t>
            </a:r>
            <a:r>
              <a:rPr lang="en-US" altLang="ko-KR" sz="1200" b="1" i="1" dirty="0" smtClean="0"/>
              <a:t>){</a:t>
            </a:r>
          </a:p>
          <a:p>
            <a:pPr lvl="1"/>
            <a:r>
              <a:rPr lang="en-US" altLang="ko-KR" sz="1200" dirty="0" err="1" smtClean="0"/>
              <a:t>keytables.remove</a:t>
            </a:r>
            <a:r>
              <a:rPr lang="en-US" altLang="ko-KR" sz="1200" dirty="0" smtClean="0"/>
              <a:t>("DOWN");</a:t>
            </a:r>
          </a:p>
          <a:p>
            <a:pPr lvl="1"/>
            <a:r>
              <a:rPr lang="en-US" altLang="ko-KR" sz="1200" dirty="0" err="1" smtClean="0"/>
              <a:t>keytables.put</a:t>
            </a:r>
            <a:r>
              <a:rPr lang="en-US" altLang="ko-KR" sz="1200" dirty="0" smtClean="0"/>
              <a:t>("DOWN", </a:t>
            </a:r>
            <a:r>
              <a:rPr lang="en-US" altLang="ko-KR" sz="1200" dirty="0" err="1" smtClean="0"/>
              <a:t>touchEvent</a:t>
            </a:r>
            <a:r>
              <a:rPr lang="en-US" altLang="ko-KR" sz="1200" dirty="0" smtClean="0"/>
              <a:t>);</a:t>
            </a:r>
          </a:p>
          <a:p>
            <a:pPr lvl="1"/>
            <a:r>
              <a:rPr lang="en-US" altLang="ko-KR" sz="1200" dirty="0" smtClean="0"/>
              <a:t>}</a:t>
            </a:r>
          </a:p>
          <a:p>
            <a:pPr lvl="1"/>
            <a:r>
              <a:rPr lang="en-US" altLang="ko-KR" sz="1200" b="1" dirty="0" smtClean="0"/>
              <a:t>else if(</a:t>
            </a:r>
            <a:r>
              <a:rPr lang="en-US" altLang="ko-KR" sz="1200" b="1" dirty="0" err="1" smtClean="0"/>
              <a:t>event.getAction</a:t>
            </a:r>
            <a:r>
              <a:rPr lang="en-US" altLang="ko-KR" sz="1200" b="1" dirty="0" smtClean="0"/>
              <a:t>()==</a:t>
            </a:r>
            <a:r>
              <a:rPr lang="en-US" altLang="ko-KR" sz="1200" b="1" dirty="0" err="1" smtClean="0"/>
              <a:t>MotionEvent.</a:t>
            </a:r>
            <a:r>
              <a:rPr lang="en-US" altLang="ko-KR" sz="1200" b="1" i="1" dirty="0" err="1" smtClean="0"/>
              <a:t>ACTION_UP</a:t>
            </a:r>
            <a:r>
              <a:rPr lang="en-US" altLang="ko-KR" sz="1200" b="1" i="1" dirty="0" smtClean="0"/>
              <a:t>){</a:t>
            </a:r>
          </a:p>
          <a:p>
            <a:pPr lvl="1"/>
            <a:r>
              <a:rPr lang="en-US" altLang="ko-KR" sz="1200" dirty="0" err="1" smtClean="0"/>
              <a:t>keytables.remove</a:t>
            </a:r>
            <a:r>
              <a:rPr lang="en-US" altLang="ko-KR" sz="1200" dirty="0" smtClean="0"/>
              <a:t>("UP");</a:t>
            </a:r>
          </a:p>
          <a:p>
            <a:pPr lvl="1"/>
            <a:r>
              <a:rPr lang="en-US" altLang="ko-KR" sz="1200" dirty="0" err="1" smtClean="0"/>
              <a:t>keytables.put</a:t>
            </a:r>
            <a:r>
              <a:rPr lang="en-US" altLang="ko-KR" sz="1200" dirty="0" smtClean="0"/>
              <a:t>("UP", </a:t>
            </a:r>
            <a:r>
              <a:rPr lang="en-US" altLang="ko-KR" sz="1200" dirty="0" err="1" smtClean="0"/>
              <a:t>touchEvent</a:t>
            </a:r>
            <a:r>
              <a:rPr lang="en-US" altLang="ko-KR" sz="1200" dirty="0" smtClean="0"/>
              <a:t>);</a:t>
            </a:r>
          </a:p>
          <a:p>
            <a:pPr lvl="1"/>
            <a:r>
              <a:rPr lang="en-US" altLang="ko-KR" sz="1200" dirty="0" smtClean="0"/>
              <a:t>}</a:t>
            </a:r>
          </a:p>
          <a:p>
            <a:pPr lvl="1"/>
            <a:r>
              <a:rPr lang="en-US" altLang="ko-KR" sz="1200" b="1" dirty="0" smtClean="0"/>
              <a:t>else if(</a:t>
            </a:r>
            <a:r>
              <a:rPr lang="en-US" altLang="ko-KR" sz="1200" b="1" dirty="0" err="1" smtClean="0"/>
              <a:t>event.getAction</a:t>
            </a:r>
            <a:r>
              <a:rPr lang="en-US" altLang="ko-KR" sz="1200" b="1" dirty="0" smtClean="0"/>
              <a:t>()==</a:t>
            </a:r>
            <a:r>
              <a:rPr lang="en-US" altLang="ko-KR" sz="1200" b="1" dirty="0" err="1" smtClean="0"/>
              <a:t>MotionEvent.</a:t>
            </a:r>
            <a:r>
              <a:rPr lang="en-US" altLang="ko-KR" sz="1200" b="1" i="1" dirty="0" err="1" smtClean="0"/>
              <a:t>ACTION_MOVE</a:t>
            </a:r>
            <a:r>
              <a:rPr lang="en-US" altLang="ko-KR" sz="1200" b="1" i="1" dirty="0" smtClean="0"/>
              <a:t>){</a:t>
            </a:r>
          </a:p>
          <a:p>
            <a:pPr lvl="1"/>
            <a:r>
              <a:rPr lang="en-US" altLang="ko-KR" sz="1200" dirty="0" err="1" smtClean="0"/>
              <a:t>keytables.remove</a:t>
            </a:r>
            <a:r>
              <a:rPr lang="en-US" altLang="ko-KR" sz="1200" dirty="0" smtClean="0"/>
              <a:t>("MOVE");</a:t>
            </a:r>
          </a:p>
          <a:p>
            <a:pPr lvl="1"/>
            <a:r>
              <a:rPr lang="en-US" altLang="ko-KR" sz="1200" dirty="0" err="1" smtClean="0"/>
              <a:t>keytables.put</a:t>
            </a:r>
            <a:r>
              <a:rPr lang="en-US" altLang="ko-KR" sz="1200" dirty="0" smtClean="0"/>
              <a:t>("MOVE", </a:t>
            </a:r>
            <a:r>
              <a:rPr lang="en-US" altLang="ko-KR" sz="1200" dirty="0" err="1" smtClean="0"/>
              <a:t>touchEvent</a:t>
            </a:r>
            <a:r>
              <a:rPr lang="en-US" altLang="ko-KR" sz="1200" dirty="0" smtClean="0"/>
              <a:t>);</a:t>
            </a:r>
          </a:p>
          <a:p>
            <a:pPr lvl="1"/>
            <a:r>
              <a:rPr lang="en-US" altLang="ko-KR" sz="1200" dirty="0" smtClean="0"/>
              <a:t>}</a:t>
            </a:r>
          </a:p>
          <a:p>
            <a:endParaRPr lang="ko-KR" altLang="en-US" sz="1200" dirty="0" smtClean="0"/>
          </a:p>
          <a:p>
            <a:r>
              <a:rPr lang="en-US" altLang="ko-KR" sz="1200" b="1" dirty="0" smtClean="0"/>
              <a:t>return true;</a:t>
            </a:r>
          </a:p>
          <a:p>
            <a:r>
              <a:rPr lang="en-US" altLang="ko-KR" sz="1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69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6818305" y="130175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슬라이드퍼즐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31881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b="1" dirty="0" err="1" smtClean="0">
                <a:latin typeface="맑은 고딕" pitchFamily="50" charset="-127"/>
                <a:ea typeface="맑은 고딕" pitchFamily="50" charset="-127"/>
              </a:rPr>
              <a:t>프레임웍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kumimoji="0" lang="en-US" altLang="ko-KR" b="1" dirty="0" err="1" smtClean="0">
                <a:latin typeface="맑은 고딕" pitchFamily="50" charset="-127"/>
                <a:ea typeface="맑은 고딕" pitchFamily="50" charset="-127"/>
              </a:rPr>
              <a:t>AppDirector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구현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561" y="620688"/>
            <a:ext cx="7920880" cy="46166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싱글턴패턴</a:t>
            </a:r>
            <a:endParaRPr lang="en-US" altLang="ko-KR" sz="1400" b="1" dirty="0" smtClean="0"/>
          </a:p>
          <a:p>
            <a:r>
              <a:rPr lang="en-US" altLang="ko-KR" sz="1400" dirty="0" smtClean="0">
                <a:hlinkClick r:id="rId2"/>
              </a:rPr>
              <a:t>http://guysheep.springnote.com/pages/911562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private static </a:t>
            </a:r>
            <a:r>
              <a:rPr lang="en-US" altLang="ko-KR" sz="1400" b="1" dirty="0" err="1" smtClean="0"/>
              <a:t>AppManager</a:t>
            </a:r>
            <a:r>
              <a:rPr lang="en-US" altLang="ko-KR" sz="1400" b="1" dirty="0" smtClean="0"/>
              <a:t> </a:t>
            </a:r>
            <a:r>
              <a:rPr lang="en-US" altLang="ko-KR" sz="1400" b="1" i="1" dirty="0" smtClean="0"/>
              <a:t>instance;</a:t>
            </a:r>
          </a:p>
          <a:p>
            <a:r>
              <a:rPr lang="en-US" altLang="ko-KR" sz="1400" b="1" dirty="0" smtClean="0"/>
              <a:t>public static </a:t>
            </a:r>
            <a:r>
              <a:rPr lang="en-US" altLang="ko-KR" sz="1400" b="1" dirty="0" err="1" smtClean="0"/>
              <a:t>AppManager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getInstance</a:t>
            </a:r>
            <a:r>
              <a:rPr lang="en-US" altLang="ko-KR" sz="1400" b="1" dirty="0" smtClean="0"/>
              <a:t>(){</a:t>
            </a:r>
          </a:p>
          <a:p>
            <a:r>
              <a:rPr lang="en-US" altLang="ko-KR" sz="1400" b="1" dirty="0" smtClean="0"/>
              <a:t>if(</a:t>
            </a:r>
            <a:r>
              <a:rPr lang="en-US" altLang="ko-KR" sz="1400" b="1" i="1" dirty="0" smtClean="0"/>
              <a:t>instance == null){</a:t>
            </a:r>
          </a:p>
          <a:p>
            <a:r>
              <a:rPr lang="en-US" altLang="ko-KR" sz="1400" i="1" dirty="0" smtClean="0"/>
              <a:t>instance = </a:t>
            </a:r>
            <a:r>
              <a:rPr lang="en-US" altLang="ko-KR" sz="1400" b="1" i="1" dirty="0" smtClean="0"/>
              <a:t>new </a:t>
            </a:r>
            <a:r>
              <a:rPr lang="en-US" altLang="ko-KR" sz="1400" b="1" i="1" dirty="0" err="1" smtClean="0"/>
              <a:t>AppManager</a:t>
            </a:r>
            <a:r>
              <a:rPr lang="en-US" altLang="ko-KR" sz="1400" b="1" i="1" dirty="0" smtClean="0"/>
              <a:t>();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b="1" dirty="0" smtClean="0"/>
              <a:t>return </a:t>
            </a:r>
            <a:r>
              <a:rPr lang="en-US" altLang="ko-KR" sz="1400" b="1" i="1" dirty="0" smtClean="0"/>
              <a:t>instance;</a:t>
            </a:r>
          </a:p>
          <a:p>
            <a:r>
              <a:rPr lang="en-US" altLang="ko-KR" sz="1400" dirty="0" smtClean="0"/>
              <a:t>}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//Main Activity</a:t>
            </a:r>
          </a:p>
          <a:p>
            <a:r>
              <a:rPr lang="en-US" altLang="ko-KR" sz="1400" b="1" dirty="0" smtClean="0"/>
              <a:t>private </a:t>
            </a:r>
            <a:r>
              <a:rPr lang="en-US" altLang="ko-KR" sz="1400" b="1" dirty="0" err="1" smtClean="0"/>
              <a:t>MainActivity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mMainActivity</a:t>
            </a:r>
            <a:r>
              <a:rPr lang="en-US" altLang="ko-KR" sz="1400" b="1" dirty="0" smtClean="0"/>
              <a:t>;</a:t>
            </a:r>
          </a:p>
          <a:p>
            <a:endParaRPr lang="ko-KR" altLang="en-US" sz="1400" dirty="0" smtClean="0"/>
          </a:p>
          <a:p>
            <a:r>
              <a:rPr lang="en-US" altLang="ko-KR" sz="1400" b="1" dirty="0" smtClean="0"/>
              <a:t>public </a:t>
            </a:r>
            <a:r>
              <a:rPr lang="en-US" altLang="ko-KR" sz="1400" b="1" dirty="0" err="1" smtClean="0"/>
              <a:t>MainActivity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GetMainActivity</a:t>
            </a:r>
            <a:r>
              <a:rPr lang="en-US" altLang="ko-KR" sz="1400" b="1" dirty="0" smtClean="0"/>
              <a:t>() {</a:t>
            </a:r>
          </a:p>
          <a:p>
            <a:r>
              <a:rPr lang="en-US" altLang="ko-KR" sz="1400" b="1" dirty="0" smtClean="0"/>
              <a:t>return </a:t>
            </a:r>
            <a:r>
              <a:rPr lang="en-US" altLang="ko-KR" sz="1400" b="1" dirty="0" err="1" smtClean="0"/>
              <a:t>mMainActivity</a:t>
            </a:r>
            <a:r>
              <a:rPr lang="en-US" altLang="ko-KR" sz="1400" b="1" dirty="0" smtClean="0"/>
              <a:t>;</a:t>
            </a:r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public void </a:t>
            </a:r>
            <a:r>
              <a:rPr lang="en-US" altLang="ko-KR" sz="1400" b="1" dirty="0" err="1" smtClean="0"/>
              <a:t>SetMainActivity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MainActivity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mMainActivity</a:t>
            </a:r>
            <a:r>
              <a:rPr lang="en-US" altLang="ko-KR" sz="1400" b="1" dirty="0" smtClean="0"/>
              <a:t>) {</a:t>
            </a:r>
          </a:p>
          <a:p>
            <a:r>
              <a:rPr lang="en-US" altLang="ko-KR" sz="1400" b="1" dirty="0" err="1" smtClean="0"/>
              <a:t>this.mMainActivity</a:t>
            </a:r>
            <a:r>
              <a:rPr lang="en-US" altLang="ko-KR" sz="1400" b="1" dirty="0" smtClean="0"/>
              <a:t> = </a:t>
            </a:r>
            <a:r>
              <a:rPr lang="en-US" altLang="ko-KR" sz="1400" b="1" dirty="0" err="1" smtClean="0"/>
              <a:t>mMainActivity</a:t>
            </a:r>
            <a:r>
              <a:rPr lang="en-US" altLang="ko-KR" sz="1400" b="1" dirty="0" smtClean="0"/>
              <a:t>;</a:t>
            </a:r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5373216"/>
            <a:ext cx="45952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Activity</a:t>
            </a:r>
            <a:r>
              <a:rPr lang="ko-KR" altLang="en-US" sz="1600" dirty="0" smtClean="0"/>
              <a:t>에서</a:t>
            </a:r>
            <a:endParaRPr lang="en-US" altLang="ko-KR" sz="1600" dirty="0" smtClean="0"/>
          </a:p>
          <a:p>
            <a:r>
              <a:rPr lang="en-US" altLang="ko-KR" sz="1600" dirty="0" err="1" smtClean="0"/>
              <a:t>AppManager.</a:t>
            </a:r>
            <a:r>
              <a:rPr lang="en-US" altLang="ko-KR" sz="1600" i="1" dirty="0" err="1" smtClean="0"/>
              <a:t>getInstance</a:t>
            </a:r>
            <a:r>
              <a:rPr lang="en-US" altLang="ko-KR" sz="1600" i="1" dirty="0" smtClean="0"/>
              <a:t>().</a:t>
            </a:r>
            <a:r>
              <a:rPr lang="en-US" altLang="ko-KR" sz="1600" i="1" dirty="0" err="1" smtClean="0"/>
              <a:t>SetMainActivity</a:t>
            </a:r>
            <a:r>
              <a:rPr lang="en-US" altLang="ko-KR" sz="1600" i="1" dirty="0" smtClean="0"/>
              <a:t>(this);</a:t>
            </a:r>
          </a:p>
          <a:p>
            <a:r>
              <a:rPr lang="en-US" altLang="ko-KR" sz="1600" i="1" dirty="0" err="1" smtClean="0"/>
              <a:t>GameView</a:t>
            </a:r>
            <a:r>
              <a:rPr lang="ko-KR" altLang="en-US" sz="1600" i="1" dirty="0" smtClean="0"/>
              <a:t>에서</a:t>
            </a:r>
            <a:endParaRPr lang="en-US" altLang="ko-KR" sz="1600" i="1" dirty="0" smtClean="0"/>
          </a:p>
          <a:p>
            <a:r>
              <a:rPr lang="en-US" altLang="ko-KR" sz="1600" dirty="0" err="1" smtClean="0"/>
              <a:t>AppManager.</a:t>
            </a:r>
            <a:r>
              <a:rPr lang="en-US" altLang="ko-KR" sz="1600" i="1" dirty="0" err="1" smtClean="0"/>
              <a:t>getInstance</a:t>
            </a:r>
            <a:r>
              <a:rPr lang="en-US" altLang="ko-KR" sz="1600" i="1" dirty="0" smtClean="0"/>
              <a:t>().</a:t>
            </a:r>
            <a:r>
              <a:rPr lang="en-US" altLang="ko-KR" sz="1600" i="1" dirty="0" err="1" smtClean="0"/>
              <a:t>SetGameView</a:t>
            </a:r>
            <a:r>
              <a:rPr lang="en-US" altLang="ko-KR" sz="1600" i="1" dirty="0" smtClean="0"/>
              <a:t>(this);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5069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6818305" y="130175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슬라이드퍼즐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27531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b="1" dirty="0" err="1" smtClean="0">
                <a:latin typeface="맑은 고딕" pitchFamily="50" charset="-127"/>
                <a:ea typeface="맑은 고딕" pitchFamily="50" charset="-127"/>
              </a:rPr>
              <a:t>메인메뉴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– back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키 구현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762938"/>
            <a:ext cx="329077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switch(</a:t>
            </a:r>
            <a:r>
              <a:rPr lang="en-US" altLang="ko-KR" sz="1200" b="1" dirty="0" err="1" smtClean="0"/>
              <a:t>GameView.</a:t>
            </a:r>
            <a:r>
              <a:rPr lang="en-US" altLang="ko-KR" sz="1200" b="1" i="1" dirty="0" err="1" smtClean="0"/>
              <a:t>scene</a:t>
            </a:r>
            <a:r>
              <a:rPr lang="en-US" altLang="ko-KR" sz="1200" b="1" i="1" dirty="0" smtClean="0"/>
              <a:t>){</a:t>
            </a:r>
          </a:p>
          <a:p>
            <a:r>
              <a:rPr lang="en-US" altLang="ko-KR" sz="1200" b="1" dirty="0" smtClean="0"/>
              <a:t>case </a:t>
            </a:r>
            <a:r>
              <a:rPr lang="en-US" altLang="ko-KR" sz="1200" b="1" dirty="0" err="1" smtClean="0"/>
              <a:t>GameView.</a:t>
            </a:r>
            <a:r>
              <a:rPr lang="en-US" altLang="ko-KR" sz="1200" b="1" i="1" dirty="0" err="1" smtClean="0"/>
              <a:t>GAME_MENU</a:t>
            </a:r>
            <a:r>
              <a:rPr lang="en-US" altLang="ko-KR" sz="1200" b="1" i="1" dirty="0" smtClean="0"/>
              <a:t>:</a:t>
            </a:r>
          </a:p>
          <a:p>
            <a:r>
              <a:rPr lang="en-US" altLang="ko-KR" sz="1200" dirty="0" err="1" smtClean="0"/>
              <a:t>finishApp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b="1" dirty="0" smtClean="0"/>
              <a:t>break;</a:t>
            </a:r>
          </a:p>
          <a:p>
            <a:r>
              <a:rPr lang="en-US" altLang="ko-KR" sz="1200" b="1" dirty="0" smtClean="0"/>
              <a:t>case </a:t>
            </a:r>
            <a:r>
              <a:rPr lang="en-US" altLang="ko-KR" sz="1200" b="1" dirty="0" err="1" smtClean="0"/>
              <a:t>GameView.</a:t>
            </a:r>
            <a:r>
              <a:rPr lang="en-US" altLang="ko-KR" sz="1200" b="1" i="1" dirty="0" err="1" smtClean="0"/>
              <a:t>GAME_START</a:t>
            </a:r>
            <a:r>
              <a:rPr lang="en-US" altLang="ko-KR" sz="1200" b="1" i="1" dirty="0" smtClean="0"/>
              <a:t>:</a:t>
            </a:r>
          </a:p>
          <a:p>
            <a:r>
              <a:rPr lang="en-US" altLang="ko-KR" sz="1200" dirty="0" err="1" smtClean="0"/>
              <a:t>GameView.</a:t>
            </a:r>
            <a:r>
              <a:rPr lang="en-US" altLang="ko-KR" sz="1200" i="1" dirty="0" err="1" smtClean="0"/>
              <a:t>scene</a:t>
            </a:r>
            <a:r>
              <a:rPr lang="en-US" altLang="ko-KR" sz="1200" i="1" dirty="0" smtClean="0"/>
              <a:t> = </a:t>
            </a:r>
            <a:r>
              <a:rPr lang="en-US" altLang="ko-KR" sz="1200" i="1" dirty="0" err="1" smtClean="0"/>
              <a:t>GameView.GAME_MENU</a:t>
            </a:r>
            <a:r>
              <a:rPr lang="en-US" altLang="ko-KR" sz="1200" i="1" dirty="0" smtClean="0"/>
              <a:t>;</a:t>
            </a:r>
          </a:p>
          <a:p>
            <a:r>
              <a:rPr lang="en-US" altLang="ko-KR" sz="1200" dirty="0" smtClean="0"/>
              <a:t>//</a:t>
            </a:r>
            <a:r>
              <a:rPr lang="en-US" altLang="ko-KR" sz="1200" dirty="0" err="1" smtClean="0"/>
              <a:t>ChangeScene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b="1" dirty="0" smtClean="0"/>
              <a:t>break;</a:t>
            </a:r>
          </a:p>
          <a:p>
            <a:r>
              <a:rPr lang="en-US" altLang="ko-KR" sz="1200" b="1" dirty="0" smtClean="0"/>
              <a:t>case </a:t>
            </a:r>
            <a:r>
              <a:rPr lang="en-US" altLang="ko-KR" sz="1200" b="1" dirty="0" err="1" smtClean="0"/>
              <a:t>GameView.</a:t>
            </a:r>
            <a:r>
              <a:rPr lang="en-US" altLang="ko-KR" sz="1200" b="1" i="1" dirty="0" err="1" smtClean="0"/>
              <a:t>GAME_CONFIG</a:t>
            </a:r>
            <a:r>
              <a:rPr lang="en-US" altLang="ko-KR" sz="1200" b="1" i="1" dirty="0" smtClean="0"/>
              <a:t>:</a:t>
            </a:r>
          </a:p>
          <a:p>
            <a:r>
              <a:rPr lang="en-US" altLang="ko-KR" sz="1200" dirty="0" err="1" smtClean="0"/>
              <a:t>GameView.</a:t>
            </a:r>
            <a:r>
              <a:rPr lang="en-US" altLang="ko-KR" sz="1200" i="1" dirty="0" err="1" smtClean="0"/>
              <a:t>scene</a:t>
            </a:r>
            <a:r>
              <a:rPr lang="en-US" altLang="ko-KR" sz="1200" i="1" dirty="0" smtClean="0"/>
              <a:t> = </a:t>
            </a:r>
            <a:r>
              <a:rPr lang="en-US" altLang="ko-KR" sz="1200" i="1" dirty="0" err="1" smtClean="0"/>
              <a:t>GameView.GAME_MENU</a:t>
            </a:r>
            <a:r>
              <a:rPr lang="en-US" altLang="ko-KR" sz="1200" i="1" dirty="0" smtClean="0"/>
              <a:t>;</a:t>
            </a:r>
          </a:p>
          <a:p>
            <a:r>
              <a:rPr lang="en-US" altLang="ko-KR" sz="1200" dirty="0" smtClean="0"/>
              <a:t>//</a:t>
            </a:r>
            <a:r>
              <a:rPr lang="en-US" altLang="ko-KR" sz="1200" dirty="0" err="1" smtClean="0"/>
              <a:t>ChangeScene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b="1" dirty="0" smtClean="0"/>
              <a:t>break;</a:t>
            </a:r>
          </a:p>
          <a:p>
            <a:r>
              <a:rPr lang="en-US" altLang="ko-KR" sz="1200" b="1" dirty="0" smtClean="0"/>
              <a:t>case </a:t>
            </a:r>
            <a:r>
              <a:rPr lang="en-US" altLang="ko-KR" sz="1200" b="1" dirty="0" err="1" smtClean="0"/>
              <a:t>GameView.</a:t>
            </a:r>
            <a:r>
              <a:rPr lang="en-US" altLang="ko-KR" sz="1200" b="1" i="1" dirty="0" err="1" smtClean="0"/>
              <a:t>GAME_RESULT</a:t>
            </a:r>
            <a:r>
              <a:rPr lang="en-US" altLang="ko-KR" sz="1200" b="1" i="1" dirty="0" smtClean="0"/>
              <a:t>:</a:t>
            </a:r>
          </a:p>
          <a:p>
            <a:r>
              <a:rPr lang="en-US" altLang="ko-KR" sz="1200" dirty="0" err="1" smtClean="0"/>
              <a:t>GameView.</a:t>
            </a:r>
            <a:r>
              <a:rPr lang="en-US" altLang="ko-KR" sz="1200" i="1" dirty="0" err="1" smtClean="0"/>
              <a:t>scene</a:t>
            </a:r>
            <a:r>
              <a:rPr lang="en-US" altLang="ko-KR" sz="1200" i="1" dirty="0" smtClean="0"/>
              <a:t> = </a:t>
            </a:r>
            <a:r>
              <a:rPr lang="en-US" altLang="ko-KR" sz="1200" i="1" dirty="0" err="1" smtClean="0"/>
              <a:t>GameView.GAME_MENU</a:t>
            </a:r>
            <a:r>
              <a:rPr lang="en-US" altLang="ko-KR" sz="1200" i="1" dirty="0" smtClean="0"/>
              <a:t>;</a:t>
            </a:r>
          </a:p>
          <a:p>
            <a:r>
              <a:rPr lang="en-US" altLang="ko-KR" sz="1200" dirty="0" smtClean="0"/>
              <a:t>//</a:t>
            </a:r>
            <a:r>
              <a:rPr lang="en-US" altLang="ko-KR" sz="1200" dirty="0" err="1" smtClean="0"/>
              <a:t>ChangeScene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b="1" dirty="0" smtClean="0"/>
              <a:t>break;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b="1" dirty="0" smtClean="0"/>
              <a:t>return true;</a:t>
            </a:r>
          </a:p>
          <a:p>
            <a:r>
              <a:rPr lang="en-US" altLang="ko-KR" sz="1200" dirty="0" smtClean="0"/>
              <a:t>}</a:t>
            </a:r>
          </a:p>
          <a:p>
            <a:endParaRPr lang="ko-KR" altLang="en-US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443016" y="1762938"/>
            <a:ext cx="57009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private void </a:t>
            </a:r>
            <a:r>
              <a:rPr lang="en-US" altLang="ko-KR" sz="1200" b="1" dirty="0" err="1" smtClean="0"/>
              <a:t>finishApp</a:t>
            </a:r>
            <a:r>
              <a:rPr lang="en-US" altLang="ko-KR" sz="1200" b="1" dirty="0" smtClean="0"/>
              <a:t>(){</a:t>
            </a:r>
          </a:p>
          <a:p>
            <a:r>
              <a:rPr lang="en-US" altLang="ko-KR" sz="1200" dirty="0" err="1" smtClean="0"/>
              <a:t>AlertDialog.Builder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alertDialog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AlertDialog.Builder</a:t>
            </a:r>
            <a:r>
              <a:rPr lang="en-US" altLang="ko-KR" sz="1200" b="1" dirty="0" smtClean="0"/>
              <a:t>(this);</a:t>
            </a:r>
          </a:p>
          <a:p>
            <a:r>
              <a:rPr lang="en-US" altLang="ko-KR" sz="1200" dirty="0" err="1" smtClean="0"/>
              <a:t>alertDialog.setMessage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종료하시겠습니까</a:t>
            </a:r>
            <a:r>
              <a:rPr lang="en-US" altLang="ko-KR" sz="1200" dirty="0" smtClean="0"/>
              <a:t>?");</a:t>
            </a:r>
          </a:p>
          <a:p>
            <a:r>
              <a:rPr lang="en-US" altLang="ko-KR" sz="1200" dirty="0" err="1" smtClean="0"/>
              <a:t>alertDialog.setPositiveButton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종료</a:t>
            </a:r>
            <a:r>
              <a:rPr lang="en-US" altLang="ko-KR" sz="1200" dirty="0" smtClean="0"/>
              <a:t>",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DialogInterface.OnClickListener</a:t>
            </a:r>
            <a:r>
              <a:rPr lang="en-US" altLang="ko-KR" sz="1200" b="1" dirty="0" smtClean="0"/>
              <a:t>() {</a:t>
            </a:r>
          </a:p>
          <a:p>
            <a:endParaRPr lang="ko-KR" altLang="en-US" sz="1200" dirty="0" smtClean="0"/>
          </a:p>
          <a:p>
            <a:pPr lvl="1"/>
            <a:r>
              <a:rPr lang="en-US" altLang="ko-KR" sz="1200" dirty="0" smtClean="0"/>
              <a:t>@Override</a:t>
            </a:r>
          </a:p>
          <a:p>
            <a:pPr lvl="1"/>
            <a:r>
              <a:rPr lang="en-US" altLang="ko-KR" sz="1200" b="1" dirty="0" smtClean="0"/>
              <a:t>public void </a:t>
            </a:r>
            <a:r>
              <a:rPr lang="en-US" altLang="ko-KR" sz="1200" b="1" dirty="0" err="1" smtClean="0"/>
              <a:t>onClick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DialogInterface</a:t>
            </a:r>
            <a:r>
              <a:rPr lang="en-US" altLang="ko-KR" sz="1200" b="1" dirty="0" smtClean="0"/>
              <a:t> dialog,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which) {</a:t>
            </a:r>
          </a:p>
          <a:p>
            <a:pPr lvl="1"/>
            <a:r>
              <a:rPr lang="en-US" altLang="ko-KR" sz="1200" dirty="0" err="1" smtClean="0"/>
              <a:t>System.</a:t>
            </a:r>
            <a:r>
              <a:rPr lang="en-US" altLang="ko-KR" sz="1200" i="1" dirty="0" err="1" smtClean="0"/>
              <a:t>exit</a:t>
            </a:r>
            <a:r>
              <a:rPr lang="en-US" altLang="ko-KR" sz="1200" i="1" dirty="0" smtClean="0"/>
              <a:t>(-1);</a:t>
            </a:r>
          </a:p>
          <a:p>
            <a:pPr lvl="1"/>
            <a:r>
              <a:rPr lang="en-US" altLang="ko-KR" sz="1200" dirty="0" smtClean="0"/>
              <a:t>finish();</a:t>
            </a:r>
          </a:p>
          <a:p>
            <a:pPr lvl="1"/>
            <a:r>
              <a:rPr lang="en-US" altLang="ko-KR" sz="1200" b="1" dirty="0" smtClean="0"/>
              <a:t>return;</a:t>
            </a:r>
          </a:p>
          <a:p>
            <a:pPr lvl="1"/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});</a:t>
            </a:r>
          </a:p>
          <a:p>
            <a:r>
              <a:rPr lang="en-US" altLang="ko-KR" sz="1200" dirty="0" err="1" smtClean="0"/>
              <a:t>alertDialog.setNegativeButton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취소</a:t>
            </a:r>
            <a:r>
              <a:rPr lang="en-US" altLang="ko-KR" sz="1200" dirty="0" smtClean="0"/>
              <a:t>",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DialogInterface.OnClickListener</a:t>
            </a:r>
            <a:r>
              <a:rPr lang="en-US" altLang="ko-KR" sz="1200" b="1" dirty="0" smtClean="0"/>
              <a:t>() {</a:t>
            </a:r>
          </a:p>
          <a:p>
            <a:endParaRPr lang="ko-KR" altLang="en-US" sz="1200" dirty="0" smtClean="0"/>
          </a:p>
          <a:p>
            <a:pPr lvl="1"/>
            <a:r>
              <a:rPr lang="en-US" altLang="ko-KR" sz="1200" dirty="0" smtClean="0"/>
              <a:t>@Override</a:t>
            </a:r>
          </a:p>
          <a:p>
            <a:pPr lvl="1"/>
            <a:r>
              <a:rPr lang="en-US" altLang="ko-KR" sz="1200" b="1" dirty="0" smtClean="0"/>
              <a:t>public void </a:t>
            </a:r>
            <a:r>
              <a:rPr lang="en-US" altLang="ko-KR" sz="1200" b="1" dirty="0" err="1" smtClean="0"/>
              <a:t>onClick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DialogInterface</a:t>
            </a:r>
            <a:r>
              <a:rPr lang="en-US" altLang="ko-KR" sz="1200" b="1" dirty="0" smtClean="0"/>
              <a:t> dialog,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which) {</a:t>
            </a:r>
          </a:p>
          <a:p>
            <a:pPr lvl="1"/>
            <a:r>
              <a:rPr lang="en-US" altLang="ko-KR" sz="1200" dirty="0" smtClean="0"/>
              <a:t>// </a:t>
            </a:r>
            <a:r>
              <a:rPr lang="en-US" altLang="ko-KR" sz="1200" b="1" dirty="0" smtClean="0"/>
              <a:t>TODO Auto-generated method stub</a:t>
            </a:r>
          </a:p>
          <a:p>
            <a:pPr lvl="1"/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});</a:t>
            </a:r>
          </a:p>
          <a:p>
            <a:r>
              <a:rPr lang="en-US" altLang="ko-KR" sz="1200" dirty="0" err="1" smtClean="0"/>
              <a:t>alertDialog.show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908720"/>
            <a:ext cx="376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http://neodreamer.tistory.com/411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69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1800" y="1268760"/>
            <a:ext cx="4104456" cy="54452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Tx/>
              <a:buChar char="-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sz="1400" dirty="0" smtClean="0">
                <a:solidFill>
                  <a:schemeClr val="tx1"/>
                </a:solidFill>
              </a:rPr>
              <a:t> 함수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</a:rPr>
              <a:t>화면설계 변수 초기화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</a:rPr>
              <a:t>객체 초기화 </a:t>
            </a:r>
            <a:r>
              <a:rPr lang="en-US" altLang="ko-KR" sz="1400" dirty="0" smtClean="0">
                <a:solidFill>
                  <a:schemeClr val="tx1"/>
                </a:solidFill>
              </a:rPr>
              <a:t>– </a:t>
            </a:r>
            <a:r>
              <a:rPr lang="ko-KR" altLang="en-US" sz="1400" dirty="0" smtClean="0">
                <a:solidFill>
                  <a:schemeClr val="tx1"/>
                </a:solidFill>
              </a:rPr>
              <a:t>버튼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타임바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움직인갯수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</a:rPr>
              <a:t>조각그림 터치 영역 설정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</a:rPr>
              <a:t>그림선택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</a:rPr>
              <a:t>스테이지 생성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그림선택 함수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3</a:t>
            </a:r>
            <a:r>
              <a:rPr lang="ko-KR" altLang="en-US" sz="1400" dirty="0" smtClean="0">
                <a:solidFill>
                  <a:schemeClr val="tx1"/>
                </a:solidFill>
              </a:rPr>
              <a:t>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그림중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랜덤하게</a:t>
            </a:r>
            <a:r>
              <a:rPr lang="ko-KR" altLang="en-US" sz="1400" dirty="0" smtClean="0">
                <a:solidFill>
                  <a:schemeClr val="tx1"/>
                </a:solidFill>
              </a:rPr>
              <a:t> 선택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</a:rPr>
              <a:t>이미지 초기화 </a:t>
            </a:r>
            <a:r>
              <a:rPr lang="en-US" altLang="ko-KR" sz="1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-&gt;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전체 바탕그림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회색그림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원본 그림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스테이지 생성 함수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조각 가로</a:t>
            </a:r>
            <a:r>
              <a:rPr lang="en-US" altLang="ko-KR" sz="1400" dirty="0" smtClean="0">
                <a:solidFill>
                  <a:schemeClr val="tx1"/>
                </a:solidFill>
              </a:rPr>
              <a:t>*</a:t>
            </a:r>
            <a:r>
              <a:rPr lang="ko-KR" altLang="en-US" sz="1400" dirty="0" smtClean="0">
                <a:solidFill>
                  <a:schemeClr val="tx1"/>
                </a:solidFill>
              </a:rPr>
              <a:t>세로 개수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최대갯수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조각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넒이설정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</a:rPr>
              <a:t>조각이미지 배열 초기화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</a:rPr>
              <a:t>조각 이미지 객체 초기화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</a:rPr>
              <a:t>조각 섞기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</a:rPr>
              <a:t>조각 유효성 검사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터치 처리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터치시</a:t>
            </a:r>
            <a:r>
              <a:rPr lang="ko-KR" altLang="en-US" sz="1400" dirty="0" smtClean="0">
                <a:solidFill>
                  <a:schemeClr val="tx1"/>
                </a:solidFill>
              </a:rPr>
              <a:t> 상하좌우에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빈공백이</a:t>
            </a:r>
            <a:r>
              <a:rPr lang="ko-KR" altLang="en-US" sz="1400" dirty="0" smtClean="0">
                <a:solidFill>
                  <a:schemeClr val="tx1"/>
                </a:solidFill>
              </a:rPr>
              <a:t> 있는지 조사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=&gt;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있다면 서로 바꾼다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-update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-present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1800" y="908720"/>
            <a:ext cx="165618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게임시작 </a:t>
            </a:r>
            <a:r>
              <a:rPr lang="en-US" altLang="ko-KR" sz="1600" dirty="0" smtClean="0">
                <a:solidFill>
                  <a:schemeClr val="tx1"/>
                </a:solidFill>
              </a:rPr>
              <a:t>Scene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3568" y="3645024"/>
            <a:ext cx="1008112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3x3 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버튼 객체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1547664" y="3789040"/>
            <a:ext cx="1224136" cy="7920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22765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게임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시작 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화면 설계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568" y="4365104"/>
            <a:ext cx="1008112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4x4 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버튼 객체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568" y="5157192"/>
            <a:ext cx="1008112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5x5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버튼 객체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308304" y="5301208"/>
            <a:ext cx="1152128" cy="6480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다른그림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버튼 객체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547664" y="4653136"/>
            <a:ext cx="1224136" cy="21602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547664" y="5373216"/>
            <a:ext cx="1224136" cy="7200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6876256" y="5445224"/>
            <a:ext cx="467544" cy="14401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827584" y="1700808"/>
            <a:ext cx="1008112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움직인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개수 객체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596336" y="1556792"/>
            <a:ext cx="1152128" cy="6480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시간표시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객체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6876256" y="1772816"/>
            <a:ext cx="755576" cy="21602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691680" y="1844824"/>
            <a:ext cx="1080120" cy="3600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7308305" y="2636912"/>
            <a:ext cx="1440160" cy="11881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조각이미지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객체 배열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H="1" flipV="1">
            <a:off x="6948264" y="3068960"/>
            <a:ext cx="323528" cy="7200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818305" y="130175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슬라이드퍼즐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733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게임 화면 설계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7984" y="1196752"/>
            <a:ext cx="38843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배경화면 불러오기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장의 </a:t>
            </a:r>
            <a:r>
              <a:rPr lang="ko-KR" altLang="en-US" dirty="0" err="1" smtClean="0"/>
              <a:t>그림중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불러오기</a:t>
            </a:r>
            <a:endParaRPr lang="en-US" altLang="ko-KR" dirty="0" smtClean="0"/>
          </a:p>
          <a:p>
            <a:r>
              <a:rPr lang="en-US" altLang="ko-KR" dirty="0" smtClean="0"/>
              <a:t>480*800</a:t>
            </a:r>
            <a:r>
              <a:rPr lang="ko-KR" altLang="en-US" dirty="0" smtClean="0"/>
              <a:t>에 최적화 작업</a:t>
            </a:r>
            <a:endParaRPr lang="en-US" altLang="ko-KR" dirty="0" smtClean="0"/>
          </a:p>
          <a:p>
            <a:r>
              <a:rPr lang="ko-KR" altLang="en-US" dirty="0" smtClean="0"/>
              <a:t>세로가 길면 하단을 절단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가로가 길면 양쪽을 절단 후</a:t>
            </a:r>
            <a:endParaRPr lang="en-US" altLang="ko-KR" dirty="0" smtClean="0"/>
          </a:p>
          <a:p>
            <a:r>
              <a:rPr lang="en-US" altLang="ko-KR" dirty="0" smtClean="0"/>
              <a:t>480*800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리사이징</a:t>
            </a:r>
            <a:r>
              <a:rPr lang="ko-KR" altLang="en-US" dirty="0" smtClean="0"/>
              <a:t> 작업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배경 회색 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게임화면 설계</a:t>
            </a:r>
            <a:endParaRPr lang="en-US" altLang="ko-KR" dirty="0" smtClean="0"/>
          </a:p>
          <a:p>
            <a:r>
              <a:rPr lang="ko-KR" altLang="en-US" dirty="0" smtClean="0"/>
              <a:t>화면설계 변수 정의</a:t>
            </a:r>
            <a:r>
              <a:rPr lang="en-US" altLang="ko-KR" dirty="0" smtClean="0"/>
              <a:t> 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4.</a:t>
            </a:r>
            <a:r>
              <a:rPr lang="ko-KR" altLang="en-US" b="1" dirty="0" smtClean="0"/>
              <a:t>조각 그림 객체 모델링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배열처리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2705472" cy="450912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1115616" y="2173459"/>
            <a:ext cx="12928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7184" y="828001"/>
            <a:ext cx="956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mgnLeft</a:t>
            </a:r>
            <a:endParaRPr lang="en-US" altLang="ko-KR" sz="1600" dirty="0" smtClean="0"/>
          </a:p>
          <a:p>
            <a:r>
              <a:rPr lang="en-US" altLang="ko-KR" sz="1600" dirty="0" smtClean="0"/>
              <a:t>20px</a:t>
            </a:r>
            <a:endParaRPr lang="ko-KR" altLang="en-US" sz="16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054181" y="1412776"/>
            <a:ext cx="0" cy="504056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1412776"/>
            <a:ext cx="940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mgnTop</a:t>
            </a:r>
            <a:endParaRPr lang="en-US" altLang="ko-KR" sz="1600" dirty="0" smtClean="0"/>
          </a:p>
          <a:p>
            <a:r>
              <a:rPr lang="en-US" altLang="ko-KR" sz="1600" dirty="0" smtClean="0"/>
              <a:t>90px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206141" y="1103258"/>
            <a:ext cx="1" cy="1070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818305" y="130175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슬라이드퍼즐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30433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캔버스</a:t>
            </a: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, Bitmap, Filter 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정리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1" y="980728"/>
            <a:ext cx="3528392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필터 종류</a:t>
            </a:r>
            <a:endParaRPr lang="en-US" altLang="ko-KR" dirty="0" smtClean="0"/>
          </a:p>
          <a:p>
            <a:r>
              <a:rPr lang="en-US" altLang="ko-KR" dirty="0" err="1" smtClean="0"/>
              <a:t>MaskFilter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알파채널에 변형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BlurMaskFilter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EmbossMaskFilter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ColorFilter</a:t>
            </a:r>
            <a:r>
              <a:rPr lang="en-US" altLang="ko-KR" dirty="0" smtClean="0"/>
              <a:t> : RGB</a:t>
            </a:r>
            <a:r>
              <a:rPr lang="ko-KR" altLang="en-US" dirty="0" smtClean="0"/>
              <a:t> 변형</a:t>
            </a:r>
            <a:endParaRPr lang="en-US" altLang="ko-KR" dirty="0" smtClean="0"/>
          </a:p>
          <a:p>
            <a:r>
              <a:rPr lang="en-US" altLang="ko-KR" dirty="0" err="1" smtClean="0"/>
              <a:t>LightingColorFilter</a:t>
            </a:r>
            <a:endParaRPr lang="en-US" altLang="ko-KR" dirty="0" smtClean="0"/>
          </a:p>
          <a:p>
            <a:r>
              <a:rPr lang="en-US" altLang="ko-KR" dirty="0" err="1" smtClean="0"/>
              <a:t>ColorMatrixColorFilter</a:t>
            </a:r>
            <a:endParaRPr lang="en-US" altLang="ko-KR" dirty="0" smtClean="0"/>
          </a:p>
          <a:p>
            <a:r>
              <a:rPr lang="en-US" altLang="ko-KR" dirty="0" err="1" smtClean="0"/>
              <a:t>PorterDuffColorFilter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필터 적용 순서</a:t>
            </a:r>
            <a:endParaRPr lang="en-US" altLang="ko-KR" dirty="0" smtClean="0"/>
          </a:p>
          <a:p>
            <a:r>
              <a:rPr lang="en-US" altLang="ko-KR" dirty="0" smtClean="0"/>
              <a:t>Paint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Paint</a:t>
            </a:r>
            <a:r>
              <a:rPr lang="ko-KR" altLang="en-US" dirty="0" smtClean="0"/>
              <a:t>에 필터 세팅</a:t>
            </a:r>
            <a:endParaRPr lang="en-US" altLang="ko-KR" dirty="0" smtClean="0"/>
          </a:p>
          <a:p>
            <a:r>
              <a:rPr lang="en-US" altLang="ko-KR" dirty="0" smtClean="0"/>
              <a:t>Canvas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paint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참고사이트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http://blog.naver.com/schweine7?Redirect=Log&amp;logNo=40112889175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4794902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캔버스 및 </a:t>
            </a:r>
            <a:r>
              <a:rPr lang="en-US" altLang="ko-KR" dirty="0" smtClean="0"/>
              <a:t>Bitmap </a:t>
            </a:r>
            <a:r>
              <a:rPr lang="ko-KR" altLang="en-US" dirty="0" smtClean="0"/>
              <a:t>다루기</a:t>
            </a:r>
            <a:endParaRPr lang="en-US" altLang="ko-KR" dirty="0" smtClean="0"/>
          </a:p>
          <a:p>
            <a:r>
              <a:rPr lang="en-US" altLang="ko-KR" dirty="0" err="1" smtClean="0"/>
              <a:t>drawBitmap</a:t>
            </a:r>
            <a:r>
              <a:rPr lang="en-US" altLang="ko-KR" dirty="0" smtClean="0"/>
              <a:t>(Bitmap, x, y, paint)</a:t>
            </a:r>
          </a:p>
          <a:p>
            <a:pPr>
              <a:buFont typeface="Symbol"/>
              <a:buChar char="Þ"/>
            </a:pPr>
            <a:r>
              <a:rPr lang="en-US" altLang="ko-KR" dirty="0" smtClean="0"/>
              <a:t>x, y</a:t>
            </a:r>
            <a:r>
              <a:rPr lang="ko-KR" altLang="en-US" dirty="0" smtClean="0"/>
              <a:t>에 해당 </a:t>
            </a:r>
            <a:r>
              <a:rPr lang="en-US" altLang="ko-KR" dirty="0" smtClean="0"/>
              <a:t>bitmap</a:t>
            </a:r>
            <a:r>
              <a:rPr lang="ko-KR" altLang="en-US" dirty="0" smtClean="0"/>
              <a:t>을 그린다</a:t>
            </a:r>
            <a:endParaRPr lang="en-US" altLang="ko-KR" dirty="0" smtClean="0"/>
          </a:p>
          <a:p>
            <a:r>
              <a:rPr lang="en-US" altLang="ko-KR" dirty="0" err="1" smtClean="0"/>
              <a:t>drawBitmap</a:t>
            </a:r>
            <a:r>
              <a:rPr lang="en-US" altLang="ko-KR" dirty="0" smtClean="0"/>
              <a:t>(Bitmap, </a:t>
            </a:r>
            <a:r>
              <a:rPr lang="en-US" altLang="ko-KR" dirty="0" err="1" smtClean="0"/>
              <a:t>srcRect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dstRect</a:t>
            </a:r>
            <a:r>
              <a:rPr lang="en-US" altLang="ko-KR" dirty="0" smtClean="0"/>
              <a:t>, paint)</a:t>
            </a:r>
          </a:p>
          <a:p>
            <a:pPr>
              <a:buFont typeface="Symbol"/>
              <a:buChar char="Þ"/>
            </a:pPr>
            <a:r>
              <a:rPr lang="en-US" altLang="ko-KR" dirty="0" smtClean="0"/>
              <a:t>Bitmap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srcRect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영역만큼만 </a:t>
            </a:r>
            <a:r>
              <a:rPr lang="en-US" altLang="ko-KR" dirty="0" err="1" smtClean="0"/>
              <a:t>dstRect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ko-KR" altLang="en-US" dirty="0" smtClean="0"/>
              <a:t>그린다</a:t>
            </a:r>
            <a:endParaRPr lang="en-US" altLang="ko-KR" dirty="0" smtClean="0"/>
          </a:p>
          <a:p>
            <a:r>
              <a:rPr lang="en-US" altLang="ko-KR" dirty="0" err="1" smtClean="0"/>
              <a:t>createBitmap</a:t>
            </a:r>
            <a:r>
              <a:rPr lang="en-US" altLang="ko-KR" dirty="0" smtClean="0"/>
              <a:t>(Bitmap, x, y, width, height)</a:t>
            </a:r>
          </a:p>
          <a:p>
            <a:r>
              <a:rPr lang="en-US" altLang="ko-KR" dirty="0" smtClean="0"/>
              <a:t>=&gt;</a:t>
            </a:r>
            <a:r>
              <a:rPr lang="ko-KR" altLang="en-US" dirty="0" smtClean="0"/>
              <a:t>해당 넓이 만큼의 신규 </a:t>
            </a:r>
            <a:r>
              <a:rPr lang="en-US" altLang="ko-KR" dirty="0" smtClean="0"/>
              <a:t>bitmap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err="1" smtClean="0"/>
              <a:t>createScaledBitmap</a:t>
            </a:r>
            <a:endParaRPr lang="en-US" altLang="ko-KR" dirty="0" smtClean="0"/>
          </a:p>
          <a:p>
            <a:r>
              <a:rPr lang="en-US" altLang="ko-KR" dirty="0" smtClean="0"/>
              <a:t>(Bitmap, </a:t>
            </a:r>
            <a:r>
              <a:rPr lang="en-US" altLang="ko-KR" dirty="0" err="1" smtClean="0"/>
              <a:t>dstWidth,dstHeight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=&gt;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width, height</a:t>
            </a:r>
            <a:r>
              <a:rPr lang="ko-KR" altLang="en-US" dirty="0" smtClean="0"/>
              <a:t>에 꽉차는 </a:t>
            </a:r>
            <a:r>
              <a:rPr lang="en-US" altLang="ko-KR" dirty="0" smtClean="0"/>
              <a:t>bitmap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오프스크린 비트맵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smtClean="0">
                <a:hlinkClick r:id="rId3"/>
              </a:rPr>
              <a:t>http://baramziny.tistory.com/73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bitmap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ko-KR" altLang="en-US" dirty="0" smtClean="0"/>
              <a:t>캔버스 생성</a:t>
            </a:r>
            <a:endParaRPr lang="en-US" altLang="ko-KR" dirty="0" smtClean="0"/>
          </a:p>
          <a:p>
            <a:r>
              <a:rPr lang="ko-KR" altLang="en-US" dirty="0" smtClean="0"/>
              <a:t>캔버스에 </a:t>
            </a:r>
            <a:r>
              <a:rPr lang="en-US" altLang="ko-KR" dirty="0" smtClean="0"/>
              <a:t>bitmap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  <a:p>
            <a:r>
              <a:rPr lang="ko-KR" altLang="en-US" dirty="0" smtClean="0"/>
              <a:t>캔버스에 그리기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211960" y="5013176"/>
            <a:ext cx="864096" cy="12241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71800" y="5949280"/>
            <a:ext cx="576064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203848" y="5445224"/>
            <a:ext cx="1152128" cy="6480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427984" y="5229200"/>
            <a:ext cx="576064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818305" y="130175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슬라이드퍼즐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980728"/>
            <a:ext cx="423545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그림 </a:t>
            </a:r>
            <a:r>
              <a:rPr lang="ko-KR" altLang="en-US" dirty="0" err="1" smtClean="0"/>
              <a:t>리사이징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  <a:p>
            <a:r>
              <a:rPr lang="ko-KR" altLang="en-US" dirty="0" smtClean="0"/>
              <a:t>배경 그림을 </a:t>
            </a:r>
            <a:r>
              <a:rPr lang="ko-KR" altLang="en-US" dirty="0" err="1" smtClean="0"/>
              <a:t>그릴때</a:t>
            </a:r>
            <a:r>
              <a:rPr lang="ko-KR" altLang="en-US" dirty="0" smtClean="0"/>
              <a:t> 세로가 길경우</a:t>
            </a:r>
            <a:endParaRPr lang="en-US" altLang="ko-KR" dirty="0" smtClean="0"/>
          </a:p>
          <a:p>
            <a:r>
              <a:rPr lang="ko-KR" altLang="en-US" dirty="0" smtClean="0"/>
              <a:t>인물화일 경우가 많으므로 아래를 절단</a:t>
            </a:r>
            <a:endParaRPr lang="en-US" altLang="ko-KR" dirty="0" smtClean="0"/>
          </a:p>
          <a:p>
            <a:r>
              <a:rPr lang="ko-KR" altLang="en-US" dirty="0" smtClean="0"/>
              <a:t>가로가 길 경우 인물은 중앙에 위치할</a:t>
            </a:r>
            <a:endParaRPr lang="en-US" altLang="ko-KR" dirty="0" smtClean="0"/>
          </a:p>
          <a:p>
            <a:r>
              <a:rPr lang="ko-KR" altLang="en-US" dirty="0" smtClean="0"/>
              <a:t>경우가 많으므로 좌우를 절단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조각 그림 섞기 유효성 체크 알고리즘</a:t>
            </a:r>
            <a:endParaRPr lang="en-US" altLang="ko-KR" dirty="0" smtClean="0"/>
          </a:p>
          <a:p>
            <a:r>
              <a:rPr lang="ko-KR" altLang="en-US" dirty="0" smtClean="0"/>
              <a:t>마지막 조각은 섞지 않음</a:t>
            </a:r>
            <a:endParaRPr lang="en-US" altLang="ko-KR" dirty="0" smtClean="0"/>
          </a:p>
          <a:p>
            <a:r>
              <a:rPr lang="en-US" altLang="ko-KR" dirty="0" smtClean="0"/>
              <a:t>(3,2) (3,1), (3,0) </a:t>
            </a:r>
          </a:p>
          <a:p>
            <a:r>
              <a:rPr lang="en-US" altLang="ko-KR" dirty="0" smtClean="0"/>
              <a:t>(2,1), (2,0)</a:t>
            </a:r>
          </a:p>
          <a:p>
            <a:r>
              <a:rPr lang="en-US" altLang="ko-KR" dirty="0" smtClean="0"/>
              <a:t>(7,1) (7,0) (7,6), (7,5), (7,4)</a:t>
            </a:r>
          </a:p>
          <a:p>
            <a:r>
              <a:rPr lang="en-US" altLang="ko-KR" dirty="0" smtClean="0"/>
              <a:t>(1,0)</a:t>
            </a:r>
          </a:p>
          <a:p>
            <a:r>
              <a:rPr lang="en-US" altLang="ko-KR" dirty="0" smtClean="0"/>
              <a:t>(6,5) (6,4)</a:t>
            </a:r>
          </a:p>
          <a:p>
            <a:r>
              <a:rPr lang="en-US" altLang="ko-KR" dirty="0" smtClean="0"/>
              <a:t>(5,4)</a:t>
            </a:r>
          </a:p>
          <a:p>
            <a:pPr marL="342900" indent="-342900"/>
            <a:r>
              <a:rPr lang="en-US" altLang="ko-KR" dirty="0" smtClean="0"/>
              <a:t>=&gt; </a:t>
            </a:r>
            <a:r>
              <a:rPr lang="ko-KR" altLang="en-US" dirty="0" err="1" smtClean="0"/>
              <a:t>짝수개일</a:t>
            </a:r>
            <a:r>
              <a:rPr lang="ko-KR" altLang="en-US" dirty="0" smtClean="0"/>
              <a:t> 경우 유효함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24128" y="5085184"/>
            <a:ext cx="57606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00192" y="5085184"/>
            <a:ext cx="57606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76256" y="5085184"/>
            <a:ext cx="57606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24128" y="5589240"/>
            <a:ext cx="57606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5589240"/>
            <a:ext cx="57606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76256" y="5589240"/>
            <a:ext cx="57606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24128" y="6093296"/>
            <a:ext cx="57606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00192" y="6093296"/>
            <a:ext cx="57606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76256" y="6093296"/>
            <a:ext cx="57606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24128" y="1124744"/>
            <a:ext cx="57606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0,0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00192" y="1124744"/>
            <a:ext cx="57606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1,0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76256" y="1124744"/>
            <a:ext cx="57606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2,0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24128" y="1628800"/>
            <a:ext cx="57606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0,1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00192" y="1628800"/>
            <a:ext cx="57606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1,1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76256" y="1628800"/>
            <a:ext cx="57606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2,1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24128" y="2132856"/>
            <a:ext cx="57606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0,2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00192" y="2132856"/>
            <a:ext cx="57606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1,2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876256" y="2132856"/>
            <a:ext cx="57606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2,2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24128" y="692696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차원배열로 변환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465313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섞일 경우 유효성 체크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724128" y="3140968"/>
            <a:ext cx="57606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00192" y="3140968"/>
            <a:ext cx="57606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76256" y="3140968"/>
            <a:ext cx="57606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24128" y="3645024"/>
            <a:ext cx="57606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00192" y="3645024"/>
            <a:ext cx="57606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76256" y="3645024"/>
            <a:ext cx="57606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24128" y="4149080"/>
            <a:ext cx="57606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300192" y="4149080"/>
            <a:ext cx="57606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876256" y="4149080"/>
            <a:ext cx="57606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24128" y="27089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섞이기전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0072" y="1537792"/>
            <a:ext cx="2141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조각 그림 섞기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터치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성공화면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818305" y="130175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슬라이드퍼즐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733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게임 화면 설계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2705472" cy="4509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818305" y="130175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슬라이드퍼즐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733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게임 화면 설계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6016" y="1412776"/>
            <a:ext cx="3672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Button GUI </a:t>
            </a:r>
            <a:r>
              <a:rPr lang="ko-KR" altLang="en-US" dirty="0" smtClean="0"/>
              <a:t>객체 모델링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3x3, 4x4, 5x5</a:t>
            </a:r>
          </a:p>
          <a:p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썸네일</a:t>
            </a:r>
            <a:r>
              <a:rPr lang="ko-KR" altLang="en-US" dirty="0" smtClean="0"/>
              <a:t> 표시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다른 사진 선택 구현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68760"/>
            <a:ext cx="2777480" cy="4629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818305" y="130175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슬라이드퍼즐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733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게임 화면 설계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56792"/>
            <a:ext cx="2638242" cy="43970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8024" y="1484784"/>
            <a:ext cx="3672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HUD(Head-Up Display)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HUD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b="1" dirty="0" smtClean="0"/>
              <a:t>시간표시 객체 모델링</a:t>
            </a:r>
            <a:endParaRPr lang="en-US" altLang="ko-KR" b="1" dirty="0" smtClean="0"/>
          </a:p>
          <a:p>
            <a:pPr>
              <a:buFontTx/>
              <a:buChar char="-"/>
            </a:pPr>
            <a:r>
              <a:rPr lang="ko-KR" altLang="en-US" b="1" dirty="0" smtClean="0"/>
              <a:t> </a:t>
            </a:r>
            <a:r>
              <a:rPr lang="ko-KR" altLang="en-US" b="1" dirty="0" err="1" smtClean="0"/>
              <a:t>스트링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으로</a:t>
            </a:r>
            <a:r>
              <a:rPr lang="ko-KR" altLang="en-US" b="1" dirty="0" smtClean="0"/>
              <a:t> 표현</a:t>
            </a:r>
            <a:endParaRPr lang="en-US" altLang="ko-KR" b="1" dirty="0" smtClean="0"/>
          </a:p>
          <a:p>
            <a:pPr>
              <a:buFontTx/>
              <a:buChar char="-"/>
            </a:pPr>
            <a:r>
              <a:rPr lang="en-US" altLang="ko-KR" b="1" dirty="0" smtClean="0"/>
              <a:t> font </a:t>
            </a:r>
            <a:r>
              <a:rPr lang="ko-KR" altLang="en-US" b="1" dirty="0" smtClean="0"/>
              <a:t>객체로 이미지로 표현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b="1" dirty="0" smtClean="0"/>
              <a:t>움직인 개수 객체 모델링</a:t>
            </a:r>
            <a:endParaRPr lang="en-US" altLang="ko-KR" b="1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11560" y="764704"/>
            <a:ext cx="7920880" cy="568863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Font typeface="Wingdings" pitchFamily="2" charset="2"/>
              <a:buChar char="ü"/>
            </a:pP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교육 목표</a:t>
            </a:r>
            <a:endParaRPr lang="en-US" altLang="ko-KR" sz="1800" b="1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COCOS-2D </a:t>
            </a:r>
            <a:r>
              <a:rPr lang="ko-KR" altLang="en-US" sz="1400" dirty="0"/>
              <a:t>혹은 </a:t>
            </a:r>
            <a:r>
              <a:rPr lang="en-US" altLang="ko-KR" sz="1400" dirty="0"/>
              <a:t>Unity3D</a:t>
            </a:r>
            <a:r>
              <a:rPr lang="ko-KR" altLang="en-US" sz="1400" dirty="0"/>
              <a:t>와 같은 고급 게임 플랫폼 혹은 툴이 많은데 왜 하필이면 </a:t>
            </a:r>
            <a:r>
              <a:rPr lang="ko-KR" altLang="en-US" sz="1400" dirty="0" smtClean="0"/>
              <a:t>순수 </a:t>
            </a:r>
            <a:r>
              <a:rPr lang="ko-KR" altLang="en-US" sz="1400" dirty="0"/>
              <a:t>자바와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en-US" altLang="ko-KR" sz="1400" dirty="0"/>
              <a:t>SDK</a:t>
            </a:r>
            <a:r>
              <a:rPr lang="ko-KR" altLang="en-US" sz="1400" dirty="0"/>
              <a:t>로 게임을 개발하느냐고 반문할 수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  </a:t>
            </a:r>
            <a:r>
              <a:rPr lang="ko-KR" altLang="en-US" sz="1400" dirty="0" smtClean="0"/>
              <a:t>이런 </a:t>
            </a:r>
            <a:r>
              <a:rPr lang="ko-KR" altLang="en-US" sz="1400" dirty="0"/>
              <a:t>고급 툴은 애니메이션을 쉽게 구현해주고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파티클</a:t>
            </a:r>
            <a:r>
              <a:rPr lang="en-US" altLang="ko-KR" sz="1400" dirty="0"/>
              <a:t>, </a:t>
            </a:r>
            <a:r>
              <a:rPr lang="ko-KR" altLang="en-US" sz="1400" dirty="0"/>
              <a:t>물리엔진 등 </a:t>
            </a:r>
            <a:r>
              <a:rPr lang="ko-KR" altLang="en-US" sz="1400" dirty="0" smtClean="0"/>
              <a:t>표현하기 어려운 </a:t>
            </a:r>
            <a:r>
              <a:rPr lang="ko-KR" altLang="en-US" sz="1400" dirty="0"/>
              <a:t>것들을 아주 쉽게 구현하도록 도와준다</a:t>
            </a:r>
            <a:r>
              <a:rPr lang="en-US" altLang="ko-KR" sz="1400" dirty="0"/>
              <a:t>. 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그러나</a:t>
            </a:r>
            <a:r>
              <a:rPr lang="en-US" altLang="ko-KR" sz="1400" dirty="0"/>
              <a:t>, </a:t>
            </a:r>
            <a:r>
              <a:rPr lang="ko-KR" altLang="en-US" sz="1400" dirty="0"/>
              <a:t>사실 게임 개발에서 중요한 부분은 알고리즘 구현과 </a:t>
            </a:r>
            <a:r>
              <a:rPr lang="ko-KR" altLang="en-US" sz="1400" dirty="0" err="1"/>
              <a:t>로직</a:t>
            </a:r>
            <a:r>
              <a:rPr lang="ko-KR" altLang="en-US" sz="1400" dirty="0"/>
              <a:t> 처리 부분이며 </a:t>
            </a:r>
            <a:r>
              <a:rPr lang="ko-KR" altLang="en-US" sz="1400" dirty="0" smtClean="0"/>
              <a:t>이 </a:t>
            </a:r>
            <a:r>
              <a:rPr lang="ko-KR" altLang="en-US" sz="1400" dirty="0"/>
              <a:t>강좌에서는 그러한 툴과 엔진을 사용하지 않고 </a:t>
            </a:r>
            <a:r>
              <a:rPr lang="ko-KR" altLang="en-US" sz="1400" dirty="0" err="1"/>
              <a:t>네이티브</a:t>
            </a:r>
            <a:r>
              <a:rPr lang="ko-KR" altLang="en-US" sz="1400" dirty="0"/>
              <a:t> 방식으로 </a:t>
            </a:r>
            <a:r>
              <a:rPr lang="en-US" altLang="ko-KR" sz="1400" dirty="0"/>
              <a:t>OOP</a:t>
            </a:r>
            <a:r>
              <a:rPr lang="ko-KR" altLang="en-US" sz="1400" dirty="0"/>
              <a:t>의 기본 이해와 </a:t>
            </a:r>
            <a:r>
              <a:rPr lang="ko-KR" altLang="en-US" sz="1400" dirty="0" smtClean="0"/>
              <a:t>게임 </a:t>
            </a:r>
            <a:r>
              <a:rPr lang="ko-KR" altLang="en-US" sz="1400" dirty="0"/>
              <a:t>제작의 기본 원리부터 설명을 합니다</a:t>
            </a:r>
            <a:r>
              <a:rPr lang="en-US" altLang="ko-KR" sz="1400" dirty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 smtClean="0"/>
              <a:t>만일</a:t>
            </a:r>
            <a:r>
              <a:rPr lang="en-US" altLang="ko-KR" sz="1400" dirty="0"/>
              <a:t>, </a:t>
            </a:r>
            <a:r>
              <a:rPr lang="ko-KR" altLang="en-US" sz="1400" dirty="0"/>
              <a:t>고급 툴과 엔진에 대한 </a:t>
            </a:r>
            <a:r>
              <a:rPr lang="en-US" altLang="ko-KR" sz="1400" dirty="0"/>
              <a:t>API </a:t>
            </a:r>
            <a:r>
              <a:rPr lang="ko-KR" altLang="en-US" sz="1400" dirty="0"/>
              <a:t>사용법만 배우고 어떻게 게임을 만들어야 할지 </a:t>
            </a:r>
            <a:r>
              <a:rPr lang="ko-KR" altLang="en-US" sz="1400" dirty="0" smtClean="0"/>
              <a:t>난감해하고 </a:t>
            </a:r>
            <a:r>
              <a:rPr lang="ko-KR" altLang="en-US" sz="1400" dirty="0"/>
              <a:t>있다면 그것은 기초가 </a:t>
            </a:r>
            <a:r>
              <a:rPr lang="ko-KR" altLang="en-US" sz="1400" dirty="0" err="1"/>
              <a:t>부족한것이며</a:t>
            </a:r>
            <a:r>
              <a:rPr lang="ko-KR" altLang="en-US" sz="1400" dirty="0"/>
              <a:t> 이 강좌는 기초에 집중하며 전개해나가기 </a:t>
            </a:r>
            <a:r>
              <a:rPr lang="ko-KR" altLang="en-US" sz="1400" dirty="0" smtClean="0"/>
              <a:t>때문에 </a:t>
            </a:r>
            <a:r>
              <a:rPr lang="ko-KR" altLang="en-US" sz="1400" dirty="0"/>
              <a:t>도움이 될 것입니다</a:t>
            </a:r>
            <a:r>
              <a:rPr lang="en-US" altLang="ko-KR" sz="1400" dirty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그러면 왜 기본원리를 배워야 </a:t>
            </a:r>
            <a:r>
              <a:rPr lang="ko-KR" altLang="en-US" sz="1400" dirty="0" err="1"/>
              <a:t>하는것일까요</a:t>
            </a:r>
            <a:r>
              <a:rPr lang="en-US" altLang="ko-KR" sz="1400" dirty="0"/>
              <a:t>? </a:t>
            </a:r>
            <a:r>
              <a:rPr lang="ko-KR" altLang="en-US" sz="1400" dirty="0"/>
              <a:t>게임 개발의 기본은 예전이나 </a:t>
            </a:r>
            <a:r>
              <a:rPr lang="ko-KR" altLang="en-US" sz="1400" dirty="0" smtClean="0"/>
              <a:t>지금이나 </a:t>
            </a:r>
            <a:r>
              <a:rPr lang="ko-KR" altLang="en-US" sz="1400" dirty="0"/>
              <a:t>많은 부분이 동일합니다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앞으로도 </a:t>
            </a:r>
            <a:r>
              <a:rPr lang="ko-KR" altLang="en-US" sz="1400" dirty="0" err="1"/>
              <a:t>비슷할것입니다</a:t>
            </a:r>
            <a:r>
              <a:rPr lang="en-US" altLang="ko-KR" sz="1400" dirty="0"/>
              <a:t>.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곧장 </a:t>
            </a:r>
            <a:r>
              <a:rPr lang="ko-KR" altLang="en-US" sz="1400" dirty="0"/>
              <a:t>게임엔진으로 </a:t>
            </a:r>
            <a:r>
              <a:rPr lang="ko-KR" altLang="en-US" sz="1400" dirty="0" err="1"/>
              <a:t>달려가는것보다</a:t>
            </a:r>
            <a:r>
              <a:rPr lang="ko-KR" altLang="en-US" sz="1400" dirty="0"/>
              <a:t> 게임개발의 핵심에 대한 기초를 다져 놓는다면 </a:t>
            </a:r>
            <a:r>
              <a:rPr lang="ko-KR" altLang="en-US" sz="1400" dirty="0" smtClean="0"/>
              <a:t>나중에 </a:t>
            </a:r>
            <a:r>
              <a:rPr lang="en-US" altLang="ko-KR" sz="1400" dirty="0"/>
              <a:t>Unity3D, COCOS-2D </a:t>
            </a:r>
            <a:r>
              <a:rPr lang="ko-KR" altLang="en-US" sz="1400" dirty="0"/>
              <a:t>보다 더 좋은 그 어떤 게임 엔진이 </a:t>
            </a:r>
            <a:r>
              <a:rPr lang="ko-KR" altLang="en-US" sz="1400" dirty="0" smtClean="0"/>
              <a:t>나오더라도 </a:t>
            </a:r>
            <a:r>
              <a:rPr lang="ko-KR" altLang="en-US" sz="1400" dirty="0"/>
              <a:t>자신이 가고자 하는 방향으로 원활히 발전할 수 </a:t>
            </a:r>
            <a:r>
              <a:rPr lang="ko-KR" altLang="en-US" sz="1400" dirty="0" err="1"/>
              <a:t>있을것입니다</a:t>
            </a:r>
            <a:r>
              <a:rPr lang="en-US" altLang="ko-KR" sz="1400" dirty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 smtClean="0"/>
              <a:t>게임 </a:t>
            </a:r>
            <a:r>
              <a:rPr lang="ko-KR" altLang="en-US" sz="1400" dirty="0" err="1" smtClean="0"/>
              <a:t>프레임웍을</a:t>
            </a:r>
            <a:r>
              <a:rPr lang="ko-KR" altLang="en-US" sz="1400" dirty="0" smtClean="0"/>
              <a:t> 먼저 만들어 보면서 자바의 </a:t>
            </a:r>
            <a:r>
              <a:rPr lang="ko-KR" altLang="en-US" sz="1400" dirty="0" err="1"/>
              <a:t>스태틱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힙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스택</a:t>
            </a:r>
            <a:r>
              <a:rPr lang="ko-KR" altLang="en-US" sz="1400" dirty="0"/>
              <a:t> 등의 메모리 구조와 </a:t>
            </a:r>
            <a:r>
              <a:rPr lang="en-US" altLang="ko-KR" sz="1400" dirty="0"/>
              <a:t>OOP</a:t>
            </a:r>
            <a:r>
              <a:rPr lang="ko-KR" altLang="en-US" sz="1400" dirty="0"/>
              <a:t>의 기본 원리부터 시작해서 </a:t>
            </a:r>
            <a:r>
              <a:rPr lang="ko-KR" altLang="en-US" sz="1400" dirty="0" smtClean="0"/>
              <a:t>퍼즐 </a:t>
            </a:r>
            <a:r>
              <a:rPr lang="ko-KR" altLang="en-US" sz="1400" dirty="0"/>
              <a:t>과 보드 게임의 제작 방법과 네트워크 게임의 기초까지 다룹니다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en-US" altLang="ko-KR" sz="1400" dirty="0" smtClean="0"/>
              <a:t>Cocos2D</a:t>
            </a:r>
            <a:r>
              <a:rPr lang="ko-KR" altLang="en-US" sz="1400" dirty="0" smtClean="0"/>
              <a:t>라는 무료엔진을 사용하여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앞서 개발한 게임을 다시 구현하면서 순수 </a:t>
            </a:r>
            <a:r>
              <a:rPr lang="ko-KR" altLang="en-US" sz="1400" dirty="0" err="1" smtClean="0"/>
              <a:t>안드로이드로</a:t>
            </a:r>
            <a:r>
              <a:rPr lang="ko-KR" altLang="en-US" sz="1400" dirty="0" smtClean="0"/>
              <a:t> 개발한 게임과 장단점을 비교한다</a:t>
            </a:r>
            <a:r>
              <a:rPr lang="en-US" altLang="ko-KR" sz="1400" dirty="0" smtClean="0"/>
              <a:t>.  cocos2D</a:t>
            </a:r>
            <a:r>
              <a:rPr lang="ko-KR" altLang="en-US" sz="1400" dirty="0" smtClean="0"/>
              <a:t>에서 제공해주는 </a:t>
            </a:r>
            <a:r>
              <a:rPr lang="en-US" altLang="ko-KR" sz="1400" dirty="0" smtClean="0"/>
              <a:t>API</a:t>
            </a:r>
            <a:r>
              <a:rPr lang="ko-KR" altLang="en-US" sz="1400" dirty="0" smtClean="0"/>
              <a:t>에 대한 지식과 객체 모델링을 활용하여 기획된 게임을 훨씬 더 쉽게 만들수 있다</a:t>
            </a:r>
            <a:r>
              <a:rPr lang="en-US" altLang="ko-KR" sz="1400" dirty="0" smtClean="0"/>
              <a:t>.</a:t>
            </a:r>
            <a:endParaRPr lang="en-US" altLang="ko-KR" sz="1600" dirty="0" smtClean="0"/>
          </a:p>
          <a:p>
            <a:pPr marL="0" indent="0">
              <a:buFont typeface="Wingdings" pitchFamily="2" charset="2"/>
              <a:buChar char="ü"/>
            </a:pPr>
            <a:endParaRPr lang="en-US" altLang="ko-KR" sz="1600" dirty="0" smtClean="0"/>
          </a:p>
          <a:p>
            <a:pPr marL="0" indent="0">
              <a:buFont typeface="Wingdings" pitchFamily="2" charset="2"/>
              <a:buChar char="ü"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</a:t>
            </a:r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6818305" y="130175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0" lang="en-US" altLang="ko-KR" b="1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개요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189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과정 소개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34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818305" y="130175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슬라이드퍼즐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22765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게임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성공 화면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 설계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2633464" cy="43891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44008" y="1665051"/>
            <a:ext cx="3816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결과 화면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별 애니메이션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축하표시 </a:t>
            </a:r>
            <a:r>
              <a:rPr lang="ko-KR" altLang="en-US" dirty="0" err="1" smtClean="0"/>
              <a:t>스프라이트</a:t>
            </a:r>
            <a:r>
              <a:rPr lang="ko-KR" altLang="en-US" dirty="0" smtClean="0"/>
              <a:t> 애니메이션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980728"/>
            <a:ext cx="75608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오프스크린 비트맵</a:t>
            </a:r>
          </a:p>
          <a:p>
            <a:r>
              <a:rPr lang="en-US" altLang="ko-KR" dirty="0" smtClean="0"/>
              <a:t>Bitmap </a:t>
            </a:r>
            <a:r>
              <a:rPr lang="en-US" altLang="ko-KR" dirty="0" err="1" smtClean="0"/>
              <a:t>frameBuffer</a:t>
            </a:r>
            <a:endParaRPr lang="en-US" altLang="ko-KR" dirty="0" smtClean="0"/>
          </a:p>
          <a:p>
            <a:r>
              <a:rPr lang="en-US" altLang="ko-KR" dirty="0" smtClean="0"/>
              <a:t>Canvas virtual</a:t>
            </a:r>
          </a:p>
          <a:p>
            <a:r>
              <a:rPr lang="en-US" altLang="ko-KR" dirty="0" err="1" smtClean="0"/>
              <a:t>frameBuffer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Bitmap.</a:t>
            </a:r>
            <a:r>
              <a:rPr lang="en-US" altLang="ko-KR" i="1" dirty="0" err="1" smtClean="0"/>
              <a:t>createBitmap</a:t>
            </a:r>
            <a:r>
              <a:rPr lang="en-US" altLang="ko-KR" i="1" dirty="0" smtClean="0"/>
              <a:t>(480, 800, Config.ARGB_8888);</a:t>
            </a:r>
          </a:p>
          <a:p>
            <a:r>
              <a:rPr lang="en-US" altLang="ko-KR" dirty="0" smtClean="0"/>
              <a:t>virtual = new Canvas();</a:t>
            </a:r>
          </a:p>
          <a:p>
            <a:r>
              <a:rPr lang="en-US" altLang="ko-KR" dirty="0" err="1" smtClean="0"/>
              <a:t>virtual.setBitmap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frameBuffer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err="1" smtClean="0"/>
              <a:t>쓰레드에서</a:t>
            </a:r>
            <a:r>
              <a:rPr lang="ko-KR" altLang="en-US" dirty="0" smtClean="0"/>
              <a:t> 오프스크린비트맵을 가상버퍼로 그리다</a:t>
            </a:r>
            <a:endParaRPr lang="en-US" altLang="ko-KR" dirty="0" smtClean="0"/>
          </a:p>
          <a:p>
            <a:r>
              <a:rPr lang="en-US" altLang="ko-KR" dirty="0" smtClean="0"/>
              <a:t>synchronized(</a:t>
            </a:r>
            <a:r>
              <a:rPr lang="en-US" altLang="ko-KR" dirty="0" err="1" smtClean="0"/>
              <a:t>mHolder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상태관리</a:t>
            </a:r>
          </a:p>
          <a:p>
            <a:r>
              <a:rPr lang="en-US" altLang="ko-KR" dirty="0" smtClean="0"/>
              <a:t>update();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그리기</a:t>
            </a:r>
          </a:p>
          <a:p>
            <a:r>
              <a:rPr lang="en-US" altLang="ko-KR" dirty="0" smtClean="0"/>
              <a:t>present(</a:t>
            </a:r>
            <a:r>
              <a:rPr lang="en-US" altLang="ko-KR" b="1" dirty="0" smtClean="0"/>
              <a:t>virtual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해상도 최적화 작업</a:t>
            </a:r>
          </a:p>
          <a:p>
            <a:r>
              <a:rPr lang="en-US" altLang="ko-KR" b="1" dirty="0" err="1" smtClean="0"/>
              <a:t>canvas.getClipBounds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dstRect</a:t>
            </a:r>
            <a:r>
              <a:rPr lang="en-US" altLang="ko-KR" b="1" dirty="0" smtClean="0"/>
              <a:t>);</a:t>
            </a:r>
          </a:p>
          <a:p>
            <a:r>
              <a:rPr lang="en-US" altLang="ko-KR" b="1" dirty="0" err="1" smtClean="0"/>
              <a:t>canvas.drawBitmap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frameBuffer</a:t>
            </a:r>
            <a:r>
              <a:rPr lang="en-US" altLang="ko-KR" b="1" dirty="0" smtClean="0"/>
              <a:t>, null, </a:t>
            </a:r>
            <a:r>
              <a:rPr lang="en-US" altLang="ko-KR" b="1" dirty="0" err="1" smtClean="0"/>
              <a:t>dstRect</a:t>
            </a:r>
            <a:r>
              <a:rPr lang="en-US" altLang="ko-KR" b="1" dirty="0" smtClean="0"/>
              <a:t>, null);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6660232" y="3284984"/>
            <a:ext cx="2304256" cy="36004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52120" y="4581128"/>
            <a:ext cx="1728192" cy="108012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652120" y="3284984"/>
            <a:ext cx="1728192" cy="36004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818305" y="130175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슬라이드퍼즐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6514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해상도 맞추기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52120" y="3284984"/>
            <a:ext cx="100811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68144" y="292494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480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37890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800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52120" y="3573016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frameBuffer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4437112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virtual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380312" y="3645024"/>
            <a:ext cx="1584176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56376" y="321297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800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76256" y="51571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1200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660232" y="4581128"/>
            <a:ext cx="2304256" cy="108012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818305" y="130175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슬라이드퍼즐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6514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사운드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이펙트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980728"/>
            <a:ext cx="690041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en-US" altLang="ko-KR" dirty="0" err="1" smtClean="0"/>
              <a:t>SoundDirector</a:t>
            </a:r>
            <a:endParaRPr lang="en-US" altLang="ko-KR" dirty="0" smtClean="0"/>
          </a:p>
          <a:p>
            <a:r>
              <a:rPr lang="ko-KR" altLang="en-US" dirty="0" smtClean="0"/>
              <a:t>효과음은 자주 사용하므로 메모리에 올려놓고 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그러므로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 </a:t>
            </a:r>
            <a:r>
              <a:rPr lang="en-US" altLang="ko-KR" dirty="0" err="1" smtClean="0"/>
              <a:t>SoundManager</a:t>
            </a:r>
            <a:r>
              <a:rPr lang="ko-KR" altLang="en-US" dirty="0" smtClean="0"/>
              <a:t>를 이용하여 </a:t>
            </a:r>
            <a:endParaRPr lang="en-US" altLang="ko-KR" dirty="0" smtClean="0"/>
          </a:p>
          <a:p>
            <a:r>
              <a:rPr lang="ko-KR" altLang="en-US" u="sng" dirty="0" smtClean="0"/>
              <a:t>초기화</a:t>
            </a:r>
            <a:r>
              <a:rPr lang="en-US" altLang="ko-KR" u="sng" dirty="0" smtClean="0"/>
              <a:t>, </a:t>
            </a:r>
            <a:r>
              <a:rPr lang="ko-KR" altLang="en-US" u="sng" dirty="0" smtClean="0"/>
              <a:t>로딩</a:t>
            </a:r>
            <a:r>
              <a:rPr lang="en-US" altLang="ko-KR" u="sng" dirty="0" smtClean="0"/>
              <a:t>, </a:t>
            </a:r>
            <a:r>
              <a:rPr lang="ko-KR" altLang="en-US" u="sng" dirty="0" smtClean="0"/>
              <a:t>플레이</a:t>
            </a:r>
            <a:r>
              <a:rPr lang="en-US" altLang="ko-KR" u="sng" dirty="0" smtClean="0"/>
              <a:t> </a:t>
            </a:r>
            <a:r>
              <a:rPr lang="ko-KR" altLang="en-US" u="sng" dirty="0" smtClean="0"/>
              <a:t>등의 사운드 동작함수를 정의</a:t>
            </a:r>
            <a:endParaRPr lang="en-US" altLang="ko-KR" u="sng" dirty="0" smtClean="0"/>
          </a:p>
          <a:p>
            <a:r>
              <a:rPr lang="en-US" altLang="ko-KR" dirty="0" err="1" smtClean="0"/>
              <a:t>SoundPool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SoundPool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mPool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SoundPool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mPool</a:t>
            </a:r>
            <a:r>
              <a:rPr lang="en-US" altLang="ko-KR" u="sng" dirty="0" err="1" smtClean="0"/>
              <a:t>.load</a:t>
            </a:r>
            <a:r>
              <a:rPr lang="en-US" altLang="ko-KR" u="sng" dirty="0" smtClean="0"/>
              <a:t>(</a:t>
            </a:r>
            <a:r>
              <a:rPr lang="en-US" altLang="ko-KR" u="sng" dirty="0" err="1" smtClean="0"/>
              <a:t>R.raw.clapping</a:t>
            </a:r>
            <a:r>
              <a:rPr lang="en-US" altLang="ko-KR" u="sng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사운드 아이디가 리턴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259</a:t>
            </a:r>
            <a:r>
              <a:rPr lang="ko-KR" altLang="en-US" dirty="0" smtClean="0"/>
              <a:t>가 리턴</a:t>
            </a:r>
            <a:endParaRPr lang="en-US" altLang="ko-KR" dirty="0" smtClean="0"/>
          </a:p>
          <a:p>
            <a:r>
              <a:rPr lang="en-US" altLang="ko-KR" dirty="0" err="1" smtClean="0"/>
              <a:t>mPool.play</a:t>
            </a:r>
            <a:r>
              <a:rPr lang="en-US" altLang="ko-KR" dirty="0" smtClean="0"/>
              <a:t>(259); </a:t>
            </a:r>
          </a:p>
          <a:p>
            <a:pPr>
              <a:buFont typeface="Symbol"/>
              <a:buChar char="Þ"/>
            </a:pPr>
            <a:r>
              <a:rPr lang="en-US" altLang="ko-KR" dirty="0" smtClean="0"/>
              <a:t>1</a:t>
            </a:r>
            <a:r>
              <a:rPr lang="ko-KR" altLang="en-US" dirty="0" smtClean="0"/>
              <a:t>번은 박수소리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클릭성공소리</a:t>
            </a:r>
            <a:r>
              <a:rPr lang="en-US" altLang="ko-KR" dirty="0" smtClean="0"/>
              <a:t>, ,,,,</a:t>
            </a:r>
          </a:p>
          <a:p>
            <a:pPr>
              <a:buFont typeface="Symbol"/>
              <a:buChar char="Þ"/>
            </a:pPr>
            <a:r>
              <a:rPr lang="en-US" altLang="ko-KR" dirty="0" err="1" smtClean="0"/>
              <a:t>HashMap</a:t>
            </a:r>
            <a:r>
              <a:rPr lang="en-US" altLang="ko-KR" dirty="0" smtClean="0"/>
              <a:t> key, </a:t>
            </a:r>
            <a:r>
              <a:rPr lang="ko-KR" altLang="en-US" dirty="0" smtClean="0"/>
              <a:t>사운드 아이디를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en-US" altLang="ko-KR" dirty="0" err="1" smtClean="0"/>
              <a:t>AppManager</a:t>
            </a:r>
            <a:endParaRPr lang="en-US" altLang="ko-KR" dirty="0" smtClean="0"/>
          </a:p>
          <a:p>
            <a:r>
              <a:rPr lang="ko-KR" altLang="en-US" dirty="0" smtClean="0"/>
              <a:t>사운드 </a:t>
            </a:r>
            <a:r>
              <a:rPr lang="ko-KR" altLang="en-US" dirty="0" err="1" smtClean="0"/>
              <a:t>이펙트</a:t>
            </a:r>
            <a:r>
              <a:rPr lang="ko-KR" altLang="en-US" dirty="0" smtClean="0"/>
              <a:t> 설정 여부 체크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en-US" altLang="ko-KR" dirty="0" err="1" smtClean="0"/>
              <a:t>GameView</a:t>
            </a:r>
            <a:endParaRPr lang="en-US" altLang="ko-KR" dirty="0" smtClean="0"/>
          </a:p>
          <a:p>
            <a:r>
              <a:rPr lang="ko-KR" altLang="en-US" u="sng" dirty="0" smtClean="0"/>
              <a:t>사운드 </a:t>
            </a:r>
            <a:r>
              <a:rPr lang="ko-KR" altLang="en-US" u="sng" dirty="0" err="1" smtClean="0"/>
              <a:t>이펙트</a:t>
            </a:r>
            <a:r>
              <a:rPr lang="ko-KR" altLang="en-US" u="sng" dirty="0" smtClean="0"/>
              <a:t> 초기화</a:t>
            </a:r>
            <a:r>
              <a:rPr lang="en-US" altLang="ko-KR" u="sng" dirty="0" smtClean="0"/>
              <a:t>,</a:t>
            </a:r>
            <a:r>
              <a:rPr lang="ko-KR" altLang="en-US" u="sng" dirty="0" smtClean="0"/>
              <a:t> 로딩함수 호출</a:t>
            </a:r>
            <a:endParaRPr lang="en-US" altLang="ko-KR" u="sng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u="sng" dirty="0" smtClean="0"/>
              <a:t>각 씬 </a:t>
            </a:r>
            <a:r>
              <a:rPr lang="en-US" altLang="ko-KR" u="sng" dirty="0" smtClean="0"/>
              <a:t>=&gt; </a:t>
            </a:r>
            <a:r>
              <a:rPr lang="ko-KR" altLang="en-US" u="sng" dirty="0" smtClean="0"/>
              <a:t>플레이 함수 호출</a:t>
            </a:r>
            <a:endParaRPr lang="ko-KR" alt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818305" y="130175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슬라이드퍼즐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6514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배경음악 처리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836712"/>
            <a:ext cx="80648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err="1" smtClean="0"/>
              <a:t>액티비티에서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http://www.winapi.co.kr/android/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public void </a:t>
            </a:r>
            <a:r>
              <a:rPr lang="en-US" altLang="ko-KR" dirty="0" err="1" smtClean="0"/>
              <a:t>PlayBG</a:t>
            </a:r>
            <a:r>
              <a:rPr lang="en-US" altLang="ko-KR" dirty="0" smtClean="0"/>
              <a:t>(){</a:t>
            </a:r>
          </a:p>
          <a:p>
            <a:r>
              <a:rPr lang="en-US" altLang="ko-KR" dirty="0" smtClean="0"/>
              <a:t>    try{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mMediaPlayer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MediaPlayer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AssetManager</a:t>
            </a:r>
            <a:r>
              <a:rPr lang="en-US" altLang="ko-KR" dirty="0" smtClean="0"/>
              <a:t> am = </a:t>
            </a:r>
            <a:r>
              <a:rPr lang="en-US" altLang="ko-KR" dirty="0" err="1" smtClean="0"/>
              <a:t>getAssets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AssetFileDescriptor</a:t>
            </a:r>
            <a:r>
              <a:rPr lang="en-US" altLang="ko-KR" dirty="0" smtClean="0"/>
              <a:t> descriptor = </a:t>
            </a:r>
            <a:r>
              <a:rPr lang="en-US" altLang="ko-KR" dirty="0" err="1" smtClean="0"/>
              <a:t>am.openFd</a:t>
            </a:r>
            <a:r>
              <a:rPr lang="en-US" altLang="ko-KR" dirty="0" smtClean="0"/>
              <a:t>("main_bg.mp3");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mMediaPlayer.setDataSource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descriptor.getFileDescriptor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descriptor.getStartOffset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descriptor.getLength</a:t>
            </a:r>
            <a:r>
              <a:rPr lang="en-US" altLang="ko-KR" dirty="0" smtClean="0"/>
              <a:t>());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mMediaPlayer.prepare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mMediaPlayer.start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mMediaPlayer.setVolume</a:t>
            </a:r>
            <a:r>
              <a:rPr lang="en-US" altLang="ko-KR" dirty="0" smtClean="0"/>
              <a:t>(1f, 1f);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    catch (</a:t>
            </a:r>
            <a:r>
              <a:rPr lang="en-US" altLang="ko-KR" dirty="0" err="1" smtClean="0"/>
              <a:t>IllegalArgumentException</a:t>
            </a:r>
            <a:r>
              <a:rPr lang="en-US" altLang="ko-KR" dirty="0" smtClean="0"/>
              <a:t> e) {</a:t>
            </a:r>
            <a:r>
              <a:rPr lang="en-US" altLang="ko-KR" dirty="0" err="1" smtClean="0"/>
              <a:t>Log.</a:t>
            </a:r>
            <a:r>
              <a:rPr lang="en-US" altLang="ko-KR" i="1" dirty="0" err="1" smtClean="0"/>
              <a:t>e</a:t>
            </a:r>
            <a:r>
              <a:rPr lang="en-US" altLang="ko-KR" i="1" dirty="0" smtClean="0"/>
              <a:t>("</a:t>
            </a:r>
            <a:r>
              <a:rPr lang="en-US" altLang="ko-KR" i="1" dirty="0" err="1" smtClean="0"/>
              <a:t>MediaPlayer</a:t>
            </a:r>
            <a:r>
              <a:rPr lang="en-US" altLang="ko-KR" i="1" dirty="0" smtClean="0"/>
              <a:t> Error", </a:t>
            </a:r>
            <a:r>
              <a:rPr lang="en-US" altLang="ko-KR" i="1" dirty="0" err="1" smtClean="0"/>
              <a:t>e.getMessage</a:t>
            </a:r>
            <a:r>
              <a:rPr lang="en-US" altLang="ko-KR" i="1" dirty="0" smtClean="0"/>
              <a:t>());}</a:t>
            </a:r>
          </a:p>
          <a:p>
            <a:r>
              <a:rPr lang="en-US" altLang="ko-KR" dirty="0" smtClean="0"/>
              <a:t>catch (</a:t>
            </a:r>
            <a:r>
              <a:rPr lang="en-US" altLang="ko-KR" dirty="0" err="1" smtClean="0"/>
              <a:t>IllegalStateException</a:t>
            </a:r>
            <a:r>
              <a:rPr lang="en-US" altLang="ko-KR" dirty="0" smtClean="0"/>
              <a:t> e) {</a:t>
            </a:r>
            <a:r>
              <a:rPr lang="en-US" altLang="ko-KR" dirty="0" err="1" smtClean="0"/>
              <a:t>Log.</a:t>
            </a:r>
            <a:r>
              <a:rPr lang="en-US" altLang="ko-KR" i="1" dirty="0" err="1" smtClean="0"/>
              <a:t>e</a:t>
            </a:r>
            <a:r>
              <a:rPr lang="en-US" altLang="ko-KR" i="1" dirty="0" smtClean="0"/>
              <a:t>("</a:t>
            </a:r>
            <a:r>
              <a:rPr lang="en-US" altLang="ko-KR" i="1" dirty="0" err="1" smtClean="0"/>
              <a:t>MediaPlayer</a:t>
            </a:r>
            <a:r>
              <a:rPr lang="en-US" altLang="ko-KR" i="1" dirty="0" smtClean="0"/>
              <a:t> Error", </a:t>
            </a:r>
            <a:r>
              <a:rPr lang="en-US" altLang="ko-KR" i="1" dirty="0" err="1" smtClean="0"/>
              <a:t>e.getMessage</a:t>
            </a:r>
            <a:r>
              <a:rPr lang="en-US" altLang="ko-KR" i="1" dirty="0" smtClean="0"/>
              <a:t>());}</a:t>
            </a:r>
          </a:p>
          <a:p>
            <a:r>
              <a:rPr lang="en-US" altLang="ko-KR" dirty="0" smtClean="0"/>
              <a:t>catch (</a:t>
            </a:r>
            <a:r>
              <a:rPr lang="en-US" altLang="ko-KR" dirty="0" err="1" smtClean="0"/>
              <a:t>IOException</a:t>
            </a:r>
            <a:r>
              <a:rPr lang="en-US" altLang="ko-KR" dirty="0" smtClean="0"/>
              <a:t> e) {}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}/****/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818305" y="130175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슬라이드퍼즐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21264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Performance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이슈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980728"/>
            <a:ext cx="80648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Bitmap </a:t>
            </a:r>
            <a:r>
              <a:rPr lang="en-US" altLang="ko-KR" dirty="0" err="1" smtClean="0"/>
              <a:t>decodeStream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 </a:t>
            </a:r>
            <a:r>
              <a:rPr lang="en-US" altLang="ko-KR" dirty="0" smtClean="0"/>
              <a:t>leak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r>
              <a:rPr lang="en-US" altLang="ko-KR" dirty="0" smtClean="0"/>
              <a:t>Options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        Options </a:t>
            </a:r>
            <a:r>
              <a:rPr lang="en-US" altLang="ko-KR" dirty="0" err="1" smtClean="0"/>
              <a:t>options</a:t>
            </a:r>
            <a:r>
              <a:rPr lang="en-US" altLang="ko-KR" dirty="0" smtClean="0"/>
              <a:t> = </a:t>
            </a:r>
            <a:r>
              <a:rPr lang="en-US" altLang="ko-KR" b="1" dirty="0" smtClean="0"/>
              <a:t>new Options();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options.inPreferredConfig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en-US" altLang="ko-KR" dirty="0" err="1" smtClean="0"/>
              <a:t>Drawable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bitmap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변환후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Drawable</a:t>
            </a:r>
            <a:r>
              <a:rPr lang="ko-KR" altLang="en-US" dirty="0" smtClean="0"/>
              <a:t>로 다시 변환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 메모리 문제 개선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폴더에서 </a:t>
            </a:r>
            <a:r>
              <a:rPr lang="en-US" altLang="ko-KR" dirty="0" smtClean="0"/>
              <a:t>asset</a:t>
            </a:r>
            <a:r>
              <a:rPr lang="ko-KR" altLang="en-US" dirty="0" smtClean="0"/>
              <a:t>으로 옮겨서 해상도 및 용량 문제 개선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en-US" altLang="ko-KR" dirty="0" err="1" smtClean="0"/>
              <a:t>ImageTime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Update</a:t>
            </a:r>
            <a:r>
              <a:rPr lang="ko-KR" altLang="en-US" dirty="0" smtClean="0"/>
              <a:t>에서 게속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하는 부분을 </a:t>
            </a:r>
            <a:r>
              <a:rPr lang="ko-KR" altLang="en-US" dirty="0" err="1" smtClean="0"/>
              <a:t>생성자로</a:t>
            </a:r>
            <a:r>
              <a:rPr lang="ko-KR" altLang="en-US" dirty="0" smtClean="0"/>
              <a:t> 한번만 생성하고</a:t>
            </a:r>
            <a:endParaRPr lang="en-US" altLang="ko-KR" dirty="0" smtClean="0"/>
          </a:p>
          <a:p>
            <a:r>
              <a:rPr lang="ko-KR" altLang="en-US" dirty="0" smtClean="0"/>
              <a:t> 그려진걸 다시 그리도록 수정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canvas.drawColor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Color.</a:t>
            </a:r>
            <a:r>
              <a:rPr lang="en-US" altLang="ko-KR" i="1" dirty="0" err="1" smtClean="0"/>
              <a:t>BLACK</a:t>
            </a:r>
            <a:r>
              <a:rPr lang="en-US" altLang="ko-KR" i="1" dirty="0" smtClean="0"/>
              <a:t>, </a:t>
            </a:r>
            <a:r>
              <a:rPr lang="en-US" altLang="ko-KR" i="1" dirty="0" err="1" smtClean="0"/>
              <a:t>PorterDuff.Mode.CLEAR</a:t>
            </a:r>
            <a:r>
              <a:rPr lang="en-US" altLang="ko-KR" i="1" dirty="0" smtClean="0"/>
              <a:t>); </a:t>
            </a:r>
          </a:p>
          <a:p>
            <a:endParaRPr lang="en-US" altLang="ko-KR" i="1" dirty="0" smtClean="0"/>
          </a:p>
          <a:p>
            <a:r>
              <a:rPr lang="en-US" altLang="ko-KR" i="1" dirty="0" smtClean="0"/>
              <a:t>* </a:t>
            </a:r>
            <a:r>
              <a:rPr lang="ko-KR" altLang="en-US" i="1" dirty="0" smtClean="0"/>
              <a:t>비트맵 생성시 크기 조절</a:t>
            </a:r>
            <a:endParaRPr lang="en-US" altLang="ko-KR" i="1" dirty="0" smtClean="0"/>
          </a:p>
          <a:p>
            <a:pPr>
              <a:buFontTx/>
              <a:buChar char="-"/>
            </a:pPr>
            <a:r>
              <a:rPr lang="ko-KR" altLang="en-US" dirty="0" smtClean="0"/>
              <a:t>투명도가 필요하면 </a:t>
            </a:r>
            <a:r>
              <a:rPr lang="en-US" altLang="ko-KR" dirty="0" smtClean="0"/>
              <a:t>ARGB_4444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그외는</a:t>
            </a:r>
            <a:r>
              <a:rPr lang="ko-KR" altLang="en-US" dirty="0" smtClean="0"/>
              <a:t> 모두 </a:t>
            </a:r>
            <a:r>
              <a:rPr lang="en-US" altLang="ko-KR" dirty="0" smtClean="0"/>
              <a:t>RGB_565 </a:t>
            </a:r>
            <a:r>
              <a:rPr lang="ko-KR" altLang="en-US" dirty="0" smtClean="0"/>
              <a:t>로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818305" y="130175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b="1" dirty="0" err="1" smtClean="0">
                <a:latin typeface="맑은 고딕" pitchFamily="50" charset="-127"/>
                <a:ea typeface="맑은 고딕" pitchFamily="50" charset="-127"/>
              </a:rPr>
              <a:t>틀린그림찾기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스토리보드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 descr="picture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5" y="764704"/>
            <a:ext cx="2795527" cy="1677316"/>
          </a:xfrm>
          <a:prstGeom prst="rect">
            <a:avLst/>
          </a:prstGeom>
        </p:spPr>
      </p:pic>
      <p:pic>
        <p:nvPicPr>
          <p:cNvPr id="13" name="그림 12" descr="picture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2852936"/>
            <a:ext cx="2854370" cy="1712622"/>
          </a:xfrm>
          <a:prstGeom prst="rect">
            <a:avLst/>
          </a:prstGeom>
        </p:spPr>
      </p:pic>
      <p:pic>
        <p:nvPicPr>
          <p:cNvPr id="14" name="그림 13" descr="picture-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575" y="4797152"/>
            <a:ext cx="2880319" cy="1728192"/>
          </a:xfrm>
          <a:prstGeom prst="rect">
            <a:avLst/>
          </a:prstGeom>
        </p:spPr>
      </p:pic>
      <p:pic>
        <p:nvPicPr>
          <p:cNvPr id="15" name="그림 14" descr="picture-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88024" y="836711"/>
            <a:ext cx="3046925" cy="2031283"/>
          </a:xfrm>
          <a:prstGeom prst="rect">
            <a:avLst/>
          </a:prstGeom>
        </p:spPr>
      </p:pic>
      <p:pic>
        <p:nvPicPr>
          <p:cNvPr id="16" name="그림 15" descr="picture-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88025" y="2636912"/>
            <a:ext cx="3024336" cy="2016224"/>
          </a:xfrm>
          <a:prstGeom prst="rect">
            <a:avLst/>
          </a:prstGeom>
        </p:spPr>
      </p:pic>
      <p:pic>
        <p:nvPicPr>
          <p:cNvPr id="17" name="그림 16" descr="picture-6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88025" y="4653136"/>
            <a:ext cx="3024336" cy="201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818305" y="130175"/>
            <a:ext cx="14173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. Cocos2D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6850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Cocos2D 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소개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cocos2d의_구조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692696"/>
            <a:ext cx="5949280" cy="594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818305" y="130175"/>
            <a:ext cx="14173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. Cocos2D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6850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Cocos2D 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소개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692696"/>
            <a:ext cx="715080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 smtClean="0"/>
          </a:p>
          <a:p>
            <a:r>
              <a:rPr lang="ko-KR" altLang="en-US" sz="1600" dirty="0" smtClean="0"/>
              <a:t>* </a:t>
            </a:r>
            <a:r>
              <a:rPr lang="en-US" altLang="ko-KR" sz="1600" dirty="0" smtClean="0"/>
              <a:t>cocos2d</a:t>
            </a:r>
          </a:p>
          <a:p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openGL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es</a:t>
            </a:r>
            <a:r>
              <a:rPr lang="en-US" altLang="ko-KR" sz="1600" dirty="0" smtClean="0"/>
              <a:t> 1.0 3d </a:t>
            </a:r>
            <a:r>
              <a:rPr lang="ko-KR" altLang="en-US" sz="1600" dirty="0" smtClean="0"/>
              <a:t>엔진으로 구현한 </a:t>
            </a:r>
            <a:r>
              <a:rPr lang="en-US" altLang="ko-KR" sz="1600" dirty="0" smtClean="0"/>
              <a:t>2d </a:t>
            </a:r>
            <a:r>
              <a:rPr lang="ko-KR" altLang="en-US" sz="1600" dirty="0" smtClean="0"/>
              <a:t>게임 플랫폼</a:t>
            </a:r>
          </a:p>
          <a:p>
            <a:endParaRPr lang="ko-KR" altLang="en-US" sz="1600" dirty="0" smtClean="0"/>
          </a:p>
          <a:p>
            <a:r>
              <a:rPr lang="en-US" altLang="ko-KR" sz="1600" dirty="0" err="1" smtClean="0"/>
              <a:t>opengl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소개</a:t>
            </a:r>
          </a:p>
          <a:p>
            <a:r>
              <a:rPr lang="en-US" altLang="ko-KR" sz="1600" dirty="0" smtClean="0"/>
              <a:t>http://aproject.tistory.com/12</a:t>
            </a:r>
          </a:p>
          <a:p>
            <a:r>
              <a:rPr lang="en-US" altLang="ko-KR" sz="1600" dirty="0" smtClean="0"/>
              <a:t>http://blog.naver.com/PostView.nhn?blogId=gidools&amp;logNo=20107806808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surfaceView</a:t>
            </a:r>
            <a:r>
              <a:rPr lang="ko-KR" altLang="en-US" sz="1600" dirty="0" smtClean="0"/>
              <a:t>가 </a:t>
            </a:r>
            <a:r>
              <a:rPr lang="en-US" altLang="ko-KR" sz="1600" dirty="0" err="1" smtClean="0"/>
              <a:t>GLsurfaceView</a:t>
            </a:r>
            <a:r>
              <a:rPr lang="ko-KR" altLang="en-US" sz="1600" dirty="0" smtClean="0"/>
              <a:t>로</a:t>
            </a:r>
          </a:p>
          <a:p>
            <a:r>
              <a:rPr lang="en-US" altLang="ko-KR" sz="1600" dirty="0" smtClean="0"/>
              <a:t>callback </a:t>
            </a:r>
            <a:r>
              <a:rPr lang="ko-KR" altLang="en-US" sz="1600" dirty="0" smtClean="0"/>
              <a:t>인터페이스가 </a:t>
            </a:r>
            <a:r>
              <a:rPr lang="en-US" altLang="ko-KR" sz="1600" dirty="0" smtClean="0"/>
              <a:t>renderer </a:t>
            </a:r>
            <a:r>
              <a:rPr lang="ko-KR" altLang="en-US" sz="1600" dirty="0" smtClean="0"/>
              <a:t>인터페이스로</a:t>
            </a:r>
          </a:p>
          <a:p>
            <a:r>
              <a:rPr lang="ko-KR" altLang="en-US" sz="1600" dirty="0" err="1" smtClean="0"/>
              <a:t>렌더링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쓰레드가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onDrawFrame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함수로</a:t>
            </a:r>
          </a:p>
          <a:p>
            <a:endParaRPr lang="ko-KR" altLang="en-US" sz="1600" dirty="0" smtClean="0"/>
          </a:p>
          <a:p>
            <a:r>
              <a:rPr lang="ko-KR" altLang="en-US" sz="1600" dirty="0" err="1" smtClean="0"/>
              <a:t>좌표계</a:t>
            </a:r>
            <a:r>
              <a:rPr lang="ko-KR" altLang="en-US" sz="1600" dirty="0" smtClean="0"/>
              <a:t> 좌측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하단을 </a:t>
            </a:r>
            <a:r>
              <a:rPr lang="en-US" altLang="ko-KR" sz="1600" dirty="0" smtClean="0"/>
              <a:t>0.0</a:t>
            </a:r>
            <a:r>
              <a:rPr lang="ko-KR" altLang="en-US" sz="1600" dirty="0" smtClean="0"/>
              <a:t>으로</a:t>
            </a:r>
          </a:p>
          <a:p>
            <a:r>
              <a:rPr lang="ko-KR" altLang="en-US" sz="1600" dirty="0" err="1" smtClean="0"/>
              <a:t>스프라이트의</a:t>
            </a:r>
            <a:r>
              <a:rPr lang="ko-KR" altLang="en-US" sz="1600" dirty="0" smtClean="0"/>
              <a:t> 중심을 </a:t>
            </a:r>
            <a:r>
              <a:rPr lang="en-US" altLang="ko-KR" sz="1600" dirty="0" err="1" smtClean="0"/>
              <a:t>x,y</a:t>
            </a:r>
            <a:r>
              <a:rPr lang="ko-KR" altLang="en-US" sz="1600" dirty="0" smtClean="0"/>
              <a:t>좌표로</a:t>
            </a:r>
          </a:p>
          <a:p>
            <a:endParaRPr lang="ko-KR" altLang="en-US" sz="1600" dirty="0" smtClean="0"/>
          </a:p>
          <a:p>
            <a:r>
              <a:rPr lang="en-US" altLang="ko-KR" sz="1600" dirty="0" smtClean="0"/>
              <a:t>scene</a:t>
            </a:r>
            <a:r>
              <a:rPr lang="ko-KR" altLang="en-US" sz="1600" dirty="0" smtClean="0"/>
              <a:t>개념은 같다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scene</a:t>
            </a:r>
            <a:r>
              <a:rPr lang="ko-KR" altLang="en-US" sz="1600" dirty="0" smtClean="0"/>
              <a:t>을 보여주는 </a:t>
            </a:r>
            <a:r>
              <a:rPr lang="en-US" altLang="ko-KR" sz="1600" dirty="0" smtClean="0"/>
              <a:t>API</a:t>
            </a:r>
            <a:r>
              <a:rPr lang="ko-KR" altLang="en-US" sz="1600" dirty="0" smtClean="0"/>
              <a:t>는 </a:t>
            </a:r>
            <a:r>
              <a:rPr lang="en-US" altLang="ko-KR" sz="1600" dirty="0" err="1" smtClean="0"/>
              <a:t>runWithScene</a:t>
            </a:r>
            <a:endParaRPr lang="en-US" altLang="ko-KR" sz="1600" dirty="0" smtClean="0"/>
          </a:p>
          <a:p>
            <a:r>
              <a:rPr lang="en-US" altLang="ko-KR" sz="1600" dirty="0" smtClean="0"/>
              <a:t>scene </a:t>
            </a:r>
            <a:r>
              <a:rPr lang="ko-KR" altLang="en-US" sz="1600" dirty="0" smtClean="0"/>
              <a:t>전환 </a:t>
            </a:r>
            <a:r>
              <a:rPr lang="en-US" altLang="ko-KR" sz="1600" dirty="0" smtClean="0"/>
              <a:t>API</a:t>
            </a:r>
            <a:r>
              <a:rPr lang="ko-KR" altLang="en-US" sz="1600" dirty="0" smtClean="0"/>
              <a:t>는 </a:t>
            </a:r>
            <a:r>
              <a:rPr lang="en-US" altLang="ko-KR" sz="1600" dirty="0" err="1" smtClean="0"/>
              <a:t>replaceScene</a:t>
            </a:r>
            <a:endParaRPr lang="en-US" altLang="ko-KR" sz="1600" dirty="0" smtClean="0"/>
          </a:p>
          <a:p>
            <a:r>
              <a:rPr lang="en-US" altLang="ko-KR" sz="1600" dirty="0" smtClean="0"/>
              <a:t>scene</a:t>
            </a:r>
            <a:r>
              <a:rPr lang="ko-KR" altLang="en-US" sz="1600" dirty="0" smtClean="0"/>
              <a:t>에 보여지는 객체는 </a:t>
            </a:r>
            <a:r>
              <a:rPr lang="en-US" altLang="ko-KR" sz="1600" dirty="0" smtClean="0"/>
              <a:t>layer </a:t>
            </a:r>
            <a:r>
              <a:rPr lang="ko-KR" altLang="en-US" sz="1600" dirty="0" smtClean="0"/>
              <a:t>로 객체화하고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smtClean="0"/>
              <a:t>layer</a:t>
            </a:r>
            <a:r>
              <a:rPr lang="ko-KR" altLang="en-US" sz="1600" dirty="0" smtClean="0"/>
              <a:t>에 여러가지 </a:t>
            </a:r>
            <a:r>
              <a:rPr lang="ko-KR" altLang="en-US" sz="1600" dirty="0" err="1" smtClean="0"/>
              <a:t>노드를</a:t>
            </a:r>
            <a:r>
              <a:rPr lang="ko-KR" altLang="en-US" sz="1600" dirty="0" smtClean="0"/>
              <a:t> 만든다</a:t>
            </a:r>
          </a:p>
          <a:p>
            <a:r>
              <a:rPr lang="en-US" altLang="ko-KR" sz="1600" dirty="0" err="1" smtClean="0"/>
              <a:t>addChild</a:t>
            </a:r>
            <a:r>
              <a:rPr lang="en-US" altLang="ko-KR" sz="1600" dirty="0" smtClean="0"/>
              <a:t>(node, z-index)</a:t>
            </a:r>
          </a:p>
          <a:p>
            <a:r>
              <a:rPr lang="en-US" altLang="ko-KR" sz="1600" dirty="0" smtClean="0"/>
              <a:t>z-index</a:t>
            </a:r>
            <a:r>
              <a:rPr lang="ko-KR" altLang="en-US" sz="1600" dirty="0" smtClean="0"/>
              <a:t>가 높을수록 화면 앞쪽에 </a:t>
            </a:r>
            <a:r>
              <a:rPr lang="en-US" altLang="ko-KR" sz="1600" dirty="0" smtClean="0"/>
              <a:t>display (3D</a:t>
            </a:r>
            <a:r>
              <a:rPr lang="ko-KR" altLang="en-US" sz="1600" dirty="0" smtClean="0"/>
              <a:t>엔진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580112" y="3068960"/>
            <a:ext cx="208823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23728" y="1268760"/>
            <a:ext cx="151216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475656" y="3501008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23728" y="1268760"/>
            <a:ext cx="1584176" cy="230425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76056" y="1268760"/>
            <a:ext cx="2592288" cy="36004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5616" y="692696"/>
            <a:ext cx="227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짜르기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Resize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87316" y="69269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480*800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리사이징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5536" y="4725144"/>
            <a:ext cx="259228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115616" y="4509120"/>
            <a:ext cx="72008" cy="2348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4509120"/>
            <a:ext cx="72008" cy="2348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115616" y="4725144"/>
            <a:ext cx="1152128" cy="18002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9512" y="1988840"/>
            <a:ext cx="227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짜르기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Resize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10800000">
            <a:off x="4427984" y="3356992"/>
            <a:ext cx="309634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414908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800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1280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3356992"/>
            <a:ext cx="3096344" cy="1872208"/>
          </a:xfrm>
          <a:prstGeom prst="rect">
            <a:avLst/>
          </a:prstGeom>
          <a:solidFill>
            <a:schemeClr val="bg1">
              <a:lumMod val="75000"/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12160" y="292494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800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60432" y="436510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480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6818305" y="130175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0" lang="en-US" altLang="ko-KR" b="1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개요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189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과정 소개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11560" y="692696"/>
            <a:ext cx="7920880" cy="59046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Char char="ü"/>
            </a:pP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참고 서적 소개</a:t>
            </a:r>
            <a:endParaRPr lang="en-US" altLang="ko-KR" sz="1800" b="1" dirty="0" smtClean="0"/>
          </a:p>
          <a:p>
            <a:pPr marL="0" indent="0">
              <a:buFont typeface="Arial" pitchFamily="34" charset="0"/>
              <a:buNone/>
            </a:pPr>
            <a:endParaRPr lang="en-US" altLang="ko-KR" sz="1400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자바 언어</a:t>
            </a:r>
            <a:endParaRPr lang="en-US" altLang="ko-KR" sz="1600" dirty="0" smtClean="0"/>
          </a:p>
          <a:p>
            <a:pPr marL="0" indent="0">
              <a:buFont typeface="Arial" pitchFamily="34" charset="0"/>
              <a:buNone/>
            </a:pPr>
            <a:r>
              <a:rPr lang="ko-KR" altLang="en-US" sz="1600" dirty="0" smtClean="0"/>
              <a:t>자바의 정석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남궁성 저</a:t>
            </a:r>
            <a:r>
              <a:rPr lang="en-US" altLang="ko-KR" sz="1600" dirty="0" smtClean="0"/>
              <a:t>)</a:t>
            </a:r>
          </a:p>
          <a:p>
            <a:pPr marL="0" indent="0">
              <a:buNone/>
            </a:pPr>
            <a:r>
              <a:rPr lang="en-US" altLang="ko-KR" sz="1600" dirty="0">
                <a:hlinkClick r:id="rId2"/>
              </a:rPr>
              <a:t>http://</a:t>
            </a:r>
            <a:r>
              <a:rPr lang="en-US" altLang="ko-KR" sz="1600" dirty="0" smtClean="0">
                <a:hlinkClick r:id="rId2"/>
              </a:rPr>
              <a:t>cafe.naver.com/javachobostudy.cafe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필수자바강좌 클릭</a:t>
            </a:r>
            <a:r>
              <a:rPr lang="en-US" altLang="ko-KR" sz="1600" dirty="0" smtClean="0"/>
              <a:t>)</a:t>
            </a:r>
          </a:p>
          <a:p>
            <a:pPr marL="0" indent="0">
              <a:buNone/>
            </a:pPr>
            <a:r>
              <a:rPr lang="ko-KR" altLang="en-US" sz="1600" dirty="0" err="1" smtClean="0"/>
              <a:t>소설같은</a:t>
            </a:r>
            <a:r>
              <a:rPr lang="ko-KR" altLang="en-US" sz="1600" dirty="0" smtClean="0"/>
              <a:t> 자바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자북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최영관저</a:t>
            </a:r>
            <a:r>
              <a:rPr lang="en-US" altLang="ko-KR" sz="1600" dirty="0" smtClean="0"/>
              <a:t>)</a:t>
            </a:r>
          </a:p>
          <a:p>
            <a:pPr marL="0" indent="0">
              <a:buNone/>
            </a:pPr>
            <a:r>
              <a:rPr lang="en-US" altLang="ko-KR" sz="1600" dirty="0">
                <a:hlinkClick r:id="rId3"/>
              </a:rPr>
              <a:t>http://www.jabook.com/</a:t>
            </a:r>
            <a:endParaRPr lang="en-US" altLang="ko-KR" sz="1600" dirty="0" smtClean="0"/>
          </a:p>
          <a:p>
            <a:pPr marL="0" indent="0">
              <a:buFont typeface="Wingdings" pitchFamily="2" charset="2"/>
              <a:buChar char="ü"/>
            </a:pPr>
            <a:endParaRPr lang="en-US" altLang="ko-KR" sz="1600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디자인패턴</a:t>
            </a:r>
            <a:endParaRPr lang="en-US" altLang="ko-KR" sz="1600" dirty="0"/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smtClean="0"/>
              <a:t>Java </a:t>
            </a:r>
            <a:r>
              <a:rPr lang="ko-KR" altLang="en-US" sz="1600" dirty="0" smtClean="0"/>
              <a:t>언어로 배우는 디자인패턴 입문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유키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히로시</a:t>
            </a:r>
            <a:r>
              <a:rPr lang="ko-KR" altLang="en-US" sz="1600" dirty="0" smtClean="0"/>
              <a:t> 저</a:t>
            </a:r>
            <a:r>
              <a:rPr lang="en-US" altLang="ko-KR" sz="1600" dirty="0" smtClean="0"/>
              <a:t>) Or Head First Design Pattern</a:t>
            </a:r>
          </a:p>
          <a:p>
            <a:pPr marL="0" indent="0">
              <a:buFont typeface="Arial" pitchFamily="34" charset="0"/>
              <a:buNone/>
            </a:pPr>
            <a:endParaRPr lang="en-US" altLang="ko-KR" sz="1600" dirty="0"/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멀티쓰레드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병행처리</a:t>
            </a:r>
            <a:r>
              <a:rPr lang="en-US" altLang="ko-KR" sz="1600" dirty="0" smtClean="0"/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smtClean="0"/>
              <a:t>Java </a:t>
            </a:r>
            <a:r>
              <a:rPr lang="ko-KR" altLang="en-US" sz="1600" dirty="0" smtClean="0"/>
              <a:t>언어로 배우는 디자인패턴입문 </a:t>
            </a:r>
            <a:r>
              <a:rPr lang="ko-KR" altLang="en-US" sz="1600" dirty="0" err="1" smtClean="0"/>
              <a:t>멀티쓰레드</a:t>
            </a:r>
            <a:r>
              <a:rPr lang="ko-KR" altLang="en-US" sz="1600" dirty="0" smtClean="0"/>
              <a:t> 편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유키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히로시</a:t>
            </a:r>
            <a:r>
              <a:rPr lang="ko-KR" altLang="en-US" sz="1600" dirty="0" smtClean="0"/>
              <a:t> 저</a:t>
            </a:r>
            <a:r>
              <a:rPr lang="en-US" altLang="ko-KR" sz="1600" dirty="0" smtClean="0"/>
              <a:t>)</a:t>
            </a:r>
          </a:p>
          <a:p>
            <a:pPr marL="0" indent="0">
              <a:buFont typeface="Arial" pitchFamily="34" charset="0"/>
              <a:buNone/>
            </a:pPr>
            <a:endParaRPr lang="en-US" altLang="ko-KR" sz="1600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0" indent="0">
              <a:buFont typeface="Arial" pitchFamily="34" charset="0"/>
              <a:buNone/>
            </a:pP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프로그래밍 정복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김상형 저</a:t>
            </a:r>
            <a:r>
              <a:rPr lang="en-US" altLang="ko-KR" sz="1600" dirty="0" smtClean="0"/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smtClean="0">
                <a:hlinkClick r:id="rId4"/>
              </a:rPr>
              <a:t>http://</a:t>
            </a:r>
            <a:r>
              <a:rPr lang="en-US" altLang="ko-KR" sz="1600" dirty="0" smtClean="0">
                <a:hlinkClick r:id="rId4"/>
              </a:rPr>
              <a:t>www.soen.kr</a:t>
            </a:r>
            <a:endParaRPr lang="en-US" altLang="ko-KR" sz="1600" dirty="0" smtClean="0"/>
          </a:p>
          <a:p>
            <a:pPr marL="0" indent="0">
              <a:buFont typeface="Arial" pitchFamily="34" charset="0"/>
              <a:buNone/>
            </a:pPr>
            <a:endParaRPr lang="en-US" altLang="ko-KR" sz="1600" dirty="0"/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게임</a:t>
            </a:r>
            <a:endParaRPr lang="en-US" altLang="ko-KR" sz="1600" dirty="0" smtClean="0"/>
          </a:p>
          <a:p>
            <a:pPr marL="0" indent="0">
              <a:buFont typeface="Arial" pitchFamily="34" charset="0"/>
              <a:buNone/>
            </a:pPr>
            <a:r>
              <a:rPr lang="ko-KR" altLang="en-US" sz="1600" dirty="0" smtClean="0"/>
              <a:t>시작하세요</a:t>
            </a:r>
            <a:r>
              <a:rPr lang="en-US" altLang="ko-KR" sz="1600" dirty="0" smtClean="0"/>
              <a:t>! </a:t>
            </a: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게임 프로그래밍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마리오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제흐너</a:t>
            </a:r>
            <a:r>
              <a:rPr lang="ko-KR" altLang="en-US" sz="1600" dirty="0" smtClean="0"/>
              <a:t> 저</a:t>
            </a:r>
            <a:r>
              <a:rPr lang="en-US" altLang="ko-KR" sz="1600" dirty="0" smtClean="0"/>
              <a:t>)</a:t>
            </a:r>
          </a:p>
          <a:p>
            <a:pPr marL="0" indent="0">
              <a:buFont typeface="Arial" pitchFamily="34" charset="0"/>
              <a:buNone/>
            </a:pPr>
            <a:endParaRPr lang="en-US" altLang="ko-KR" sz="1600" dirty="0" smtClean="0"/>
          </a:p>
          <a:p>
            <a:pPr>
              <a:buFont typeface="Arial" pitchFamily="34" charset="0"/>
              <a:buNone/>
            </a:pPr>
            <a:r>
              <a:rPr lang="en-US" altLang="ko-KR" sz="1600" dirty="0" smtClean="0"/>
              <a:t>   </a:t>
            </a:r>
          </a:p>
          <a:p>
            <a:pPr>
              <a:buFont typeface="Arial" pitchFamily="34" charset="0"/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234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6818305" y="130175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0" lang="en-US" altLang="ko-KR" b="1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개요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189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과정 소개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254973"/>
              </p:ext>
            </p:extLst>
          </p:nvPr>
        </p:nvGraphicFramePr>
        <p:xfrm>
          <a:off x="683568" y="692696"/>
          <a:ext cx="7594111" cy="604867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72208"/>
                <a:gridCol w="5721903"/>
              </a:tblGrid>
              <a:tr h="356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소요 </a:t>
                      </a:r>
                      <a:r>
                        <a:rPr lang="ko-KR" altLang="en-US" sz="1400" dirty="0" err="1" smtClean="0"/>
                        <a:t>회차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목차</a:t>
                      </a:r>
                      <a:endParaRPr lang="ko-KR" altLang="en-US" sz="1400" dirty="0"/>
                    </a:p>
                  </a:txBody>
                  <a:tcPr/>
                </a:tc>
              </a:tr>
              <a:tr h="935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자바 기초 다지기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</a:t>
                      </a:r>
                      <a:r>
                        <a:rPr lang="ko-KR" altLang="en-US" sz="1400" dirty="0" smtClean="0"/>
                        <a:t>자바 메모리모델</a:t>
                      </a:r>
                      <a:r>
                        <a:rPr lang="en-US" altLang="ko-KR" sz="1400" dirty="0" smtClean="0"/>
                        <a:t>, static </a:t>
                      </a:r>
                      <a:r>
                        <a:rPr lang="ko-KR" altLang="en-US" sz="1400" dirty="0" smtClean="0"/>
                        <a:t>개념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쓰레드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익명클래스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컬렉션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OOP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개념 이해 </a:t>
                      </a:r>
                      <a:r>
                        <a:rPr lang="en-US" altLang="ko-KR" sz="1400" baseline="0" dirty="0" smtClean="0"/>
                        <a:t>– </a:t>
                      </a:r>
                      <a:r>
                        <a:rPr lang="ko-KR" altLang="en-US" sz="1400" baseline="0" dirty="0" smtClean="0"/>
                        <a:t>상속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폴리모피즘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인터페이스</a:t>
                      </a:r>
                      <a:r>
                        <a:rPr lang="en-US" altLang="ko-KR" sz="1400" baseline="0" smtClean="0"/>
                        <a:t>, </a:t>
                      </a:r>
                      <a:r>
                        <a:rPr lang="ko-KR" altLang="en-US" sz="1400" baseline="0" smtClean="0"/>
                        <a:t>추상화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UML </a:t>
                      </a:r>
                      <a:r>
                        <a:rPr lang="ko-KR" altLang="en-US" sz="1400" baseline="0" dirty="0" smtClean="0"/>
                        <a:t>이해 </a:t>
                      </a:r>
                      <a:r>
                        <a:rPr lang="en-US" altLang="ko-KR" sz="1400" baseline="0" dirty="0" smtClean="0"/>
                        <a:t>– </a:t>
                      </a:r>
                      <a:r>
                        <a:rPr lang="ko-KR" altLang="en-US" sz="1400" baseline="0" dirty="0" smtClean="0"/>
                        <a:t>클래스 다이어그램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시퀀스 다이어그램 </a:t>
                      </a:r>
                      <a:endParaRPr lang="ko-KR" altLang="en-US" sz="1400" dirty="0"/>
                    </a:p>
                  </a:txBody>
                  <a:tcPr/>
                </a:tc>
              </a:tr>
              <a:tr h="724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 </a:t>
                      </a:r>
                      <a:r>
                        <a:rPr lang="ko-KR" altLang="en-US" sz="1400" dirty="0" err="1" smtClean="0"/>
                        <a:t>안드로이드</a:t>
                      </a:r>
                      <a:r>
                        <a:rPr lang="ko-KR" altLang="en-US" sz="1400" dirty="0" smtClean="0"/>
                        <a:t> 기초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</a:t>
                      </a:r>
                      <a:r>
                        <a:rPr lang="ko-KR" altLang="en-US" sz="1400" dirty="0" smtClean="0"/>
                        <a:t>화면구성과 레이아웃 이해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4</a:t>
                      </a:r>
                      <a:r>
                        <a:rPr lang="ko-KR" altLang="en-US" sz="1400" baseline="0" dirty="0" smtClean="0"/>
                        <a:t>대 컴포넌트 이해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1146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게임 </a:t>
                      </a:r>
                      <a:r>
                        <a:rPr lang="ko-KR" altLang="en-US" sz="1400" dirty="0" err="1" smtClean="0"/>
                        <a:t>프레임웍</a:t>
                      </a:r>
                      <a:r>
                        <a:rPr lang="ko-KR" altLang="en-US" sz="1400" dirty="0" smtClean="0"/>
                        <a:t> 구축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</a:t>
                      </a:r>
                      <a:r>
                        <a:rPr lang="ko-KR" altLang="en-US" sz="1400" dirty="0" err="1" smtClean="0"/>
                        <a:t>싱글턴</a:t>
                      </a:r>
                      <a:r>
                        <a:rPr lang="ko-KR" altLang="en-US" sz="1400" dirty="0" smtClean="0"/>
                        <a:t> 패턴 이해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</a:t>
                      </a:r>
                      <a:r>
                        <a:rPr lang="ko-KR" altLang="en-US" sz="1400" dirty="0" smtClean="0"/>
                        <a:t>그리기</a:t>
                      </a:r>
                      <a:r>
                        <a:rPr lang="en-US" altLang="ko-KR" sz="1400" baseline="0" dirty="0" smtClean="0"/>
                        <a:t> – </a:t>
                      </a:r>
                      <a:r>
                        <a:rPr lang="ko-KR" altLang="en-US" sz="1400" baseline="0" dirty="0" smtClean="0"/>
                        <a:t>캔버스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비트맵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err="1" smtClean="0"/>
                        <a:t>서피스뷰</a:t>
                      </a:r>
                      <a:r>
                        <a:rPr lang="ko-KR" altLang="en-US" sz="1400" baseline="0" dirty="0" smtClean="0"/>
                        <a:t> 이해</a:t>
                      </a:r>
                      <a:endParaRPr lang="ko-KR" altLang="en-US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FPS </a:t>
                      </a:r>
                      <a:r>
                        <a:rPr lang="ko-KR" altLang="en-US" sz="1400" dirty="0" smtClean="0"/>
                        <a:t>이해</a:t>
                      </a:r>
                      <a:endParaRPr lang="ko-KR" altLang="en-US" sz="1400" dirty="0"/>
                    </a:p>
                  </a:txBody>
                  <a:tcPr/>
                </a:tc>
              </a:tr>
              <a:tr h="1146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err="1" smtClean="0"/>
                        <a:t>싱글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게임만들기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카운트다운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애니팡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바둑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슬라이드퍼즐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   </a:t>
                      </a:r>
                      <a:r>
                        <a:rPr lang="ko-KR" altLang="en-US" sz="1400" dirty="0" smtClean="0"/>
                        <a:t>터치 이벤트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키 이벤트 처리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</a:t>
                      </a:r>
                      <a:r>
                        <a:rPr lang="ko-KR" altLang="en-US" sz="1400" dirty="0" smtClean="0"/>
                        <a:t>사운드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처리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</a:t>
                      </a:r>
                      <a:r>
                        <a:rPr lang="ko-KR" altLang="en-US" sz="1400" dirty="0" smtClean="0"/>
                        <a:t>비트맵 다루기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</a:t>
                      </a:r>
                      <a:r>
                        <a:rPr lang="ko-KR" altLang="en-US" sz="1400" dirty="0" smtClean="0"/>
                        <a:t>애니메이션 처리</a:t>
                      </a:r>
                      <a:endParaRPr lang="ko-KR" altLang="en-US" sz="1400" dirty="0"/>
                    </a:p>
                  </a:txBody>
                  <a:tcPr/>
                </a:tc>
              </a:tr>
              <a:tr h="1357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네트워크 게임 만들기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</a:t>
                      </a:r>
                      <a:r>
                        <a:rPr lang="ko-KR" altLang="en-US" sz="1400" dirty="0" smtClean="0"/>
                        <a:t>소켓 통신 이해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</a:t>
                      </a:r>
                      <a:r>
                        <a:rPr lang="ko-KR" altLang="en-US" sz="1400" dirty="0" err="1" smtClean="0"/>
                        <a:t>멀티쓰레드</a:t>
                      </a:r>
                      <a:r>
                        <a:rPr lang="ko-KR" altLang="en-US" sz="1400" dirty="0" smtClean="0"/>
                        <a:t> 이해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</a:t>
                      </a:r>
                      <a:r>
                        <a:rPr lang="en-US" altLang="ko-KR" sz="1400" dirty="0" err="1" smtClean="0"/>
                        <a:t>json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통신 방식 이해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</a:t>
                      </a:r>
                      <a:r>
                        <a:rPr lang="ko-KR" altLang="en-US" sz="1400" dirty="0" smtClean="0"/>
                        <a:t>멀티채팅</a:t>
                      </a:r>
                      <a:r>
                        <a:rPr lang="ko-KR" altLang="en-US" sz="1400" baseline="0" dirty="0" smtClean="0"/>
                        <a:t> 프로그램 만들기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err="1" smtClean="0"/>
                        <a:t>싱글</a:t>
                      </a:r>
                      <a:r>
                        <a:rPr lang="ko-KR" altLang="en-US" sz="1400" baseline="0" dirty="0" smtClean="0"/>
                        <a:t> 게임을 네트워크 게임으로 확장</a:t>
                      </a:r>
                      <a:endParaRPr lang="ko-KR" altLang="en-US" sz="1400" dirty="0"/>
                    </a:p>
                  </a:txBody>
                  <a:tcPr/>
                </a:tc>
              </a:tr>
              <a:tr h="327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상용 </a:t>
                      </a:r>
                      <a:r>
                        <a:rPr lang="ko-KR" altLang="en-US" sz="1400" dirty="0" err="1" smtClean="0"/>
                        <a:t>게임프레임웍</a:t>
                      </a:r>
                      <a:r>
                        <a:rPr lang="en-US" altLang="ko-KR" sz="1400" dirty="0" smtClean="0"/>
                        <a:t>(cocos2d)</a:t>
                      </a:r>
                      <a:r>
                        <a:rPr lang="ko-KR" altLang="en-US" sz="1400" dirty="0" smtClean="0"/>
                        <a:t>로 구현해보기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38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539552" y="764704"/>
            <a:ext cx="7992888" cy="561662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b="1" dirty="0" smtClean="0"/>
              <a:t>1. 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자바</a:t>
            </a:r>
            <a:r>
              <a:rPr lang="en-US" altLang="ko-KR" sz="1600" b="1" dirty="0" smtClean="0"/>
              <a:t>(J</a:t>
            </a:r>
            <a:r>
              <a:rPr lang="en-US" altLang="ko-KR" sz="1600" b="1" dirty="0" smtClean="0"/>
              <a:t>DK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 설치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en-US" altLang="ko-KR" sz="1600" b="1" dirty="0" smtClean="0"/>
              <a:t>http://www.oracle.com</a:t>
            </a:r>
            <a:br>
              <a:rPr lang="en-US" altLang="ko-KR" sz="1600" b="1" dirty="0" smtClean="0"/>
            </a:b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en-US" altLang="ko-KR" sz="1600" b="1" dirty="0" smtClean="0"/>
              <a:t>2. </a:t>
            </a:r>
            <a:r>
              <a:rPr lang="ko-KR" altLang="en-US" sz="1600" b="1" dirty="0" err="1" smtClean="0"/>
              <a:t>개발툴</a:t>
            </a:r>
            <a:r>
              <a:rPr lang="ko-KR" altLang="en-US" sz="1600" b="1" dirty="0" smtClean="0"/>
              <a:t> 설치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ko-KR" altLang="en-US" sz="1600" b="1" dirty="0" err="1" smtClean="0"/>
              <a:t>이클립스</a:t>
            </a:r>
            <a:r>
              <a:rPr lang="en-US" altLang="ko-KR" sz="1600" b="1" dirty="0" smtClean="0"/>
              <a:t>(eclipse) </a:t>
            </a:r>
            <a:r>
              <a:rPr lang="ko-KR" altLang="en-US" sz="1600" b="1" dirty="0" smtClean="0"/>
              <a:t>설치 및 설정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en-US" altLang="ko-KR" sz="1600" b="1" dirty="0" smtClean="0"/>
              <a:t>http://www.eclipse.org</a:t>
            </a:r>
            <a:br>
              <a:rPr lang="en-US" altLang="ko-KR" sz="1600" b="1" dirty="0" smtClean="0"/>
            </a:b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en-US" altLang="ko-KR" sz="1600" b="1" dirty="0" smtClean="0"/>
              <a:t>3. </a:t>
            </a:r>
            <a:r>
              <a:rPr lang="ko-KR" altLang="en-US" sz="1600" b="1" dirty="0" err="1" smtClean="0"/>
              <a:t>안드로이드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SDK </a:t>
            </a:r>
            <a:r>
              <a:rPr lang="ko-KR" altLang="en-US" sz="1600" b="1" dirty="0" smtClean="0"/>
              <a:t>다운로드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설치 및 설정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en-US" altLang="ko-KR" sz="1600" b="1" dirty="0" smtClean="0"/>
              <a:t>http://developer.android.com</a:t>
            </a:r>
            <a:br>
              <a:rPr lang="en-US" altLang="ko-KR" sz="1600" b="1" dirty="0" smtClean="0"/>
            </a:b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en-US" altLang="ko-KR" sz="1600" b="1" dirty="0" smtClean="0"/>
              <a:t>4. </a:t>
            </a:r>
            <a:r>
              <a:rPr lang="ko-KR" altLang="en-US" sz="1600" b="1" dirty="0" err="1" smtClean="0"/>
              <a:t>개발툴에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안드로이드</a:t>
            </a:r>
            <a:r>
              <a:rPr lang="ko-KR" altLang="en-US" sz="1600" b="1" dirty="0" smtClean="0"/>
              <a:t> 플러그인 설치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en-US" altLang="ko-KR" sz="1600" b="1" dirty="0" smtClean="0"/>
              <a:t>   ADT(Android </a:t>
            </a:r>
            <a:r>
              <a:rPr lang="en-US" altLang="ko-KR" sz="1600" b="1" dirty="0" err="1" smtClean="0"/>
              <a:t>Develoment</a:t>
            </a:r>
            <a:r>
              <a:rPr lang="en-US" altLang="ko-KR" sz="1600" b="1" dirty="0" smtClean="0"/>
              <a:t> Tools) </a:t>
            </a:r>
            <a:r>
              <a:rPr lang="ko-KR" altLang="en-US" sz="1600" b="1" dirty="0" smtClean="0"/>
              <a:t>플러그인 설치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en-US" altLang="ko-KR" sz="1600" b="1" dirty="0"/>
              <a:t> </a:t>
            </a:r>
            <a:r>
              <a:rPr lang="en-US" altLang="ko-KR" sz="1600" b="1" dirty="0" smtClean="0"/>
              <a:t>  Eclipse -&gt; Marketplace </a:t>
            </a:r>
            <a:r>
              <a:rPr lang="ko-KR" altLang="en-US" sz="1600" b="1" dirty="0" smtClean="0"/>
              <a:t>에서 </a:t>
            </a:r>
            <a:r>
              <a:rPr lang="en-US" altLang="ko-KR" sz="1600" b="1" dirty="0" smtClean="0"/>
              <a:t>ADT for Eclipse </a:t>
            </a:r>
            <a:r>
              <a:rPr lang="ko-KR" altLang="en-US" sz="1600" b="1" dirty="0" smtClean="0"/>
              <a:t>다운로드</a:t>
            </a: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/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6818305" y="130175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0" lang="en-US" altLang="ko-KR" b="1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개요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6514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개발환경 </a:t>
            </a:r>
            <a:r>
              <a:rPr kumimoji="0" lang="ko-KR" altLang="en-US" b="1" dirty="0" err="1" smtClean="0">
                <a:latin typeface="맑은 고딕" pitchFamily="50" charset="-127"/>
                <a:ea typeface="맑은 고딕" pitchFamily="50" charset="-127"/>
              </a:rPr>
              <a:t>세팅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739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980728"/>
            <a:ext cx="7992888" cy="5400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800" dirty="0" smtClean="0"/>
              <a:t>게임 분류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게임은 보통 하나의 </a:t>
            </a:r>
            <a:r>
              <a:rPr lang="ko-KR" altLang="en-US" sz="1800" dirty="0" err="1" smtClean="0"/>
              <a:t>액티비티로</a:t>
            </a:r>
            <a:r>
              <a:rPr lang="ko-KR" altLang="en-US" sz="1800" dirty="0" smtClean="0"/>
              <a:t> 구성됨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>
              <a:buFont typeface="Wingdings" pitchFamily="2" charset="2"/>
              <a:buChar char="ü"/>
            </a:pPr>
            <a:endParaRPr lang="en-US" altLang="ko-KR" sz="18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800" dirty="0" smtClean="0"/>
              <a:t>보드 게임 </a:t>
            </a:r>
            <a:r>
              <a:rPr lang="en-US" altLang="ko-KR" sz="1800" dirty="0" smtClean="0"/>
              <a:t> </a:t>
            </a:r>
          </a:p>
          <a:p>
            <a:pPr>
              <a:buFont typeface="Wingdings" pitchFamily="2" charset="2"/>
              <a:buChar char="ü"/>
            </a:pPr>
            <a:endParaRPr lang="en-US" altLang="ko-KR" sz="18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800" dirty="0" smtClean="0"/>
              <a:t>온라인게임 </a:t>
            </a:r>
            <a:endParaRPr lang="en-US" altLang="ko-KR" sz="1800" dirty="0" smtClean="0"/>
          </a:p>
          <a:p>
            <a:pPr>
              <a:buFont typeface="Wingdings" pitchFamily="2" charset="2"/>
              <a:buChar char="ü"/>
            </a:pPr>
            <a:endParaRPr lang="en-US" altLang="ko-KR" sz="1800" dirty="0" smtClean="0"/>
          </a:p>
          <a:p>
            <a:pPr>
              <a:buFont typeface="Wingdings" pitchFamily="2" charset="2"/>
              <a:buChar char="ü"/>
            </a:pPr>
            <a:r>
              <a:rPr lang="en-US" altLang="ko-KR" sz="1800" dirty="0" smtClean="0"/>
              <a:t>2D/3D </a:t>
            </a:r>
            <a:r>
              <a:rPr lang="ko-KR" altLang="en-US" sz="1800" dirty="0" smtClean="0"/>
              <a:t>게임 </a:t>
            </a:r>
            <a:r>
              <a:rPr lang="en-US" altLang="ko-KR" sz="1800" dirty="0" smtClean="0"/>
              <a:t>: 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ko-KR" altLang="en-US" sz="1800" dirty="0" smtClean="0"/>
              <a:t>실생활에 가까운 시뮬레이션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수학과 물리 법칙</a:t>
            </a:r>
            <a:r>
              <a:rPr lang="en-US" altLang="ko-KR" sz="1800" dirty="0" smtClean="0"/>
              <a:t>, 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ko-KR" altLang="en-US" sz="1800" dirty="0" smtClean="0"/>
              <a:t>중력</a:t>
            </a:r>
            <a:r>
              <a:rPr lang="en-US" altLang="ko-KR" sz="1800" dirty="0" smtClean="0"/>
              <a:t>, particle </a:t>
            </a:r>
            <a:r>
              <a:rPr lang="ko-KR" altLang="en-US" sz="1800" dirty="0" smtClean="0"/>
              <a:t>구현 등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ko-KR" altLang="en-US" sz="1800" dirty="0" smtClean="0"/>
              <a:t>무료 </a:t>
            </a:r>
            <a:r>
              <a:rPr lang="en-US" altLang="ko-KR" sz="1800" dirty="0" smtClean="0"/>
              <a:t>open </a:t>
            </a:r>
            <a:r>
              <a:rPr lang="ko-KR" altLang="en-US" sz="1800" dirty="0" err="1" smtClean="0"/>
              <a:t>안드로이드</a:t>
            </a:r>
            <a:r>
              <a:rPr lang="ko-KR" altLang="en-US" sz="1800" dirty="0" smtClean="0"/>
              <a:t> 게임엔진 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libgdx</a:t>
            </a:r>
            <a:r>
              <a:rPr lang="en-US" altLang="ko-KR" sz="1800" dirty="0" smtClean="0"/>
              <a:t>, android-2d-engine,  </a:t>
            </a:r>
            <a:r>
              <a:rPr lang="en-US" altLang="ko-KR" sz="1800" dirty="0" err="1" smtClean="0"/>
              <a:t>Andengine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등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* </a:t>
            </a:r>
            <a:r>
              <a:rPr lang="ko-KR" altLang="en-US" sz="1800" dirty="0" smtClean="0"/>
              <a:t>크로스 플랫폼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 HTML5</a:t>
            </a:r>
            <a:r>
              <a:rPr lang="ko-KR" altLang="en-US" sz="1800" dirty="0" smtClean="0"/>
              <a:t> 개발 </a:t>
            </a:r>
            <a:r>
              <a:rPr lang="en-US" altLang="ko-KR" sz="1800" dirty="0" smtClean="0"/>
              <a:t>( 3D</a:t>
            </a:r>
            <a:r>
              <a:rPr lang="ko-KR" altLang="en-US" sz="1800" dirty="0" smtClean="0"/>
              <a:t>는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WebGL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SilverLight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 UDK, Unity3D</a:t>
            </a:r>
            <a:endParaRPr lang="ko-KR" altLang="en-US" sz="1800" dirty="0"/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6818305" y="130175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0" lang="en-US" altLang="ko-KR" b="1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개요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189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게임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 소개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8100392" y="1556792"/>
            <a:ext cx="720080" cy="4680520"/>
          </a:xfrm>
          <a:prstGeom prst="downArrow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3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6588224" y="130175"/>
            <a:ext cx="24705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게임 </a:t>
            </a:r>
            <a:r>
              <a:rPr kumimoji="0" lang="ko-KR" altLang="en-US" b="1" dirty="0" err="1" smtClean="0">
                <a:latin typeface="맑은 고딕" pitchFamily="50" charset="-127"/>
                <a:ea typeface="맑은 고딕" pitchFamily="50" charset="-127"/>
              </a:rPr>
              <a:t>프레임웍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 구축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733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게임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 전체 구조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91680" y="1412776"/>
            <a:ext cx="1512168" cy="18722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GameView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세팅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Key input </a:t>
            </a:r>
            <a:r>
              <a:rPr lang="ko-KR" altLang="en-US" sz="1200" dirty="0" smtClean="0">
                <a:solidFill>
                  <a:schemeClr val="tx1"/>
                </a:solidFill>
              </a:rPr>
              <a:t>처리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BGM </a:t>
            </a:r>
            <a:r>
              <a:rPr lang="ko-KR" altLang="en-US" sz="1200" dirty="0" smtClean="0">
                <a:solidFill>
                  <a:schemeClr val="tx1"/>
                </a:solidFill>
              </a:rPr>
              <a:t>처리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생명 주기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1052736"/>
            <a:ext cx="100811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Activity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07904" y="1412776"/>
            <a:ext cx="1584176" cy="18722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Asset </a:t>
            </a:r>
            <a:r>
              <a:rPr lang="ko-KR" altLang="en-US" sz="1200" dirty="0" smtClean="0">
                <a:solidFill>
                  <a:schemeClr val="tx1"/>
                </a:solidFill>
              </a:rPr>
              <a:t>초기화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(bitmap, sound)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Surfaceview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Thread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터치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Scene </a:t>
            </a:r>
            <a:r>
              <a:rPr lang="ko-KR" altLang="en-US" sz="1200" dirty="0" smtClean="0">
                <a:solidFill>
                  <a:schemeClr val="tx1"/>
                </a:solidFill>
              </a:rPr>
              <a:t>생성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7904" y="1052736"/>
            <a:ext cx="108012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GameView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059832" y="2492896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779912" y="4077072"/>
            <a:ext cx="1512168" cy="18722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무한루프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deltaTime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시스템 시간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Update(</a:t>
            </a:r>
            <a:r>
              <a:rPr lang="ko-KR" altLang="en-US" sz="1200" dirty="0" smtClean="0">
                <a:solidFill>
                  <a:schemeClr val="tx1"/>
                </a:solidFill>
              </a:rPr>
              <a:t>상태관리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Present(</a:t>
            </a:r>
            <a:r>
              <a:rPr lang="ko-KR" altLang="en-US" sz="1200" dirty="0" smtClean="0">
                <a:solidFill>
                  <a:schemeClr val="tx1"/>
                </a:solidFill>
              </a:rPr>
              <a:t>그리기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79912" y="3717032"/>
            <a:ext cx="108012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Thread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4555203" y="3356992"/>
            <a:ext cx="16797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1403648" y="764704"/>
            <a:ext cx="4250462" cy="54006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95536" y="2996952"/>
            <a:ext cx="1008112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 err="1" smtClean="0">
                <a:solidFill>
                  <a:schemeClr val="tx1"/>
                </a:solidFill>
              </a:rPr>
              <a:t>AppDirector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44133" y="1907540"/>
            <a:ext cx="716099" cy="3960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Scene1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18305" y="1924290"/>
            <a:ext cx="716099" cy="3960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Scene2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00392" y="1902539"/>
            <a:ext cx="716099" cy="3960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SceneN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6336" y="183553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6084168" y="4378151"/>
            <a:ext cx="706023" cy="69774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객체</a:t>
            </a: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0" idx="1"/>
          </p:cNvCxnSpPr>
          <p:nvPr/>
        </p:nvCxnSpPr>
        <p:spPr>
          <a:xfrm flipH="1">
            <a:off x="5004048" y="2105562"/>
            <a:ext cx="940085" cy="10354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395536" y="6525344"/>
            <a:ext cx="54006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99792" y="61653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프레임</a:t>
            </a:r>
            <a:r>
              <a:rPr lang="ko-KR" altLang="en-US" dirty="0" err="1"/>
              <a:t>웍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6977239" y="4378150"/>
            <a:ext cx="706023" cy="69774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객체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146792" y="4378149"/>
            <a:ext cx="706023" cy="69774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객체</a:t>
            </a:r>
            <a:r>
              <a:rPr lang="en-US" altLang="ko-KR" sz="1100" dirty="0" smtClean="0">
                <a:solidFill>
                  <a:schemeClr val="tx1"/>
                </a:solidFill>
              </a:rPr>
              <a:t>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60880" y="454235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6156176" y="2303584"/>
            <a:ext cx="281003" cy="20882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0" idx="2"/>
          </p:cNvCxnSpPr>
          <p:nvPr/>
        </p:nvCxnSpPr>
        <p:spPr>
          <a:xfrm flipH="1" flipV="1">
            <a:off x="6302183" y="2303584"/>
            <a:ext cx="953695" cy="21369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7206415" y="2249423"/>
            <a:ext cx="245905" cy="21369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7330250" y="2320334"/>
            <a:ext cx="1095117" cy="21369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5944133" y="6525344"/>
            <a:ext cx="306884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25330" y="60840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개발영</a:t>
            </a:r>
            <a:r>
              <a:rPr lang="ko-KR" altLang="en-US" dirty="0"/>
              <a:t>역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4932040" y="2348880"/>
            <a:ext cx="1008112" cy="273630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88852" y="51479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47864" y="494116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7864" y="537321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V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1520" y="4365104"/>
            <a:ext cx="1008112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 err="1" smtClean="0">
                <a:solidFill>
                  <a:schemeClr val="tx1"/>
                </a:solidFill>
              </a:rPr>
              <a:t>SoundManager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076056" y="2348880"/>
            <a:ext cx="1008112" cy="31683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72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84712" y="1052736"/>
            <a:ext cx="7399656" cy="511256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1600" dirty="0" smtClean="0"/>
              <a:t>Activity : </a:t>
            </a:r>
            <a:r>
              <a:rPr lang="en-US" altLang="ko-KR" sz="1600" dirty="0" err="1" smtClean="0"/>
              <a:t>MainActivity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대 </a:t>
            </a:r>
            <a:r>
              <a:rPr lang="ko-KR" altLang="en-US" sz="1600" dirty="0" err="1" smtClean="0"/>
              <a:t>컴포넌트중</a:t>
            </a:r>
            <a:r>
              <a:rPr lang="ko-KR" altLang="en-US" sz="1600" dirty="0" smtClean="0"/>
              <a:t> 하나로서 화면을 구성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Font typeface="Wingdings" pitchFamily="2" charset="2"/>
              <a:buChar char="ü"/>
            </a:pPr>
            <a:r>
              <a:rPr lang="en-US" altLang="ko-KR" sz="1600" dirty="0" err="1" smtClean="0"/>
              <a:t>SurfaceView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커스텀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뷰로서</a:t>
            </a:r>
            <a:r>
              <a:rPr lang="ko-KR" altLang="en-US" sz="1600" dirty="0" smtClean="0"/>
              <a:t> 게임을 위한 고속 </a:t>
            </a:r>
            <a:r>
              <a:rPr lang="ko-KR" altLang="en-US" sz="1600" dirty="0" err="1" smtClean="0"/>
              <a:t>뷰</a:t>
            </a: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Font typeface="Wingdings" pitchFamily="2" charset="2"/>
              <a:buChar char="ü"/>
            </a:pPr>
            <a:r>
              <a:rPr lang="en-US" altLang="ko-KR" sz="1600" dirty="0" smtClean="0"/>
              <a:t>Rendering  Thread </a:t>
            </a:r>
            <a:r>
              <a:rPr lang="ko-KR" altLang="en-US" sz="1600" dirty="0" smtClean="0"/>
              <a:t>의 이해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쓰레드의</a:t>
            </a:r>
            <a:r>
              <a:rPr lang="ko-KR" altLang="en-US" sz="1600" dirty="0" smtClean="0"/>
              <a:t> 이해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만들고 시작하고 종료하기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Update()</a:t>
            </a:r>
          </a:p>
          <a:p>
            <a:r>
              <a:rPr lang="en-US" altLang="ko-KR" sz="1600" dirty="0" smtClean="0"/>
              <a:t>Present()</a:t>
            </a:r>
          </a:p>
          <a:p>
            <a:r>
              <a:rPr lang="en-US" altLang="ko-KR" sz="1600" dirty="0" err="1" smtClean="0"/>
              <a:t>deltaTime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FPS</a:t>
            </a:r>
            <a:r>
              <a:rPr lang="ko-KR" altLang="en-US" sz="1600" dirty="0" smtClean="0"/>
              <a:t>의 이해</a:t>
            </a:r>
            <a:endParaRPr lang="en-US" altLang="ko-KR" sz="1600" dirty="0"/>
          </a:p>
          <a:p>
            <a:r>
              <a:rPr lang="en-US" altLang="ko-KR" sz="1600" dirty="0" smtClean="0"/>
              <a:t>FPS(Frame Per Second) </a:t>
            </a:r>
            <a:r>
              <a:rPr lang="ko-KR" altLang="en-US" sz="1600" dirty="0" smtClean="0"/>
              <a:t>확인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FPS = 1/</a:t>
            </a:r>
            <a:r>
              <a:rPr lang="en-US" altLang="ko-KR" sz="1600" dirty="0" err="1" smtClean="0"/>
              <a:t>deltatime</a:t>
            </a:r>
            <a:endParaRPr lang="en-US" altLang="ko-KR" sz="1600" dirty="0" smtClean="0"/>
          </a:p>
          <a:p>
            <a:r>
              <a:rPr lang="ko-KR" altLang="en-US" sz="1600" dirty="0" smtClean="0"/>
              <a:t>해상도 맞추기 </a:t>
            </a:r>
            <a:r>
              <a:rPr lang="en-US" altLang="ko-KR" sz="1600" dirty="0" smtClean="0"/>
              <a:t>480*800</a:t>
            </a:r>
            <a:r>
              <a:rPr lang="ko-KR" altLang="en-US" sz="1600" dirty="0" smtClean="0"/>
              <a:t>에 </a:t>
            </a:r>
            <a:r>
              <a:rPr lang="ko-KR" altLang="en-US" sz="1600" dirty="0" err="1" smtClean="0"/>
              <a:t>그린후</a:t>
            </a:r>
            <a:r>
              <a:rPr lang="ko-KR" altLang="en-US" sz="1600" dirty="0" smtClean="0"/>
              <a:t> 좌우로 확장시킴</a:t>
            </a:r>
            <a:endParaRPr lang="en-US" altLang="ko-KR" sz="1600" dirty="0"/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733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게임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 구조 구축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6588224" y="130175"/>
            <a:ext cx="24705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게임 </a:t>
            </a:r>
            <a:r>
              <a:rPr kumimoji="0" lang="ko-KR" altLang="en-US" b="1" dirty="0" err="1" smtClean="0">
                <a:latin typeface="맑은 고딕" pitchFamily="50" charset="-127"/>
                <a:ea typeface="맑은 고딕" pitchFamily="50" charset="-127"/>
              </a:rPr>
              <a:t>프레임웍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 구축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9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6773</TotalTime>
  <Words>2661</Words>
  <Application>Microsoft Office PowerPoint</Application>
  <PresentationFormat>화면 슬라이드 쇼(4:3)</PresentationFormat>
  <Paragraphs>832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1.  자바(JDK) 설치 http://www.oracle.com  2. 개발툴 설치 이클립스(eclipse) 설치 및 설정 http://www.eclipse.org  3. 안드로이드 SDK 다운로드, 설치 및 설정 http://developer.android.com  4. 개발툴에 안드로이드 플러그인 설치    ADT(Android Develoment Tools) 플러그인 설치    Eclipse -&gt; Marketplace 에서 ADT for Eclipse 다운로드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leesott</dc:creator>
  <cp:lastModifiedBy>eastflag</cp:lastModifiedBy>
  <cp:revision>452</cp:revision>
  <dcterms:created xsi:type="dcterms:W3CDTF">2011-12-31T07:02:13Z</dcterms:created>
  <dcterms:modified xsi:type="dcterms:W3CDTF">2013-09-02T22:32:06Z</dcterms:modified>
</cp:coreProperties>
</file>