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70" r:id="rId4"/>
    <p:sldId id="257" r:id="rId5"/>
    <p:sldId id="263" r:id="rId6"/>
    <p:sldId id="258" r:id="rId7"/>
    <p:sldId id="267" r:id="rId8"/>
    <p:sldId id="268" r:id="rId9"/>
    <p:sldId id="269" r:id="rId10"/>
    <p:sldId id="259" r:id="rId11"/>
    <p:sldId id="271" r:id="rId12"/>
    <p:sldId id="260" r:id="rId13"/>
    <p:sldId id="272" r:id="rId14"/>
    <p:sldId id="273" r:id="rId15"/>
    <p:sldId id="261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54DD-FAE0-4AC9-9F84-39DA4286CD71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0399-C34C-4EAD-B6E2-F07521778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49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54DD-FAE0-4AC9-9F84-39DA4286CD71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0399-C34C-4EAD-B6E2-F07521778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99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54DD-FAE0-4AC9-9F84-39DA4286CD71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0399-C34C-4EAD-B6E2-F07521778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2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54DD-FAE0-4AC9-9F84-39DA4286CD71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0399-C34C-4EAD-B6E2-F07521778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06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54DD-FAE0-4AC9-9F84-39DA4286CD71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0399-C34C-4EAD-B6E2-F07521778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60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54DD-FAE0-4AC9-9F84-39DA4286CD71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0399-C34C-4EAD-B6E2-F07521778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40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54DD-FAE0-4AC9-9F84-39DA4286CD71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0399-C34C-4EAD-B6E2-F07521778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1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54DD-FAE0-4AC9-9F84-39DA4286CD71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0399-C34C-4EAD-B6E2-F07521778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12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54DD-FAE0-4AC9-9F84-39DA4286CD71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0399-C34C-4EAD-B6E2-F07521778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7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54DD-FAE0-4AC9-9F84-39DA4286CD71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0399-C34C-4EAD-B6E2-F07521778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49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54DD-FAE0-4AC9-9F84-39DA4286CD71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0399-C34C-4EAD-B6E2-F07521778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4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A54DD-FAE0-4AC9-9F84-39DA4286CD71}" type="datetimeFigureOut">
              <a:rPr lang="ko-KR" altLang="en-US" smtClean="0"/>
              <a:t>2017-07-15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50399-C34C-4EAD-B6E2-F07521778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06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2.tmp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brain.k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jax.googleapis.com/ajax/libs/jquery/3.2.1/jquery.min.js" TargetMode="External"/><Relationship Id="rId2" Type="http://schemas.openxmlformats.org/officeDocument/2006/relationships/hyperlink" Target="https://angular.io/guide/quickstar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mmet.io/" TargetMode="External"/><Relationship Id="rId2" Type="http://schemas.openxmlformats.org/officeDocument/2006/relationships/hyperlink" Target="https://www.w3schools.com/bootstrap/bootstrap_navbar.asp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mp"/><Relationship Id="rId4" Type="http://schemas.openxmlformats.org/officeDocument/2006/relationships/hyperlink" Target="https://www.w3schools.com/css/css_navbar.asp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0727" y="343949"/>
            <a:ext cx="6518245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* Warming Up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Webstorm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빈프로젝트를 만들고 아래를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수행하시오</a:t>
            </a:r>
            <a:r>
              <a:rPr lang="en-US" altLang="ko-KR" sz="1000" dirty="0" smtClean="0">
                <a:solidFill>
                  <a:schemeClr val="tx1"/>
                </a:solidFill>
              </a:rPr>
              <a:t>..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var</a:t>
            </a:r>
            <a:r>
              <a:rPr lang="en-US" altLang="ko-KR" sz="1000" dirty="0">
                <a:solidFill>
                  <a:schemeClr val="tx1"/>
                </a:solidFill>
              </a:rPr>
              <a:t> books = [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{title: </a:t>
            </a:r>
            <a:r>
              <a:rPr lang="en-US" altLang="ko-KR" sz="1000" dirty="0" smtClean="0">
                <a:solidFill>
                  <a:schemeClr val="tx1"/>
                </a:solidFill>
              </a:rPr>
              <a:t>＂</a:t>
            </a:r>
            <a:r>
              <a:rPr lang="ko-KR" altLang="en-US" sz="1000" dirty="0" smtClean="0">
                <a:solidFill>
                  <a:schemeClr val="tx1"/>
                </a:solidFill>
              </a:rPr>
              <a:t>콩쥐팥쥐</a:t>
            </a:r>
            <a:r>
              <a:rPr lang="en-US" altLang="ko-KR" sz="1000" dirty="0" smtClean="0">
                <a:solidFill>
                  <a:schemeClr val="tx1"/>
                </a:solidFill>
              </a:rPr>
              <a:t>＂, </a:t>
            </a:r>
            <a:r>
              <a:rPr lang="en-US" altLang="ko-KR" sz="1000" dirty="0">
                <a:solidFill>
                  <a:schemeClr val="tx1"/>
                </a:solidFill>
              </a:rPr>
              <a:t>price: 20000, author: </a:t>
            </a:r>
            <a:r>
              <a:rPr lang="en-US" altLang="ko-KR" sz="1000" dirty="0" smtClean="0">
                <a:solidFill>
                  <a:schemeClr val="tx1"/>
                </a:solidFill>
              </a:rPr>
              <a:t>＂</a:t>
            </a:r>
            <a:r>
              <a:rPr lang="ko-KR" altLang="en-US" sz="1000" dirty="0" smtClean="0">
                <a:solidFill>
                  <a:schemeClr val="tx1"/>
                </a:solidFill>
              </a:rPr>
              <a:t>미상</a:t>
            </a:r>
            <a:r>
              <a:rPr lang="en-US" altLang="ko-KR" sz="1000" dirty="0" smtClean="0">
                <a:solidFill>
                  <a:schemeClr val="tx1"/>
                </a:solidFill>
              </a:rPr>
              <a:t>＂, </a:t>
            </a:r>
            <a:r>
              <a:rPr lang="en-US" altLang="ko-KR" sz="1000" dirty="0">
                <a:solidFill>
                  <a:schemeClr val="tx1"/>
                </a:solidFill>
              </a:rPr>
              <a:t>order: 1},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{title: </a:t>
            </a:r>
            <a:r>
              <a:rPr lang="en-US" altLang="ko-KR" sz="1000" dirty="0" smtClean="0">
                <a:solidFill>
                  <a:schemeClr val="tx1"/>
                </a:solidFill>
              </a:rPr>
              <a:t>＂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흥부놀부</a:t>
            </a:r>
            <a:r>
              <a:rPr lang="en-US" altLang="ko-KR" sz="1000" dirty="0" smtClean="0">
                <a:solidFill>
                  <a:schemeClr val="tx1"/>
                </a:solidFill>
              </a:rPr>
              <a:t>＂, </a:t>
            </a:r>
            <a:r>
              <a:rPr lang="en-US" altLang="ko-KR" sz="1000" dirty="0">
                <a:solidFill>
                  <a:schemeClr val="tx1"/>
                </a:solidFill>
              </a:rPr>
              <a:t>price: 25000, author: </a:t>
            </a:r>
            <a:r>
              <a:rPr lang="en-US" altLang="ko-KR" sz="1000" dirty="0" smtClean="0">
                <a:solidFill>
                  <a:schemeClr val="tx1"/>
                </a:solidFill>
              </a:rPr>
              <a:t>＂</a:t>
            </a:r>
            <a:r>
              <a:rPr lang="ko-KR" altLang="en-US" sz="1000" dirty="0" smtClean="0">
                <a:solidFill>
                  <a:schemeClr val="tx1"/>
                </a:solidFill>
              </a:rPr>
              <a:t>미상</a:t>
            </a:r>
            <a:r>
              <a:rPr lang="en-US" altLang="ko-KR" sz="1000" dirty="0" smtClean="0">
                <a:solidFill>
                  <a:schemeClr val="tx1"/>
                </a:solidFill>
              </a:rPr>
              <a:t>＂, </a:t>
            </a:r>
            <a:r>
              <a:rPr lang="en-US" altLang="ko-KR" sz="1000" dirty="0">
                <a:solidFill>
                  <a:schemeClr val="tx1"/>
                </a:solidFill>
              </a:rPr>
              <a:t>order: 2},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{title: </a:t>
            </a:r>
            <a:r>
              <a:rPr lang="en-US" altLang="ko-KR" sz="1000" dirty="0" smtClean="0">
                <a:solidFill>
                  <a:schemeClr val="tx1"/>
                </a:solidFill>
              </a:rPr>
              <a:t>＂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자바의정석</a:t>
            </a:r>
            <a:r>
              <a:rPr lang="en-US" altLang="ko-KR" sz="1000" dirty="0" smtClean="0">
                <a:solidFill>
                  <a:schemeClr val="tx1"/>
                </a:solidFill>
              </a:rPr>
              <a:t>＂, </a:t>
            </a:r>
            <a:r>
              <a:rPr lang="en-US" altLang="ko-KR" sz="1000" dirty="0">
                <a:solidFill>
                  <a:schemeClr val="tx1"/>
                </a:solidFill>
              </a:rPr>
              <a:t>price: 35000, author: </a:t>
            </a:r>
            <a:r>
              <a:rPr lang="en-US" altLang="ko-KR" sz="1000" dirty="0" smtClean="0">
                <a:solidFill>
                  <a:schemeClr val="tx1"/>
                </a:solidFill>
              </a:rPr>
              <a:t>＂</a:t>
            </a:r>
            <a:r>
              <a:rPr lang="ko-KR" altLang="en-US" sz="1000" dirty="0" smtClean="0">
                <a:solidFill>
                  <a:schemeClr val="tx1"/>
                </a:solidFill>
              </a:rPr>
              <a:t>정석</a:t>
            </a:r>
            <a:r>
              <a:rPr lang="en-US" altLang="ko-KR" sz="1000" dirty="0" smtClean="0">
                <a:solidFill>
                  <a:schemeClr val="tx1"/>
                </a:solidFill>
              </a:rPr>
              <a:t>＂, </a:t>
            </a:r>
            <a:r>
              <a:rPr lang="en-US" altLang="ko-KR" sz="1000" dirty="0">
                <a:solidFill>
                  <a:schemeClr val="tx1"/>
                </a:solidFill>
              </a:rPr>
              <a:t>order: 3},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{title: </a:t>
            </a:r>
            <a:r>
              <a:rPr lang="en-US" altLang="ko-KR" sz="1000" dirty="0" smtClean="0">
                <a:solidFill>
                  <a:schemeClr val="tx1"/>
                </a:solidFill>
              </a:rPr>
              <a:t>＂</a:t>
            </a:r>
            <a:r>
              <a:rPr lang="ko-KR" altLang="en-US" sz="1000" dirty="0" smtClean="0">
                <a:solidFill>
                  <a:schemeClr val="tx1"/>
                </a:solidFill>
              </a:rPr>
              <a:t>안드로이드정복</a:t>
            </a:r>
            <a:r>
              <a:rPr lang="en-US" altLang="ko-KR" sz="1000" dirty="0" smtClean="0">
                <a:solidFill>
                  <a:schemeClr val="tx1"/>
                </a:solidFill>
              </a:rPr>
              <a:t>＂, </a:t>
            </a:r>
            <a:r>
              <a:rPr lang="en-US" altLang="ko-KR" sz="1000" dirty="0">
                <a:solidFill>
                  <a:schemeClr val="tx1"/>
                </a:solidFill>
              </a:rPr>
              <a:t>price: 15000, author: </a:t>
            </a:r>
            <a:r>
              <a:rPr lang="en-US" altLang="ko-KR" sz="1000" dirty="0" smtClean="0">
                <a:solidFill>
                  <a:schemeClr val="tx1"/>
                </a:solidFill>
              </a:rPr>
              <a:t>＂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김상형</a:t>
            </a:r>
            <a:r>
              <a:rPr lang="en-US" altLang="ko-KR" sz="1000" dirty="0" smtClean="0">
                <a:solidFill>
                  <a:schemeClr val="tx1"/>
                </a:solidFill>
              </a:rPr>
              <a:t>＂, </a:t>
            </a:r>
            <a:r>
              <a:rPr lang="en-US" altLang="ko-KR" sz="1000" dirty="0">
                <a:solidFill>
                  <a:schemeClr val="tx1"/>
                </a:solidFill>
              </a:rPr>
              <a:t>order: 4},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];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1. </a:t>
            </a:r>
            <a:r>
              <a:rPr lang="ko-KR" altLang="en-US" sz="1000" dirty="0" smtClean="0">
                <a:solidFill>
                  <a:schemeClr val="tx1"/>
                </a:solidFill>
              </a:rPr>
              <a:t>맨 </a:t>
            </a:r>
            <a:r>
              <a:rPr lang="ko-KR" altLang="en-US" sz="1000" dirty="0">
                <a:solidFill>
                  <a:schemeClr val="tx1"/>
                </a:solidFill>
              </a:rPr>
              <a:t>앞쪽에 </a:t>
            </a:r>
            <a:r>
              <a:rPr lang="ko-KR" altLang="en-US" sz="1000" dirty="0" err="1">
                <a:solidFill>
                  <a:schemeClr val="tx1"/>
                </a:solidFill>
              </a:rPr>
              <a:t>이것이자바다</a:t>
            </a:r>
            <a:r>
              <a:rPr lang="en-US" altLang="ko-KR" sz="1000" dirty="0">
                <a:solidFill>
                  <a:schemeClr val="tx1"/>
                </a:solidFill>
              </a:rPr>
              <a:t>, 40000, </a:t>
            </a:r>
            <a:r>
              <a:rPr lang="ko-KR" altLang="en-US" sz="1000" dirty="0" err="1">
                <a:solidFill>
                  <a:schemeClr val="tx1"/>
                </a:solidFill>
              </a:rPr>
              <a:t>김상형</a:t>
            </a:r>
            <a:r>
              <a:rPr lang="en-US" altLang="ko-KR" sz="1000" dirty="0">
                <a:solidFill>
                  <a:schemeClr val="tx1"/>
                </a:solidFill>
              </a:rPr>
              <a:t>, 5</a:t>
            </a:r>
            <a:r>
              <a:rPr lang="ko-KR" altLang="en-US" sz="1000" dirty="0">
                <a:solidFill>
                  <a:schemeClr val="tx1"/>
                </a:solidFill>
              </a:rPr>
              <a:t>를 </a:t>
            </a:r>
            <a:r>
              <a:rPr lang="ko-KR" altLang="en-US" sz="1000" dirty="0" err="1">
                <a:solidFill>
                  <a:schemeClr val="tx1"/>
                </a:solidFill>
              </a:rPr>
              <a:t>추가하시오</a:t>
            </a:r>
            <a:endParaRPr lang="ko-KR" altLang="en-US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 </a:t>
            </a:r>
            <a:r>
              <a:rPr lang="ko-KR" altLang="en-US" sz="1000" dirty="0" smtClean="0">
                <a:solidFill>
                  <a:schemeClr val="tx1"/>
                </a:solidFill>
              </a:rPr>
              <a:t>맨 </a:t>
            </a:r>
            <a:r>
              <a:rPr lang="ko-KR" altLang="en-US" sz="1000" dirty="0">
                <a:solidFill>
                  <a:schemeClr val="tx1"/>
                </a:solidFill>
              </a:rPr>
              <a:t>앞쪽에 </a:t>
            </a:r>
            <a:r>
              <a:rPr lang="ko-KR" altLang="en-US" sz="1000" dirty="0" err="1">
                <a:solidFill>
                  <a:schemeClr val="tx1"/>
                </a:solidFill>
              </a:rPr>
              <a:t>추가한것을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지우시오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 </a:t>
            </a:r>
            <a:r>
              <a:rPr lang="ko-KR" altLang="en-US" sz="1000" dirty="0" smtClean="0">
                <a:solidFill>
                  <a:schemeClr val="tx1"/>
                </a:solidFill>
              </a:rPr>
              <a:t>맨 뒤쪽에 </a:t>
            </a:r>
            <a:r>
              <a:rPr lang="ko-KR" altLang="en-US" sz="1000" dirty="0" err="1">
                <a:solidFill>
                  <a:schemeClr val="tx1"/>
                </a:solidFill>
              </a:rPr>
              <a:t>추가하시오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4. </a:t>
            </a:r>
            <a:r>
              <a:rPr lang="ko-KR" altLang="en-US" sz="1000" dirty="0" smtClean="0">
                <a:solidFill>
                  <a:schemeClr val="tx1"/>
                </a:solidFill>
              </a:rPr>
              <a:t>맨 </a:t>
            </a:r>
            <a:r>
              <a:rPr lang="ko-KR" altLang="en-US" sz="1000" dirty="0">
                <a:solidFill>
                  <a:schemeClr val="tx1"/>
                </a:solidFill>
              </a:rPr>
              <a:t>뒤쪽에 </a:t>
            </a:r>
            <a:r>
              <a:rPr lang="ko-KR" altLang="en-US" sz="1000" dirty="0" err="1">
                <a:solidFill>
                  <a:schemeClr val="tx1"/>
                </a:solidFill>
              </a:rPr>
              <a:t>추가한것을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지우시오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5.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흥부놀부와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자바의정석</a:t>
            </a:r>
            <a:r>
              <a:rPr lang="ko-KR" altLang="en-US" sz="1000" dirty="0">
                <a:solidFill>
                  <a:schemeClr val="tx1"/>
                </a:solidFill>
              </a:rPr>
              <a:t> 사이에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삽입하시오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6. </a:t>
            </a:r>
            <a:r>
              <a:rPr lang="ko-KR" altLang="en-US" sz="1000" dirty="0" smtClean="0">
                <a:solidFill>
                  <a:schemeClr val="tx1"/>
                </a:solidFill>
              </a:rPr>
              <a:t>방금 </a:t>
            </a:r>
            <a:r>
              <a:rPr lang="ko-KR" altLang="en-US" sz="1000" dirty="0" err="1">
                <a:solidFill>
                  <a:schemeClr val="tx1"/>
                </a:solidFill>
              </a:rPr>
              <a:t>삽입한거</a:t>
            </a:r>
            <a:r>
              <a:rPr lang="ko-KR" altLang="en-US" sz="1000" dirty="0">
                <a:solidFill>
                  <a:schemeClr val="tx1"/>
                </a:solidFill>
              </a:rPr>
              <a:t> 지우기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7 </a:t>
            </a:r>
            <a:r>
              <a:rPr lang="ko-KR" altLang="en-US" sz="1000" dirty="0">
                <a:solidFill>
                  <a:schemeClr val="tx1"/>
                </a:solidFill>
              </a:rPr>
              <a:t>원본 배열에서 자바의 정석을 찾아서 저자를 </a:t>
            </a:r>
            <a:r>
              <a:rPr lang="ko-KR" altLang="en-US" sz="1000" dirty="0" err="1">
                <a:solidFill>
                  <a:schemeClr val="tx1"/>
                </a:solidFill>
              </a:rPr>
              <a:t>남궁성으로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바꾸시오</a:t>
            </a:r>
            <a:endParaRPr lang="ko-KR" altLang="en-US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8. </a:t>
            </a:r>
            <a:r>
              <a:rPr lang="ko-KR" altLang="en-US" sz="1000" dirty="0" smtClean="0">
                <a:solidFill>
                  <a:schemeClr val="tx1"/>
                </a:solidFill>
              </a:rPr>
              <a:t>책의 </a:t>
            </a:r>
            <a:r>
              <a:rPr lang="ko-KR" altLang="en-US" sz="1000" dirty="0">
                <a:solidFill>
                  <a:schemeClr val="tx1"/>
                </a:solidFill>
              </a:rPr>
              <a:t>총 비용을 </a:t>
            </a:r>
            <a:r>
              <a:rPr lang="ko-KR" altLang="en-US" sz="1000" dirty="0" err="1">
                <a:solidFill>
                  <a:schemeClr val="tx1"/>
                </a:solidFill>
              </a:rPr>
              <a:t>출력하시오</a:t>
            </a:r>
            <a:endParaRPr lang="ko-KR" altLang="en-US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9. </a:t>
            </a:r>
            <a:r>
              <a:rPr lang="ko-KR" altLang="en-US" sz="1000" dirty="0" smtClean="0">
                <a:solidFill>
                  <a:schemeClr val="tx1"/>
                </a:solidFill>
              </a:rPr>
              <a:t>새로운 </a:t>
            </a:r>
            <a:r>
              <a:rPr lang="ko-KR" altLang="en-US" sz="1000" dirty="0">
                <a:solidFill>
                  <a:schemeClr val="tx1"/>
                </a:solidFill>
              </a:rPr>
              <a:t>배열을 만들되 </a:t>
            </a:r>
            <a:r>
              <a:rPr lang="ko-KR" altLang="en-US" sz="1000" dirty="0" err="1">
                <a:solidFill>
                  <a:schemeClr val="tx1"/>
                </a:solidFill>
              </a:rPr>
              <a:t>판매순위가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 err="1">
                <a:solidFill>
                  <a:schemeClr val="tx1"/>
                </a:solidFill>
              </a:rPr>
              <a:t>등안에</a:t>
            </a:r>
            <a:r>
              <a:rPr lang="ko-KR" altLang="en-US" sz="1000" dirty="0">
                <a:solidFill>
                  <a:schemeClr val="tx1"/>
                </a:solidFill>
              </a:rPr>
              <a:t> 드는 경우에 </a:t>
            </a:r>
            <a:r>
              <a:rPr lang="ko-KR" altLang="en-US" sz="1000" dirty="0" err="1">
                <a:solidFill>
                  <a:schemeClr val="tx1"/>
                </a:solidFill>
              </a:rPr>
              <a:t>제목앞에</a:t>
            </a:r>
            <a:r>
              <a:rPr lang="ko-KR" altLang="en-US" sz="1000" dirty="0">
                <a:solidFill>
                  <a:schemeClr val="tx1"/>
                </a:solidFill>
              </a:rPr>
              <a:t> 등수를 </a:t>
            </a:r>
            <a:r>
              <a:rPr lang="ko-KR" altLang="en-US" sz="1000" dirty="0" smtClean="0">
                <a:solidFill>
                  <a:schemeClr val="tx1"/>
                </a:solidFill>
              </a:rPr>
              <a:t>붙이고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출력하시오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10. </a:t>
            </a:r>
            <a:r>
              <a:rPr lang="ko-KR" altLang="en-US" sz="1000" dirty="0" smtClean="0">
                <a:solidFill>
                  <a:schemeClr val="tx1"/>
                </a:solidFill>
              </a:rPr>
              <a:t>새로운 </a:t>
            </a:r>
            <a:r>
              <a:rPr lang="ko-KR" altLang="en-US" sz="1000" dirty="0">
                <a:solidFill>
                  <a:schemeClr val="tx1"/>
                </a:solidFill>
              </a:rPr>
              <a:t>배열을 만들되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 err="1">
                <a:solidFill>
                  <a:schemeClr val="tx1"/>
                </a:solidFill>
              </a:rPr>
              <a:t>등안에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있는것만</a:t>
            </a:r>
            <a:r>
              <a:rPr lang="ko-KR" altLang="en-US" sz="1000" dirty="0">
                <a:solidFill>
                  <a:schemeClr val="tx1"/>
                </a:solidFill>
              </a:rPr>
              <a:t> 따로 만든다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32041" y="343949"/>
            <a:ext cx="4934621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* Quiz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1.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CommonJS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스펙은 무엇인가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en-US" altLang="ko-KR" sz="1000" dirty="0" smtClean="0">
                <a:solidFill>
                  <a:schemeClr val="tx1"/>
                </a:solidFill>
              </a:rPr>
              <a:t>. books </a:t>
            </a:r>
            <a:r>
              <a:rPr lang="ko-KR" altLang="en-US" sz="1000" dirty="0" smtClean="0">
                <a:solidFill>
                  <a:schemeClr val="tx1"/>
                </a:solidFill>
              </a:rPr>
              <a:t>는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타입이 무엇인가</a:t>
            </a:r>
            <a:r>
              <a:rPr lang="en-US" altLang="ko-KR" sz="1000" dirty="0" smtClean="0">
                <a:solidFill>
                  <a:schemeClr val="tx1"/>
                </a:solidFill>
              </a:rPr>
              <a:t>? </a:t>
            </a:r>
            <a:r>
              <a:rPr lang="ko-KR" altLang="en-US" sz="1000" dirty="0" smtClean="0">
                <a:solidFill>
                  <a:schemeClr val="tx1"/>
                </a:solidFill>
              </a:rPr>
              <a:t>자바스크립트는 몇가지 타입이 있는가</a:t>
            </a:r>
            <a:r>
              <a:rPr lang="en-US" altLang="ko-KR" sz="1000" dirty="0" smtClean="0">
                <a:solidFill>
                  <a:schemeClr val="tx1"/>
                </a:solidFill>
              </a:rPr>
              <a:t>? 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en-US" altLang="ko-KR" sz="1000" smtClean="0">
                <a:solidFill>
                  <a:schemeClr val="tx1"/>
                </a:solidFill>
              </a:rPr>
              <a:t>. </a:t>
            </a:r>
            <a:r>
              <a:rPr lang="en-US" altLang="ko-KR" sz="1000" dirty="0" smtClean="0">
                <a:solidFill>
                  <a:schemeClr val="tx1"/>
                </a:solidFill>
              </a:rPr>
              <a:t>map</a:t>
            </a:r>
            <a:r>
              <a:rPr lang="ko-KR" altLang="en-US" sz="1000" dirty="0" smtClean="0">
                <a:solidFill>
                  <a:schemeClr val="tx1"/>
                </a:solidFill>
              </a:rPr>
              <a:t>과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forEach</a:t>
            </a:r>
            <a:r>
              <a:rPr lang="ko-KR" altLang="en-US" sz="1000" dirty="0" smtClean="0">
                <a:solidFill>
                  <a:schemeClr val="tx1"/>
                </a:solidFill>
              </a:rPr>
              <a:t>의 차이점은 무엇인가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519270" y="496111"/>
            <a:ext cx="8634457" cy="5924143"/>
            <a:chOff x="595684" y="1261242"/>
            <a:chExt cx="6668462" cy="4352542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4" y="1654302"/>
              <a:ext cx="6668462" cy="395948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4" y="1261242"/>
              <a:ext cx="6668461" cy="3945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080426" y="1487210"/>
              <a:ext cx="115248" cy="8281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7101278" y="1313588"/>
              <a:ext cx="76015" cy="6998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1293013" y="1441279"/>
              <a:ext cx="5718944" cy="17467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1351805" y="1479629"/>
              <a:ext cx="72337" cy="97974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92928" y="1465049"/>
              <a:ext cx="495322" cy="127133"/>
              <a:chOff x="692928" y="1465049"/>
              <a:chExt cx="495322" cy="127133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92928" y="1484294"/>
                <a:ext cx="117700" cy="8864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79287" y="1484294"/>
                <a:ext cx="117700" cy="8864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065646" y="1465049"/>
                <a:ext cx="122604" cy="127133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1415170" y="1653868"/>
            <a:ext cx="223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Angular2 </a:t>
            </a:r>
            <a:r>
              <a:rPr lang="en-US" altLang="ko-KR" dirty="0" err="1" smtClean="0"/>
              <a:t>Todo</a:t>
            </a:r>
            <a:r>
              <a:rPr lang="en-US" altLang="ko-KR" dirty="0" smtClean="0"/>
              <a:t> App</a:t>
            </a:r>
            <a:endParaRPr lang="ko-KR" altLang="en-US" dirty="0"/>
          </a:p>
        </p:txBody>
      </p:sp>
      <p:sp>
        <p:nvSpPr>
          <p:cNvPr id="32" name="Input"/>
          <p:cNvSpPr/>
          <p:nvPr/>
        </p:nvSpPr>
        <p:spPr>
          <a:xfrm>
            <a:off x="1422186" y="2404322"/>
            <a:ext cx="47806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할일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Button"/>
          <p:cNvSpPr/>
          <p:nvPr/>
        </p:nvSpPr>
        <p:spPr>
          <a:xfrm>
            <a:off x="6465370" y="2389078"/>
            <a:ext cx="1952765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Line"/>
          <p:cNvCxnSpPr>
            <a:cxnSpLocks/>
          </p:cNvCxnSpPr>
          <p:nvPr/>
        </p:nvCxnSpPr>
        <p:spPr bwMode="auto">
          <a:xfrm flipV="1">
            <a:off x="1422185" y="2988297"/>
            <a:ext cx="7061940" cy="37707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422185" y="3244973"/>
          <a:ext cx="7061941" cy="1328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65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1219">
                  <a:extLst>
                    <a:ext uri="{9D8B030D-6E8A-4147-A177-3AD203B41FA5}">
                      <a16:colId xmlns:a16="http://schemas.microsoft.com/office/drawing/2014/main" val="147858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완료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todo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생성일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수정일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삭제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청소하기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2017-04-05 17:12:12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trike="sngStrike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빨래하기</a:t>
                      </a:r>
                      <a:endParaRPr lang="en-US" sz="1100" strike="sngStrike" baseline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2017-04-04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2017-04-06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설겆이하기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2017-04-03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Checkbox"/>
          <p:cNvSpPr>
            <a:spLocks noChangeAspect="1" noEditPoints="1"/>
          </p:cNvSpPr>
          <p:nvPr/>
        </p:nvSpPr>
        <p:spPr bwMode="auto">
          <a:xfrm>
            <a:off x="1489224" y="3957186"/>
            <a:ext cx="200834" cy="200834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heckbox"/>
          <p:cNvSpPr>
            <a:spLocks noChangeAspect="1" noEditPoints="1"/>
          </p:cNvSpPr>
          <p:nvPr/>
        </p:nvSpPr>
        <p:spPr bwMode="auto">
          <a:xfrm>
            <a:off x="1511301" y="3667020"/>
            <a:ext cx="175538" cy="175538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Checkbox"/>
          <p:cNvSpPr>
            <a:spLocks noChangeAspect="1" noEditPoints="1"/>
          </p:cNvSpPr>
          <p:nvPr/>
        </p:nvSpPr>
        <p:spPr bwMode="auto">
          <a:xfrm>
            <a:off x="1501870" y="4330830"/>
            <a:ext cx="175538" cy="175538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Button"/>
          <p:cNvSpPr/>
          <p:nvPr/>
        </p:nvSpPr>
        <p:spPr>
          <a:xfrm>
            <a:off x="7395252" y="3621701"/>
            <a:ext cx="43157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/>
          <p:cNvSpPr/>
          <p:nvPr/>
        </p:nvSpPr>
        <p:spPr>
          <a:xfrm>
            <a:off x="7406247" y="3953210"/>
            <a:ext cx="43157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/>
          <p:cNvSpPr/>
          <p:nvPr/>
        </p:nvSpPr>
        <p:spPr>
          <a:xfrm>
            <a:off x="7407815" y="4265869"/>
            <a:ext cx="43157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352394"/>
              </p:ext>
            </p:extLst>
          </p:nvPr>
        </p:nvGraphicFramePr>
        <p:xfrm>
          <a:off x="9366311" y="513106"/>
          <a:ext cx="2686135" cy="5907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6135">
                  <a:extLst>
                    <a:ext uri="{9D8B030D-6E8A-4147-A177-3AD203B41FA5}">
                      <a16:colId xmlns:a16="http://schemas.microsoft.com/office/drawing/2014/main" val="4133388278"/>
                    </a:ext>
                  </a:extLst>
                </a:gridCol>
              </a:tblGrid>
              <a:tr h="5907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* </a:t>
                      </a:r>
                      <a:r>
                        <a:rPr lang="ko-KR" altLang="en-US" sz="1400" dirty="0" err="1" smtClean="0"/>
                        <a:t>기능구현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: angular2 + Array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MVC </a:t>
                      </a:r>
                      <a:r>
                        <a:rPr lang="ko-KR" altLang="en-US" sz="1000" dirty="0" err="1" smtClean="0"/>
                        <a:t>프레임웍을</a:t>
                      </a:r>
                      <a:r>
                        <a:rPr lang="ko-KR" altLang="en-US" sz="1000" dirty="0" smtClean="0"/>
                        <a:t> 제공해주는 </a:t>
                      </a:r>
                      <a:r>
                        <a:rPr lang="en-US" altLang="ko-KR" sz="1000" dirty="0" smtClean="0"/>
                        <a:t>angular2</a:t>
                      </a:r>
                      <a:r>
                        <a:rPr lang="ko-KR" altLang="en-US" sz="1000" dirty="0" smtClean="0"/>
                        <a:t>를 사용하여 구현 </a:t>
                      </a:r>
                      <a:r>
                        <a:rPr lang="en-US" altLang="ko-KR" sz="1000" dirty="0" smtClean="0"/>
                        <a:t>Model</a:t>
                      </a:r>
                      <a:r>
                        <a:rPr lang="ko-KR" altLang="en-US" sz="1000" dirty="0" smtClean="0"/>
                        <a:t>은 여전히 </a:t>
                      </a:r>
                      <a:r>
                        <a:rPr lang="en-US" altLang="ko-KR" sz="1000" dirty="0" smtClean="0"/>
                        <a:t>Array</a:t>
                      </a:r>
                      <a:r>
                        <a:rPr lang="ko-KR" altLang="en-US" sz="1000" dirty="0" smtClean="0"/>
                        <a:t>를 사용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1. </a:t>
                      </a:r>
                      <a:r>
                        <a:rPr lang="ko-KR" altLang="en-US" sz="1000" dirty="0" err="1" smtClean="0"/>
                        <a:t>할일을</a:t>
                      </a:r>
                      <a:r>
                        <a:rPr lang="ko-KR" altLang="en-US" sz="1000" dirty="0" smtClean="0"/>
                        <a:t> 입력하고 추가 버튼을 누르면 하단 리스트의 </a:t>
                      </a:r>
                      <a:r>
                        <a:rPr lang="ko-KR" altLang="en-US" sz="1000" dirty="0" err="1" smtClean="0"/>
                        <a:t>최상단에</a:t>
                      </a:r>
                      <a:r>
                        <a:rPr lang="ko-KR" altLang="en-US" sz="1000" dirty="0" smtClean="0"/>
                        <a:t> 추가된다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생성일은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new Date()</a:t>
                      </a:r>
                      <a:r>
                        <a:rPr lang="ko-KR" altLang="en-US" sz="1000" dirty="0" smtClean="0"/>
                        <a:t>를 사용하여 현재 날짜를 자동으로 기록한다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2. </a:t>
                      </a:r>
                      <a:r>
                        <a:rPr lang="ko-KR" altLang="en-US" sz="1000" baseline="0" dirty="0" smtClean="0"/>
                        <a:t>체크박스를 클릭하면 </a:t>
                      </a:r>
                      <a:r>
                        <a:rPr lang="ko-KR" altLang="en-US" sz="1000" baseline="0" dirty="0" err="1" smtClean="0"/>
                        <a:t>완료처리가</a:t>
                      </a:r>
                      <a:r>
                        <a:rPr lang="ko-KR" altLang="en-US" sz="1000" baseline="0" dirty="0" smtClean="0"/>
                        <a:t> 되어야 하고 </a:t>
                      </a:r>
                      <a:r>
                        <a:rPr lang="en-US" altLang="ko-KR" sz="1000" baseline="0" dirty="0" err="1" smtClean="0"/>
                        <a:t>todo</a:t>
                      </a:r>
                      <a:r>
                        <a:rPr lang="ko-KR" altLang="en-US" sz="1000" baseline="0" dirty="0" smtClean="0"/>
                        <a:t>에 </a:t>
                      </a:r>
                      <a:r>
                        <a:rPr lang="ko-KR" altLang="en-US" sz="1000" baseline="0" dirty="0" err="1" smtClean="0"/>
                        <a:t>취소선이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그으져야</a:t>
                      </a:r>
                      <a:r>
                        <a:rPr lang="ko-KR" altLang="en-US" sz="1000" baseline="0" dirty="0" smtClean="0"/>
                        <a:t> 하고 </a:t>
                      </a:r>
                      <a:r>
                        <a:rPr lang="ko-KR" altLang="en-US" sz="1000" baseline="0" dirty="0" err="1" smtClean="0"/>
                        <a:t>수정일에</a:t>
                      </a:r>
                      <a:r>
                        <a:rPr lang="ko-KR" altLang="en-US" sz="1000" baseline="0" dirty="0" smtClean="0"/>
                        <a:t> 현재 날짜가 기록되어야 한다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3. </a:t>
                      </a:r>
                      <a:r>
                        <a:rPr lang="ko-KR" altLang="en-US" sz="1000" baseline="0" dirty="0" smtClean="0"/>
                        <a:t>삭제 버튼을 누르면 삭제를 할지 물어보는 </a:t>
                      </a:r>
                      <a:r>
                        <a:rPr lang="en-US" altLang="ko-KR" sz="1000" baseline="0" dirty="0" smtClean="0"/>
                        <a:t>alert </a:t>
                      </a:r>
                      <a:r>
                        <a:rPr lang="ko-KR" altLang="en-US" sz="1000" baseline="0" dirty="0" smtClean="0"/>
                        <a:t>박스가 뜨고 확인 버튼을 클릭하면 삭제되고 리스트에서 사라진다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49144"/>
                  </a:ext>
                </a:extLst>
              </a:tr>
            </a:tbl>
          </a:graphicData>
        </a:graphic>
      </p:graphicFrame>
      <p:grpSp>
        <p:nvGrpSpPr>
          <p:cNvPr id="35" name="Annotation"/>
          <p:cNvGrpSpPr/>
          <p:nvPr/>
        </p:nvGrpSpPr>
        <p:grpSpPr>
          <a:xfrm>
            <a:off x="7569408" y="1838534"/>
            <a:ext cx="536822" cy="527484"/>
            <a:chOff x="325807" y="1625163"/>
            <a:chExt cx="536822" cy="527484"/>
          </a:xfrm>
        </p:grpSpPr>
        <p:sp>
          <p:nvSpPr>
            <p:cNvPr id="36" name="Circle"/>
            <p:cNvSpPr/>
            <p:nvPr/>
          </p:nvSpPr>
          <p:spPr>
            <a:xfrm>
              <a:off x="418129" y="1625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D247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D24726"/>
                  </a:solidFill>
                </a:rPr>
                <a:t>1</a:t>
              </a:r>
            </a:p>
          </p:txBody>
        </p:sp>
        <p:cxnSp>
          <p:nvCxnSpPr>
            <p:cNvPr id="37" name="Line"/>
            <p:cNvCxnSpPr>
              <a:stCxn id="36" idx="3"/>
            </p:cNvCxnSpPr>
            <p:nvPr/>
          </p:nvCxnSpPr>
          <p:spPr>
            <a:xfrm flipH="1">
              <a:off x="325807" y="2004567"/>
              <a:ext cx="157418" cy="148080"/>
            </a:xfrm>
            <a:prstGeom prst="line">
              <a:avLst/>
            </a:prstGeom>
            <a:ln w="19050">
              <a:solidFill>
                <a:srgbClr val="D24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Annotation"/>
          <p:cNvGrpSpPr/>
          <p:nvPr/>
        </p:nvGrpSpPr>
        <p:grpSpPr>
          <a:xfrm>
            <a:off x="882498" y="3423142"/>
            <a:ext cx="567968" cy="588850"/>
            <a:chOff x="418129" y="1625163"/>
            <a:chExt cx="567968" cy="588850"/>
          </a:xfrm>
        </p:grpSpPr>
        <p:sp>
          <p:nvSpPr>
            <p:cNvPr id="41" name="Circle"/>
            <p:cNvSpPr/>
            <p:nvPr/>
          </p:nvSpPr>
          <p:spPr>
            <a:xfrm>
              <a:off x="418129" y="1625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D247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D24726"/>
                  </a:solidFill>
                </a:rPr>
                <a:t>2</a:t>
              </a:r>
              <a:endParaRPr lang="en-US" dirty="0">
                <a:solidFill>
                  <a:srgbClr val="D24726"/>
                </a:solidFill>
              </a:endParaRPr>
            </a:p>
          </p:txBody>
        </p:sp>
        <p:cxnSp>
          <p:nvCxnSpPr>
            <p:cNvPr id="42" name="Line"/>
            <p:cNvCxnSpPr>
              <a:stCxn id="41" idx="5"/>
            </p:cNvCxnSpPr>
            <p:nvPr/>
          </p:nvCxnSpPr>
          <p:spPr>
            <a:xfrm>
              <a:off x="797533" y="2004567"/>
              <a:ext cx="188564" cy="209446"/>
            </a:xfrm>
            <a:prstGeom prst="line">
              <a:avLst/>
            </a:prstGeom>
            <a:ln w="19050">
              <a:solidFill>
                <a:srgbClr val="D24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Annotation"/>
          <p:cNvGrpSpPr/>
          <p:nvPr/>
        </p:nvGrpSpPr>
        <p:grpSpPr>
          <a:xfrm>
            <a:off x="7881313" y="3196513"/>
            <a:ext cx="536822" cy="527484"/>
            <a:chOff x="325807" y="1625163"/>
            <a:chExt cx="536822" cy="527484"/>
          </a:xfrm>
        </p:grpSpPr>
        <p:sp>
          <p:nvSpPr>
            <p:cNvPr id="44" name="Circle"/>
            <p:cNvSpPr/>
            <p:nvPr/>
          </p:nvSpPr>
          <p:spPr>
            <a:xfrm>
              <a:off x="418129" y="1625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D247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D24726"/>
                  </a:solidFill>
                </a:rPr>
                <a:t>3</a:t>
              </a:r>
              <a:endParaRPr lang="en-US" dirty="0">
                <a:solidFill>
                  <a:srgbClr val="D24726"/>
                </a:solidFill>
              </a:endParaRPr>
            </a:p>
          </p:txBody>
        </p:sp>
        <p:cxnSp>
          <p:nvCxnSpPr>
            <p:cNvPr id="45" name="Line"/>
            <p:cNvCxnSpPr>
              <a:stCxn id="44" idx="3"/>
            </p:cNvCxnSpPr>
            <p:nvPr/>
          </p:nvCxnSpPr>
          <p:spPr>
            <a:xfrm flipH="1">
              <a:off x="325807" y="2004567"/>
              <a:ext cx="157418" cy="148080"/>
            </a:xfrm>
            <a:prstGeom prst="line">
              <a:avLst/>
            </a:prstGeom>
            <a:ln w="19050">
              <a:solidFill>
                <a:srgbClr val="D24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281322" y="5223218"/>
            <a:ext cx="3222246" cy="1507358"/>
            <a:chOff x="595686" y="1261242"/>
            <a:chExt cx="3222246" cy="1507358"/>
          </a:xfrm>
        </p:grpSpPr>
        <p:sp>
          <p:nvSpPr>
            <p:cNvPr id="47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1335557" y="1635819"/>
              <a:ext cx="2294511" cy="326905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삭제하시겠습니까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7" name="Icons"/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62" name="Info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Warning Ic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Error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Question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8" name="Buttons"/>
            <p:cNvGrpSpPr/>
            <p:nvPr/>
          </p:nvGrpSpPr>
          <p:grpSpPr>
            <a:xfrm>
              <a:off x="1538287" y="2386471"/>
              <a:ext cx="2091779" cy="240384"/>
              <a:chOff x="1538287" y="2386471"/>
              <a:chExt cx="2091779" cy="240384"/>
            </a:xfrm>
          </p:grpSpPr>
          <p:sp>
            <p:nvSpPr>
              <p:cNvPr id="59" name="Button 1" descr="&lt;Tags&gt;&lt;SMARTRESIZEANCHORS&gt;None,Absolute,None,Absolute&lt;/SMARTRESIZEANCHORS&gt;&lt;/Tags&gt;"/>
              <p:cNvSpPr>
                <a:spLocks/>
              </p:cNvSpPr>
              <p:nvPr/>
            </p:nvSpPr>
            <p:spPr bwMode="auto">
              <a:xfrm>
                <a:off x="296703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OK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Button 2" descr="&lt;Tags&gt;&lt;SMARTRESIZEANCHORS&gt;None,Absolute,None,Absolute&lt;/SMARTRESIZEANCHORS&gt;&lt;/Tags&gt;"/>
              <p:cNvSpPr>
                <a:spLocks/>
              </p:cNvSpPr>
              <p:nvPr/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Button 3" descr="&lt;Tags&gt;&lt;SMARTRESIZEANCHORS&gt;None,Absolute,None,Absolute&lt;/SMARTRESIZEANCHORS&gt;&lt;/Tags&gt;"/>
              <p:cNvSpPr>
                <a:spLocks/>
              </p:cNvSpPr>
              <p:nvPr/>
            </p:nvSpPr>
            <p:spPr bwMode="auto">
              <a:xfrm>
                <a:off x="153828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22" name="직선 화살표 연결선 21"/>
          <p:cNvCxnSpPr/>
          <p:nvPr/>
        </p:nvCxnSpPr>
        <p:spPr>
          <a:xfrm flipH="1">
            <a:off x="6601327" y="4086298"/>
            <a:ext cx="793925" cy="113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528696" y="1057104"/>
            <a:ext cx="8625029" cy="456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386644" y="1024028"/>
            <a:ext cx="783583" cy="471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741283" y="1120861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</a:rPr>
              <a:t>TodoMVC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42382" y="1155156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Home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37589" y="1162396"/>
            <a:ext cx="641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Jquery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93599" y="1162396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angular2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68006" y="1164530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http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01269" y="1156856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bootstrap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3616" y="343949"/>
            <a:ext cx="5729679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* angular </a:t>
            </a:r>
            <a:r>
              <a:rPr lang="ko-KR" altLang="en-US" sz="1000" dirty="0" smtClean="0">
                <a:solidFill>
                  <a:schemeClr val="tx1"/>
                </a:solidFill>
              </a:rPr>
              <a:t>메뉴 </a:t>
            </a:r>
            <a:r>
              <a:rPr lang="ko-KR" altLang="en-US" sz="1000" dirty="0" smtClean="0">
                <a:solidFill>
                  <a:schemeClr val="tx1"/>
                </a:solidFill>
              </a:rPr>
              <a:t>추가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* </a:t>
            </a:r>
            <a:r>
              <a:rPr lang="ko-KR" altLang="en-US" sz="1000" dirty="0" smtClean="0">
                <a:solidFill>
                  <a:schemeClr val="tx1"/>
                </a:solidFill>
              </a:rPr>
              <a:t>할일 추가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- view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&lt;button type="button" class="</a:t>
            </a:r>
            <a:r>
              <a:rPr lang="en-US" altLang="ko-KR" sz="1000" dirty="0" err="1">
                <a:solidFill>
                  <a:schemeClr val="tx1"/>
                </a:solidFill>
              </a:rPr>
              <a:t>btn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btn</a:t>
            </a:r>
            <a:r>
              <a:rPr lang="en-US" altLang="ko-KR" sz="1000" dirty="0">
                <a:solidFill>
                  <a:schemeClr val="tx1"/>
                </a:solidFill>
              </a:rPr>
              <a:t>-primary </a:t>
            </a:r>
            <a:r>
              <a:rPr lang="en-US" altLang="ko-KR" sz="1000" dirty="0" err="1">
                <a:solidFill>
                  <a:schemeClr val="tx1"/>
                </a:solidFill>
              </a:rPr>
              <a:t>btn</a:t>
            </a:r>
            <a:r>
              <a:rPr lang="en-US" altLang="ko-KR" sz="1000" dirty="0">
                <a:solidFill>
                  <a:schemeClr val="tx1"/>
                </a:solidFill>
              </a:rPr>
              <a:t>-block" (click)="</a:t>
            </a:r>
            <a:r>
              <a:rPr lang="en-US" altLang="ko-KR" sz="1000" dirty="0" err="1">
                <a:solidFill>
                  <a:schemeClr val="tx1"/>
                </a:solidFill>
              </a:rPr>
              <a:t>add_todo</a:t>
            </a:r>
            <a:r>
              <a:rPr lang="en-US" altLang="ko-KR" sz="1000" dirty="0">
                <a:solidFill>
                  <a:schemeClr val="tx1"/>
                </a:solidFill>
              </a:rPr>
              <a:t>()"&gt;</a:t>
            </a:r>
            <a:r>
              <a:rPr lang="ko-KR" altLang="en-US" sz="1000" dirty="0">
                <a:solidFill>
                  <a:schemeClr val="tx1"/>
                </a:solidFill>
              </a:rPr>
              <a:t>추가</a:t>
            </a:r>
            <a:r>
              <a:rPr lang="en-US" altLang="ko-KR" sz="1000" dirty="0">
                <a:solidFill>
                  <a:schemeClr val="tx1"/>
                </a:solidFill>
              </a:rPr>
              <a:t>&lt;/button&gt;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add_todo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- Angular context </a:t>
            </a:r>
            <a:r>
              <a:rPr lang="ko-KR" altLang="en-US" sz="1000" dirty="0" smtClean="0">
                <a:solidFill>
                  <a:schemeClr val="tx1"/>
                </a:solidFill>
              </a:rPr>
              <a:t>변수 추가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todo</a:t>
            </a:r>
            <a:r>
              <a:rPr lang="en-US" altLang="ko-KR" sz="1000" dirty="0">
                <a:solidFill>
                  <a:schemeClr val="tx1"/>
                </a:solidFill>
              </a:rPr>
              <a:t>: string;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err="1">
                <a:solidFill>
                  <a:schemeClr val="tx1"/>
                </a:solidFill>
              </a:rPr>
              <a:t>todoList</a:t>
            </a:r>
            <a:r>
              <a:rPr lang="en-US" altLang="ko-KR" sz="1000" dirty="0">
                <a:solidFill>
                  <a:schemeClr val="tx1"/>
                </a:solidFill>
              </a:rPr>
              <a:t> = </a:t>
            </a:r>
            <a:r>
              <a:rPr lang="en-US" altLang="ko-KR" sz="1000" dirty="0" smtClean="0">
                <a:solidFill>
                  <a:schemeClr val="tx1"/>
                </a:solidFill>
              </a:rPr>
              <a:t>[];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- Angular context </a:t>
            </a:r>
            <a:r>
              <a:rPr lang="ko-KR" altLang="en-US" sz="1000" dirty="0" smtClean="0">
                <a:solidFill>
                  <a:schemeClr val="tx1"/>
                </a:solidFill>
              </a:rPr>
              <a:t>함수 추가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err="1">
                <a:solidFill>
                  <a:schemeClr val="tx1"/>
                </a:solidFill>
              </a:rPr>
              <a:t>add_todo</a:t>
            </a:r>
            <a:r>
              <a:rPr lang="en-US" altLang="ko-KR" sz="10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const</a:t>
            </a:r>
            <a:r>
              <a:rPr lang="en-US" altLang="ko-KR" sz="1000" dirty="0">
                <a:solidFill>
                  <a:schemeClr val="tx1"/>
                </a:solidFill>
              </a:rPr>
              <a:t> item =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isFinished</a:t>
            </a:r>
            <a:r>
              <a:rPr lang="en-US" altLang="ko-KR" sz="1000" dirty="0">
                <a:solidFill>
                  <a:schemeClr val="tx1"/>
                </a:solidFill>
              </a:rPr>
              <a:t>: false,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todo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</a:rPr>
              <a:t>this.todo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created: </a:t>
            </a:r>
            <a:r>
              <a:rPr lang="en-US" altLang="ko-KR" sz="1000" dirty="0" err="1">
                <a:solidFill>
                  <a:schemeClr val="tx1"/>
                </a:solidFill>
              </a:rPr>
              <a:t>this.getCurrentDate</a:t>
            </a:r>
            <a:r>
              <a:rPr lang="en-US" altLang="ko-KR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updated: </a:t>
            </a:r>
            <a:r>
              <a:rPr lang="en-US" altLang="ko-KR" sz="1000" dirty="0" err="1">
                <a:solidFill>
                  <a:schemeClr val="tx1"/>
                </a:solidFill>
              </a:rPr>
              <a:t>this.getCurrentDate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};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this.todoList.push</a:t>
            </a:r>
            <a:r>
              <a:rPr lang="en-US" altLang="ko-KR" sz="1000" dirty="0">
                <a:solidFill>
                  <a:schemeClr val="tx1"/>
                </a:solidFill>
              </a:rPr>
              <a:t>(item);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this.todo</a:t>
            </a:r>
            <a:r>
              <a:rPr lang="en-US" altLang="ko-KR" sz="1000" dirty="0">
                <a:solidFill>
                  <a:schemeClr val="tx1"/>
                </a:solidFill>
              </a:rPr>
              <a:t> = null;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err="1">
                <a:solidFill>
                  <a:schemeClr val="tx1"/>
                </a:solidFill>
              </a:rPr>
              <a:t>getCurrentDate</a:t>
            </a:r>
            <a:r>
              <a:rPr lang="en-US" altLang="ko-KR" sz="1000" dirty="0">
                <a:solidFill>
                  <a:schemeClr val="tx1"/>
                </a:solidFill>
              </a:rPr>
              <a:t>(): string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const</a:t>
            </a:r>
            <a:r>
              <a:rPr lang="en-US" altLang="ko-KR" sz="1000" dirty="0">
                <a:solidFill>
                  <a:schemeClr val="tx1"/>
                </a:solidFill>
              </a:rPr>
              <a:t> date = new Date();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</a:rPr>
              <a:t>date.getFullYear</a:t>
            </a:r>
            <a:r>
              <a:rPr lang="en-US" altLang="ko-KR" sz="1000" dirty="0">
                <a:solidFill>
                  <a:schemeClr val="tx1"/>
                </a:solidFill>
              </a:rPr>
              <a:t>() + "-" + (</a:t>
            </a:r>
            <a:r>
              <a:rPr lang="en-US" altLang="ko-KR" sz="1000" dirty="0" err="1">
                <a:solidFill>
                  <a:schemeClr val="tx1"/>
                </a:solidFill>
              </a:rPr>
              <a:t>this.addZero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date.getMonth</a:t>
            </a:r>
            <a:r>
              <a:rPr lang="en-US" altLang="ko-KR" sz="1000" dirty="0">
                <a:solidFill>
                  <a:schemeClr val="tx1"/>
                </a:solidFill>
              </a:rPr>
              <a:t>() + 1)) + "-" + </a:t>
            </a:r>
            <a:r>
              <a:rPr lang="en-US" altLang="ko-KR" sz="1000" dirty="0" err="1">
                <a:solidFill>
                  <a:schemeClr val="tx1"/>
                </a:solidFill>
              </a:rPr>
              <a:t>this.addZero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date.getDate</a:t>
            </a:r>
            <a:r>
              <a:rPr lang="en-US" altLang="ko-KR" sz="1000" dirty="0">
                <a:solidFill>
                  <a:schemeClr val="tx1"/>
                </a:solidFill>
              </a:rPr>
              <a:t>()) + " "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+ </a:t>
            </a:r>
            <a:r>
              <a:rPr lang="en-US" altLang="ko-KR" sz="1000" dirty="0" err="1">
                <a:solidFill>
                  <a:schemeClr val="tx1"/>
                </a:solidFill>
              </a:rPr>
              <a:t>this.addZero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date.getHours</a:t>
            </a:r>
            <a:r>
              <a:rPr lang="en-US" altLang="ko-KR" sz="1000" dirty="0">
                <a:solidFill>
                  <a:schemeClr val="tx1"/>
                </a:solidFill>
              </a:rPr>
              <a:t>()) + ":" + </a:t>
            </a:r>
            <a:r>
              <a:rPr lang="en-US" altLang="ko-KR" sz="1000" dirty="0" err="1">
                <a:solidFill>
                  <a:schemeClr val="tx1"/>
                </a:solidFill>
              </a:rPr>
              <a:t>this.addZero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date.getMinutes</a:t>
            </a:r>
            <a:r>
              <a:rPr lang="en-US" altLang="ko-KR" sz="1000" dirty="0">
                <a:solidFill>
                  <a:schemeClr val="tx1"/>
                </a:solidFill>
              </a:rPr>
              <a:t>()) + ":" + </a:t>
            </a:r>
            <a:r>
              <a:rPr lang="en-US" altLang="ko-KR" sz="1000" dirty="0" err="1">
                <a:solidFill>
                  <a:schemeClr val="tx1"/>
                </a:solidFill>
              </a:rPr>
              <a:t>this.addZero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date.getSeconds</a:t>
            </a:r>
            <a:r>
              <a:rPr lang="en-US" altLang="ko-KR" sz="1000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}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err="1">
                <a:solidFill>
                  <a:schemeClr val="tx1"/>
                </a:solidFill>
              </a:rPr>
              <a:t>addZero</a:t>
            </a:r>
            <a:r>
              <a:rPr lang="en-US" altLang="ko-KR" sz="1000" dirty="0">
                <a:solidFill>
                  <a:schemeClr val="tx1"/>
                </a:solidFill>
              </a:rPr>
              <a:t>(digit: number): string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// digit </a:t>
            </a:r>
            <a:r>
              <a:rPr lang="ko-KR" altLang="en-US" sz="1000" dirty="0">
                <a:solidFill>
                  <a:schemeClr val="tx1"/>
                </a:solidFill>
              </a:rPr>
              <a:t>가 문자가 아니라 숫자이다 </a:t>
            </a:r>
            <a:r>
              <a:rPr lang="en-US" altLang="ko-KR" sz="1000" dirty="0" err="1">
                <a:solidFill>
                  <a:schemeClr val="tx1"/>
                </a:solidFill>
              </a:rPr>
              <a:t>digit.length</a:t>
            </a:r>
            <a:r>
              <a:rPr lang="ko-KR" altLang="en-US" sz="1000" dirty="0">
                <a:solidFill>
                  <a:schemeClr val="tx1"/>
                </a:solidFill>
              </a:rPr>
              <a:t>로는 안됨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if (digit &lt; 10)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return "0" + digit;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} else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return "" + digit;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}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24631" y="343949"/>
            <a:ext cx="5674251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- </a:t>
            </a:r>
            <a:r>
              <a:rPr lang="ko-KR" altLang="en-US" sz="1000" dirty="0" smtClean="0">
                <a:solidFill>
                  <a:schemeClr val="tx1"/>
                </a:solidFill>
              </a:rPr>
              <a:t>할일 목록 보여주기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&lt;</a:t>
            </a:r>
            <a:r>
              <a:rPr lang="en-US" altLang="ko-KR" sz="1000" dirty="0" err="1">
                <a:solidFill>
                  <a:schemeClr val="tx1"/>
                </a:solidFill>
              </a:rPr>
              <a:t>tr</a:t>
            </a:r>
            <a:r>
              <a:rPr lang="en-US" altLang="ko-KR" sz="1000" dirty="0">
                <a:solidFill>
                  <a:schemeClr val="tx1"/>
                </a:solidFill>
              </a:rPr>
              <a:t> *</a:t>
            </a:r>
            <a:r>
              <a:rPr lang="en-US" altLang="ko-KR" sz="1000" dirty="0" err="1">
                <a:solidFill>
                  <a:schemeClr val="tx1"/>
                </a:solidFill>
              </a:rPr>
              <a:t>ngFor</a:t>
            </a:r>
            <a:r>
              <a:rPr lang="en-US" altLang="ko-KR" sz="1000" dirty="0">
                <a:solidFill>
                  <a:schemeClr val="tx1"/>
                </a:solidFill>
              </a:rPr>
              <a:t>="let item of </a:t>
            </a:r>
            <a:r>
              <a:rPr lang="en-US" altLang="ko-KR" sz="1000" dirty="0" err="1">
                <a:solidFill>
                  <a:schemeClr val="tx1"/>
                </a:solidFill>
              </a:rPr>
              <a:t>todoList</a:t>
            </a:r>
            <a:r>
              <a:rPr lang="en-US" altLang="ko-KR" sz="1000" dirty="0">
                <a:solidFill>
                  <a:schemeClr val="tx1"/>
                </a:solidFill>
              </a:rPr>
              <a:t>; let </a:t>
            </a:r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 = index"&gt;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&lt;td&gt;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&lt;input type="checkbox" (change)="update(item)"&gt;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&lt;/td&gt;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&lt;td [</a:t>
            </a:r>
            <a:r>
              <a:rPr lang="en-US" altLang="ko-KR" sz="1000" dirty="0" err="1">
                <a:solidFill>
                  <a:schemeClr val="tx1"/>
                </a:solidFill>
              </a:rPr>
              <a:t>ngStyle</a:t>
            </a:r>
            <a:r>
              <a:rPr lang="en-US" altLang="ko-KR" sz="1000" dirty="0">
                <a:solidFill>
                  <a:schemeClr val="tx1"/>
                </a:solidFill>
              </a:rPr>
              <a:t>]="{'text-decoration': item.</a:t>
            </a:r>
            <a:r>
              <a:rPr lang="en-US" altLang="ko-KR" sz="1000" dirty="0" err="1">
                <a:solidFill>
                  <a:schemeClr val="tx1"/>
                </a:solidFill>
              </a:rPr>
              <a:t>isFinished</a:t>
            </a:r>
            <a:r>
              <a:rPr lang="en-US" altLang="ko-KR" sz="1000" dirty="0">
                <a:solidFill>
                  <a:schemeClr val="tx1"/>
                </a:solidFill>
              </a:rPr>
              <a:t>?'</a:t>
            </a:r>
            <a:r>
              <a:rPr lang="en-US" altLang="ko-KR" sz="1000" dirty="0" err="1">
                <a:solidFill>
                  <a:schemeClr val="tx1"/>
                </a:solidFill>
              </a:rPr>
              <a:t>line-through':'none</a:t>
            </a:r>
            <a:r>
              <a:rPr lang="en-US" altLang="ko-KR" sz="1000" dirty="0">
                <a:solidFill>
                  <a:schemeClr val="tx1"/>
                </a:solidFill>
              </a:rPr>
              <a:t>'}"&gt;{{</a:t>
            </a:r>
            <a:r>
              <a:rPr lang="en-US" altLang="ko-KR" sz="1000" dirty="0" err="1">
                <a:solidFill>
                  <a:schemeClr val="tx1"/>
                </a:solidFill>
              </a:rPr>
              <a:t>item.todo</a:t>
            </a:r>
            <a:r>
              <a:rPr lang="en-US" altLang="ko-KR" sz="1000" dirty="0">
                <a:solidFill>
                  <a:schemeClr val="tx1"/>
                </a:solidFill>
              </a:rPr>
              <a:t>}}&lt;/td&gt;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&lt;td&gt;{{</a:t>
            </a:r>
            <a:r>
              <a:rPr lang="en-US" altLang="ko-KR" sz="1000" dirty="0" err="1">
                <a:solidFill>
                  <a:schemeClr val="tx1"/>
                </a:solidFill>
              </a:rPr>
              <a:t>item.created</a:t>
            </a:r>
            <a:r>
              <a:rPr lang="en-US" altLang="ko-KR" sz="1000" dirty="0">
                <a:solidFill>
                  <a:schemeClr val="tx1"/>
                </a:solidFill>
              </a:rPr>
              <a:t>}}&lt;/td&gt;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&lt;td&gt;{{</a:t>
            </a:r>
            <a:r>
              <a:rPr lang="en-US" altLang="ko-KR" sz="1000" dirty="0" err="1">
                <a:solidFill>
                  <a:schemeClr val="tx1"/>
                </a:solidFill>
              </a:rPr>
              <a:t>item.updated</a:t>
            </a:r>
            <a:r>
              <a:rPr lang="en-US" altLang="ko-KR" sz="1000" dirty="0">
                <a:solidFill>
                  <a:schemeClr val="tx1"/>
                </a:solidFill>
              </a:rPr>
              <a:t>}}&lt;/td&gt;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&lt;td&gt;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&lt;button type="button" class="</a:t>
            </a:r>
            <a:r>
              <a:rPr lang="en-US" altLang="ko-KR" sz="1000" dirty="0" err="1">
                <a:solidFill>
                  <a:schemeClr val="tx1"/>
                </a:solidFill>
              </a:rPr>
              <a:t>btn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btn</a:t>
            </a:r>
            <a:r>
              <a:rPr lang="en-US" altLang="ko-KR" sz="1000" dirty="0">
                <a:solidFill>
                  <a:schemeClr val="tx1"/>
                </a:solidFill>
              </a:rPr>
              <a:t>-danger" (click)="delete(</a:t>
            </a:r>
            <a:r>
              <a:rPr lang="en-US" altLang="ko-KR" sz="1000" dirty="0" err="1">
                <a:solidFill>
                  <a:schemeClr val="tx1"/>
                </a:solidFill>
              </a:rPr>
              <a:t>i</a:t>
            </a:r>
            <a:r>
              <a:rPr lang="en-US" altLang="ko-KR" sz="1000" dirty="0">
                <a:solidFill>
                  <a:schemeClr val="tx1"/>
                </a:solidFill>
              </a:rPr>
              <a:t>)"&gt;</a:t>
            </a:r>
            <a:r>
              <a:rPr lang="ko-KR" altLang="en-US" sz="1000" dirty="0">
                <a:solidFill>
                  <a:schemeClr val="tx1"/>
                </a:solidFill>
              </a:rPr>
              <a:t>삭제</a:t>
            </a:r>
            <a:r>
              <a:rPr lang="en-US" altLang="ko-KR" sz="1000" dirty="0">
                <a:solidFill>
                  <a:schemeClr val="tx1"/>
                </a:solidFill>
              </a:rPr>
              <a:t>&lt;/button&gt;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&lt;/td&gt;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&lt;/</a:t>
            </a:r>
            <a:r>
              <a:rPr lang="en-US" altLang="ko-KR" sz="1000" dirty="0" err="1">
                <a:solidFill>
                  <a:schemeClr val="tx1"/>
                </a:solidFill>
              </a:rPr>
              <a:t>tr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* </a:t>
            </a:r>
            <a:r>
              <a:rPr lang="ko-KR" altLang="en-US" sz="1000" dirty="0" smtClean="0">
                <a:solidFill>
                  <a:schemeClr val="tx1"/>
                </a:solidFill>
              </a:rPr>
              <a:t>할일 완료 처리하기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update(item: any)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item.isFinished</a:t>
            </a:r>
            <a:r>
              <a:rPr lang="en-US" altLang="ko-KR" sz="1000" dirty="0">
                <a:solidFill>
                  <a:schemeClr val="tx1"/>
                </a:solidFill>
              </a:rPr>
              <a:t> = !</a:t>
            </a:r>
            <a:r>
              <a:rPr lang="en-US" altLang="ko-KR" sz="1000" dirty="0" err="1">
                <a:solidFill>
                  <a:schemeClr val="tx1"/>
                </a:solidFill>
              </a:rPr>
              <a:t>item.isFinished</a:t>
            </a:r>
            <a:r>
              <a:rPr lang="en-US" altLang="ko-KR" sz="1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item.updated</a:t>
            </a:r>
            <a:r>
              <a:rPr lang="en-US" altLang="ko-KR" sz="1000" dirty="0">
                <a:solidFill>
                  <a:schemeClr val="tx1"/>
                </a:solidFill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</a:rPr>
              <a:t>this.getCurrentDate</a:t>
            </a:r>
            <a:r>
              <a:rPr lang="en-US" altLang="ko-KR" sz="10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* </a:t>
            </a:r>
            <a:r>
              <a:rPr lang="ko-KR" altLang="en-US" sz="1000" dirty="0" smtClean="0">
                <a:solidFill>
                  <a:schemeClr val="tx1"/>
                </a:solidFill>
              </a:rPr>
              <a:t>할일 삭제하기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const</a:t>
            </a:r>
            <a:r>
              <a:rPr lang="en-US" altLang="ko-KR" sz="1000" dirty="0">
                <a:solidFill>
                  <a:schemeClr val="tx1"/>
                </a:solidFill>
              </a:rPr>
              <a:t> result = confirm('</a:t>
            </a:r>
            <a:r>
              <a:rPr lang="ko-KR" altLang="en-US" sz="1000" dirty="0">
                <a:solidFill>
                  <a:schemeClr val="tx1"/>
                </a:solidFill>
              </a:rPr>
              <a:t>삭제하시겠습니까</a:t>
            </a:r>
            <a:r>
              <a:rPr lang="en-US" altLang="ko-KR" sz="1000" dirty="0">
                <a:solidFill>
                  <a:schemeClr val="tx1"/>
                </a:solidFill>
              </a:rPr>
              <a:t>?');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if (result)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this.todoList.splice</a:t>
            </a:r>
            <a:r>
              <a:rPr lang="en-US" altLang="ko-KR" sz="1000" dirty="0">
                <a:solidFill>
                  <a:schemeClr val="tx1"/>
                </a:solidFill>
              </a:rPr>
              <a:t>(index, 1);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}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54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519270" y="496111"/>
            <a:ext cx="8634457" cy="5924143"/>
            <a:chOff x="595684" y="1261242"/>
            <a:chExt cx="6668462" cy="4352542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4" y="1654302"/>
              <a:ext cx="6668462" cy="395948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4" y="1261242"/>
              <a:ext cx="6668461" cy="3945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080426" y="1487210"/>
              <a:ext cx="115248" cy="8281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7101278" y="1313588"/>
              <a:ext cx="76015" cy="6998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1293013" y="1441279"/>
              <a:ext cx="5718944" cy="17467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1351805" y="1479629"/>
              <a:ext cx="72337" cy="97974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92928" y="1465049"/>
              <a:ext cx="495322" cy="127133"/>
              <a:chOff x="692928" y="1465049"/>
              <a:chExt cx="495322" cy="127133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92928" y="1484294"/>
                <a:ext cx="117700" cy="8864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79287" y="1484294"/>
                <a:ext cx="117700" cy="8864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065646" y="1465049"/>
                <a:ext cx="122604" cy="127133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1415170" y="1653868"/>
            <a:ext cx="172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 </a:t>
            </a:r>
            <a:r>
              <a:rPr lang="en-US" altLang="ko-KR" dirty="0" err="1" smtClean="0"/>
              <a:t>Todo</a:t>
            </a:r>
            <a:r>
              <a:rPr lang="en-US" altLang="ko-KR" dirty="0" smtClean="0"/>
              <a:t> App</a:t>
            </a:r>
            <a:endParaRPr lang="ko-KR" altLang="en-US" dirty="0"/>
          </a:p>
        </p:txBody>
      </p:sp>
      <p:sp>
        <p:nvSpPr>
          <p:cNvPr id="32" name="Input"/>
          <p:cNvSpPr/>
          <p:nvPr/>
        </p:nvSpPr>
        <p:spPr>
          <a:xfrm>
            <a:off x="1422186" y="2404322"/>
            <a:ext cx="47806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할일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Button"/>
          <p:cNvSpPr/>
          <p:nvPr/>
        </p:nvSpPr>
        <p:spPr>
          <a:xfrm>
            <a:off x="6465370" y="2389078"/>
            <a:ext cx="1952765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Line"/>
          <p:cNvCxnSpPr>
            <a:cxnSpLocks/>
          </p:cNvCxnSpPr>
          <p:nvPr/>
        </p:nvCxnSpPr>
        <p:spPr bwMode="auto">
          <a:xfrm flipV="1">
            <a:off x="1422185" y="2988297"/>
            <a:ext cx="7061940" cy="37707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422185" y="3244973"/>
          <a:ext cx="7061941" cy="1328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65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1219">
                  <a:extLst>
                    <a:ext uri="{9D8B030D-6E8A-4147-A177-3AD203B41FA5}">
                      <a16:colId xmlns:a16="http://schemas.microsoft.com/office/drawing/2014/main" val="147858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완료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todo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생성일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수정일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삭제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청소하기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2017-04-05 17:12:12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trike="sngStrike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빨래하기</a:t>
                      </a:r>
                      <a:endParaRPr lang="en-US" sz="1100" strike="sngStrike" baseline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2017-04-04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2017-04-06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설겆이하기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2017-04-03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Checkbox"/>
          <p:cNvSpPr>
            <a:spLocks noChangeAspect="1" noEditPoints="1"/>
          </p:cNvSpPr>
          <p:nvPr/>
        </p:nvSpPr>
        <p:spPr bwMode="auto">
          <a:xfrm>
            <a:off x="1489224" y="3957186"/>
            <a:ext cx="200834" cy="200834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heckbox"/>
          <p:cNvSpPr>
            <a:spLocks noChangeAspect="1" noEditPoints="1"/>
          </p:cNvSpPr>
          <p:nvPr/>
        </p:nvSpPr>
        <p:spPr bwMode="auto">
          <a:xfrm>
            <a:off x="1511301" y="3667020"/>
            <a:ext cx="175538" cy="175538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Checkbox"/>
          <p:cNvSpPr>
            <a:spLocks noChangeAspect="1" noEditPoints="1"/>
          </p:cNvSpPr>
          <p:nvPr/>
        </p:nvSpPr>
        <p:spPr bwMode="auto">
          <a:xfrm>
            <a:off x="1501870" y="4330830"/>
            <a:ext cx="175538" cy="175538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Button"/>
          <p:cNvSpPr/>
          <p:nvPr/>
        </p:nvSpPr>
        <p:spPr>
          <a:xfrm>
            <a:off x="7395252" y="3621701"/>
            <a:ext cx="43157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/>
          <p:cNvSpPr/>
          <p:nvPr/>
        </p:nvSpPr>
        <p:spPr>
          <a:xfrm>
            <a:off x="7406247" y="3953210"/>
            <a:ext cx="43157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/>
          <p:cNvSpPr/>
          <p:nvPr/>
        </p:nvSpPr>
        <p:spPr>
          <a:xfrm>
            <a:off x="7407815" y="4265869"/>
            <a:ext cx="43157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469591"/>
              </p:ext>
            </p:extLst>
          </p:nvPr>
        </p:nvGraphicFramePr>
        <p:xfrm>
          <a:off x="9366311" y="513106"/>
          <a:ext cx="2686135" cy="5907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6135">
                  <a:extLst>
                    <a:ext uri="{9D8B030D-6E8A-4147-A177-3AD203B41FA5}">
                      <a16:colId xmlns:a16="http://schemas.microsoft.com/office/drawing/2014/main" val="4133388278"/>
                    </a:ext>
                  </a:extLst>
                </a:gridCol>
              </a:tblGrid>
              <a:tr h="5907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* </a:t>
                      </a:r>
                      <a:r>
                        <a:rPr lang="ko-KR" altLang="en-US" sz="1400" dirty="0" err="1" smtClean="0"/>
                        <a:t>기능구현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: angular2 + HTTP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데이터를 자바스크립트 </a:t>
                      </a:r>
                      <a:r>
                        <a:rPr lang="en-US" altLang="ko-KR" sz="1000" dirty="0" smtClean="0"/>
                        <a:t>Array</a:t>
                      </a:r>
                      <a:r>
                        <a:rPr lang="ko-KR" altLang="en-US" sz="1000" dirty="0" smtClean="0"/>
                        <a:t>를 사용할 경우 </a:t>
                      </a:r>
                      <a:r>
                        <a:rPr lang="ko-KR" altLang="en-US" sz="1000" dirty="0" err="1" smtClean="0"/>
                        <a:t>리프레쉬를</a:t>
                      </a:r>
                      <a:r>
                        <a:rPr lang="ko-KR" altLang="en-US" sz="1000" dirty="0" smtClean="0"/>
                        <a:t> 하거나 </a:t>
                      </a:r>
                      <a:r>
                        <a:rPr lang="ko-KR" altLang="en-US" sz="1000" dirty="0" err="1" smtClean="0"/>
                        <a:t>재로딩</a:t>
                      </a:r>
                      <a:r>
                        <a:rPr lang="ko-KR" altLang="en-US" sz="1000" dirty="0" smtClean="0"/>
                        <a:t> 할 경우 데이터가 사라진다</a:t>
                      </a:r>
                      <a:r>
                        <a:rPr lang="en-US" altLang="ko-KR" sz="1000" dirty="0" smtClean="0"/>
                        <a:t>. 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데이터를 영구적으로 저장하기 위해서는 서버와 데이터베이스가 필요하다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서버측 구현은 </a:t>
                      </a:r>
                      <a:r>
                        <a:rPr lang="en-US" altLang="ko-KR" sz="1000" dirty="0" smtClean="0"/>
                        <a:t>Spring</a:t>
                      </a:r>
                      <a:r>
                        <a:rPr lang="en-US" altLang="ko-KR" sz="1000" baseline="0" dirty="0" smtClean="0"/>
                        <a:t> Boot</a:t>
                      </a:r>
                      <a:r>
                        <a:rPr lang="ko-KR" altLang="en-US" sz="1000" baseline="0" dirty="0" smtClean="0"/>
                        <a:t>을 사용하여 이미 구현된 </a:t>
                      </a:r>
                      <a:r>
                        <a:rPr lang="en-US" altLang="ko-KR" sz="1000" baseline="0" dirty="0" smtClean="0"/>
                        <a:t>REST API </a:t>
                      </a:r>
                      <a:r>
                        <a:rPr lang="ko-KR" altLang="en-US" sz="1000" baseline="0" dirty="0" smtClean="0"/>
                        <a:t>목록을 제공하고 해당 </a:t>
                      </a:r>
                      <a:r>
                        <a:rPr lang="en-US" altLang="ko-KR" sz="1000" baseline="0" dirty="0" err="1" smtClean="0"/>
                        <a:t>api</a:t>
                      </a:r>
                      <a:r>
                        <a:rPr lang="ko-KR" altLang="en-US" sz="1000" baseline="0" dirty="0" smtClean="0"/>
                        <a:t>를 이용하여 클라이언트를 구현한다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en-US" altLang="ko-KR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49144"/>
                  </a:ext>
                </a:extLst>
              </a:tr>
            </a:tbl>
          </a:graphicData>
        </a:graphic>
      </p:graphicFrame>
      <p:grpSp>
        <p:nvGrpSpPr>
          <p:cNvPr id="35" name="Annotation"/>
          <p:cNvGrpSpPr/>
          <p:nvPr/>
        </p:nvGrpSpPr>
        <p:grpSpPr>
          <a:xfrm>
            <a:off x="7569408" y="1838534"/>
            <a:ext cx="536822" cy="527484"/>
            <a:chOff x="325807" y="1625163"/>
            <a:chExt cx="536822" cy="527484"/>
          </a:xfrm>
        </p:grpSpPr>
        <p:sp>
          <p:nvSpPr>
            <p:cNvPr id="36" name="Circle"/>
            <p:cNvSpPr/>
            <p:nvPr/>
          </p:nvSpPr>
          <p:spPr>
            <a:xfrm>
              <a:off x="418129" y="1625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D247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D24726"/>
                  </a:solidFill>
                </a:rPr>
                <a:t>1</a:t>
              </a:r>
            </a:p>
          </p:txBody>
        </p:sp>
        <p:cxnSp>
          <p:nvCxnSpPr>
            <p:cNvPr id="37" name="Line"/>
            <p:cNvCxnSpPr>
              <a:stCxn id="36" idx="3"/>
            </p:cNvCxnSpPr>
            <p:nvPr/>
          </p:nvCxnSpPr>
          <p:spPr>
            <a:xfrm flipH="1">
              <a:off x="325807" y="2004567"/>
              <a:ext cx="157418" cy="148080"/>
            </a:xfrm>
            <a:prstGeom prst="line">
              <a:avLst/>
            </a:prstGeom>
            <a:ln w="19050">
              <a:solidFill>
                <a:srgbClr val="D24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Annotation"/>
          <p:cNvGrpSpPr/>
          <p:nvPr/>
        </p:nvGrpSpPr>
        <p:grpSpPr>
          <a:xfrm>
            <a:off x="882498" y="3423142"/>
            <a:ext cx="567968" cy="588850"/>
            <a:chOff x="418129" y="1625163"/>
            <a:chExt cx="567968" cy="588850"/>
          </a:xfrm>
        </p:grpSpPr>
        <p:sp>
          <p:nvSpPr>
            <p:cNvPr id="41" name="Circle"/>
            <p:cNvSpPr/>
            <p:nvPr/>
          </p:nvSpPr>
          <p:spPr>
            <a:xfrm>
              <a:off x="418129" y="1625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D247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D24726"/>
                  </a:solidFill>
                </a:rPr>
                <a:t>2</a:t>
              </a:r>
              <a:endParaRPr lang="en-US" dirty="0">
                <a:solidFill>
                  <a:srgbClr val="D24726"/>
                </a:solidFill>
              </a:endParaRPr>
            </a:p>
          </p:txBody>
        </p:sp>
        <p:cxnSp>
          <p:nvCxnSpPr>
            <p:cNvPr id="42" name="Line"/>
            <p:cNvCxnSpPr>
              <a:stCxn id="41" idx="5"/>
            </p:cNvCxnSpPr>
            <p:nvPr/>
          </p:nvCxnSpPr>
          <p:spPr>
            <a:xfrm>
              <a:off x="797533" y="2004567"/>
              <a:ext cx="188564" cy="209446"/>
            </a:xfrm>
            <a:prstGeom prst="line">
              <a:avLst/>
            </a:prstGeom>
            <a:ln w="19050">
              <a:solidFill>
                <a:srgbClr val="D24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Annotation"/>
          <p:cNvGrpSpPr/>
          <p:nvPr/>
        </p:nvGrpSpPr>
        <p:grpSpPr>
          <a:xfrm>
            <a:off x="7881313" y="3196513"/>
            <a:ext cx="536822" cy="527484"/>
            <a:chOff x="325807" y="1625163"/>
            <a:chExt cx="536822" cy="527484"/>
          </a:xfrm>
        </p:grpSpPr>
        <p:sp>
          <p:nvSpPr>
            <p:cNvPr id="44" name="Circle"/>
            <p:cNvSpPr/>
            <p:nvPr/>
          </p:nvSpPr>
          <p:spPr>
            <a:xfrm>
              <a:off x="418129" y="1625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D247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D24726"/>
                  </a:solidFill>
                </a:rPr>
                <a:t>3</a:t>
              </a:r>
              <a:endParaRPr lang="en-US" dirty="0">
                <a:solidFill>
                  <a:srgbClr val="D24726"/>
                </a:solidFill>
              </a:endParaRPr>
            </a:p>
          </p:txBody>
        </p:sp>
        <p:cxnSp>
          <p:nvCxnSpPr>
            <p:cNvPr id="45" name="Line"/>
            <p:cNvCxnSpPr>
              <a:stCxn id="44" idx="3"/>
            </p:cNvCxnSpPr>
            <p:nvPr/>
          </p:nvCxnSpPr>
          <p:spPr>
            <a:xfrm flipH="1">
              <a:off x="325807" y="2004567"/>
              <a:ext cx="157418" cy="148080"/>
            </a:xfrm>
            <a:prstGeom prst="line">
              <a:avLst/>
            </a:prstGeom>
            <a:ln w="19050">
              <a:solidFill>
                <a:srgbClr val="D24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281322" y="5223218"/>
            <a:ext cx="3222246" cy="1507358"/>
            <a:chOff x="595686" y="1261242"/>
            <a:chExt cx="3222246" cy="1507358"/>
          </a:xfrm>
        </p:grpSpPr>
        <p:sp>
          <p:nvSpPr>
            <p:cNvPr id="47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1335557" y="1635819"/>
              <a:ext cx="2294511" cy="326905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삭제하시겠습니까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7" name="Icons"/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62" name="Info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Warning Ic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Error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Question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8" name="Buttons"/>
            <p:cNvGrpSpPr/>
            <p:nvPr/>
          </p:nvGrpSpPr>
          <p:grpSpPr>
            <a:xfrm>
              <a:off x="1538287" y="2386471"/>
              <a:ext cx="2091779" cy="240384"/>
              <a:chOff x="1538287" y="2386471"/>
              <a:chExt cx="2091779" cy="240384"/>
            </a:xfrm>
          </p:grpSpPr>
          <p:sp>
            <p:nvSpPr>
              <p:cNvPr id="59" name="Button 1" descr="&lt;Tags&gt;&lt;SMARTRESIZEANCHORS&gt;None,Absolute,None,Absolute&lt;/SMARTRESIZEANCHORS&gt;&lt;/Tags&gt;"/>
              <p:cNvSpPr>
                <a:spLocks/>
              </p:cNvSpPr>
              <p:nvPr/>
            </p:nvSpPr>
            <p:spPr bwMode="auto">
              <a:xfrm>
                <a:off x="296703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OK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Button 2" descr="&lt;Tags&gt;&lt;SMARTRESIZEANCHORS&gt;None,Absolute,None,Absolute&lt;/SMARTRESIZEANCHORS&gt;&lt;/Tags&gt;"/>
              <p:cNvSpPr>
                <a:spLocks/>
              </p:cNvSpPr>
              <p:nvPr/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Button 3" descr="&lt;Tags&gt;&lt;SMARTRESIZEANCHORS&gt;None,Absolute,None,Absolute&lt;/SMARTRESIZEANCHORS&gt;&lt;/Tags&gt;"/>
              <p:cNvSpPr>
                <a:spLocks/>
              </p:cNvSpPr>
              <p:nvPr/>
            </p:nvSpPr>
            <p:spPr bwMode="auto">
              <a:xfrm>
                <a:off x="153828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22" name="직선 화살표 연결선 21"/>
          <p:cNvCxnSpPr/>
          <p:nvPr/>
        </p:nvCxnSpPr>
        <p:spPr>
          <a:xfrm flipH="1">
            <a:off x="6601327" y="4086298"/>
            <a:ext cx="793925" cy="113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528696" y="1057104"/>
            <a:ext cx="8625029" cy="456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6309355" y="1024028"/>
            <a:ext cx="783583" cy="471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741283" y="1120861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</a:rPr>
              <a:t>TodoMVC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42382" y="1155156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Home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37589" y="1162396"/>
            <a:ext cx="641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Jquery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93599" y="1162396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angular2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68006" y="1164530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http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01269" y="1156856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bootstrap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7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3616" y="343949"/>
            <a:ext cx="5729679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* http </a:t>
            </a:r>
            <a:r>
              <a:rPr lang="ko-KR" altLang="en-US" sz="1000" dirty="0" smtClean="0">
                <a:solidFill>
                  <a:schemeClr val="tx1"/>
                </a:solidFill>
              </a:rPr>
              <a:t>메뉴 </a:t>
            </a:r>
            <a:r>
              <a:rPr lang="ko-KR" altLang="en-US" sz="1000" dirty="0" smtClean="0">
                <a:solidFill>
                  <a:schemeClr val="tx1"/>
                </a:solidFill>
              </a:rPr>
              <a:t>추가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* 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 만들기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@Injectable()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export class </a:t>
            </a:r>
            <a:r>
              <a:rPr lang="en-US" altLang="ko-KR" sz="1000" dirty="0" err="1">
                <a:solidFill>
                  <a:schemeClr val="tx1"/>
                </a:solidFill>
              </a:rPr>
              <a:t>AppService</a:t>
            </a:r>
            <a:r>
              <a:rPr lang="en-US" altLang="ko-KR" sz="10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private SERVER: string;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private headers: Headers;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constructor(private http: Http){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this.SERVER</a:t>
            </a:r>
            <a:r>
              <a:rPr lang="en-US" altLang="ko-KR" sz="1000" dirty="0">
                <a:solidFill>
                  <a:schemeClr val="tx1"/>
                </a:solidFill>
              </a:rPr>
              <a:t> = `${</a:t>
            </a:r>
            <a:r>
              <a:rPr lang="en-US" altLang="ko-KR" sz="1000" dirty="0" err="1">
                <a:solidFill>
                  <a:schemeClr val="tx1"/>
                </a:solidFill>
              </a:rPr>
              <a:t>environment.HOST</a:t>
            </a:r>
            <a:r>
              <a:rPr lang="en-US" altLang="ko-KR" sz="1000" dirty="0">
                <a:solidFill>
                  <a:schemeClr val="tx1"/>
                </a:solidFill>
              </a:rPr>
              <a:t>}:${</a:t>
            </a:r>
            <a:r>
              <a:rPr lang="en-US" altLang="ko-KR" sz="1000" dirty="0" err="1">
                <a:solidFill>
                  <a:schemeClr val="tx1"/>
                </a:solidFill>
              </a:rPr>
              <a:t>environment.PORT</a:t>
            </a:r>
            <a:r>
              <a:rPr lang="en-US" altLang="ko-KR" sz="1000" dirty="0">
                <a:solidFill>
                  <a:schemeClr val="tx1"/>
                </a:solidFill>
              </a:rPr>
              <a:t>}`;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this.headers</a:t>
            </a:r>
            <a:r>
              <a:rPr lang="en-US" altLang="ko-KR" sz="1000" dirty="0">
                <a:solidFill>
                  <a:schemeClr val="tx1"/>
                </a:solidFill>
              </a:rPr>
              <a:t> = new Headers({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'Content-Type': 'application/</a:t>
            </a:r>
            <a:r>
              <a:rPr lang="en-US" altLang="ko-KR" sz="1000" dirty="0" err="1">
                <a:solidFill>
                  <a:schemeClr val="tx1"/>
                </a:solidFill>
              </a:rPr>
              <a:t>json</a:t>
            </a:r>
            <a:r>
              <a:rPr lang="en-US" altLang="ko-KR" sz="1000" dirty="0">
                <a:solidFill>
                  <a:schemeClr val="tx1"/>
                </a:solidFill>
              </a:rPr>
              <a:t>'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});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err="1">
                <a:solidFill>
                  <a:schemeClr val="tx1"/>
                </a:solidFill>
              </a:rPr>
              <a:t>addTodo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params</a:t>
            </a:r>
            <a:r>
              <a:rPr lang="en-US" altLang="ko-KR" sz="1000" dirty="0">
                <a:solidFill>
                  <a:schemeClr val="tx1"/>
                </a:solidFill>
              </a:rPr>
              <a:t>: any): Promise&lt;</a:t>
            </a:r>
            <a:r>
              <a:rPr lang="en-US" altLang="ko-KR" sz="1000" dirty="0" err="1">
                <a:solidFill>
                  <a:schemeClr val="tx1"/>
                </a:solidFill>
              </a:rPr>
              <a:t>ResultVO</a:t>
            </a:r>
            <a:r>
              <a:rPr lang="en-US" altLang="ko-KR" sz="1000" dirty="0">
                <a:solidFill>
                  <a:schemeClr val="tx1"/>
                </a:solidFill>
              </a:rPr>
              <a:t>&gt;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</a:rPr>
              <a:t>this.http.post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this.SERVER</a:t>
            </a:r>
            <a:r>
              <a:rPr lang="en-US" altLang="ko-KR" sz="1000" dirty="0">
                <a:solidFill>
                  <a:schemeClr val="tx1"/>
                </a:solidFill>
              </a:rPr>
              <a:t> + </a:t>
            </a:r>
            <a:r>
              <a:rPr lang="en-US" altLang="ko-KR" sz="1000" dirty="0" err="1">
                <a:solidFill>
                  <a:schemeClr val="tx1"/>
                </a:solidFill>
              </a:rPr>
              <a:t>REST.todo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en-US" altLang="ko-KR" sz="1000" dirty="0" err="1">
                <a:solidFill>
                  <a:schemeClr val="tx1"/>
                </a:solidFill>
              </a:rPr>
              <a:t>JSON.stringify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params</a:t>
            </a:r>
            <a:r>
              <a:rPr lang="en-US" altLang="ko-KR" sz="1000" dirty="0">
                <a:solidFill>
                  <a:schemeClr val="tx1"/>
                </a:solidFill>
              </a:rPr>
              <a:t>), {headers: </a:t>
            </a:r>
            <a:r>
              <a:rPr lang="en-US" altLang="ko-KR" sz="1000" dirty="0" err="1">
                <a:solidFill>
                  <a:schemeClr val="tx1"/>
                </a:solidFill>
              </a:rPr>
              <a:t>this.headers</a:t>
            </a:r>
            <a:r>
              <a:rPr lang="en-US" altLang="ko-KR" sz="1000" dirty="0">
                <a:solidFill>
                  <a:schemeClr val="tx1"/>
                </a:solidFill>
              </a:rPr>
              <a:t>})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.</a:t>
            </a:r>
            <a:r>
              <a:rPr lang="en-US" altLang="ko-KR" sz="1000" dirty="0" err="1">
                <a:solidFill>
                  <a:schemeClr val="tx1"/>
                </a:solidFill>
              </a:rPr>
              <a:t>toPromise</a:t>
            </a:r>
            <a:r>
              <a:rPr lang="en-US" altLang="ko-KR" sz="1000" dirty="0">
                <a:solidFill>
                  <a:schemeClr val="tx1"/>
                </a:solidFill>
              </a:rPr>
              <a:t>().then(</a:t>
            </a:r>
            <a:r>
              <a:rPr lang="en-US" altLang="ko-KR" sz="1000" dirty="0" err="1">
                <a:solidFill>
                  <a:schemeClr val="tx1"/>
                </a:solidFill>
              </a:rPr>
              <a:t>this.extractData</a:t>
            </a:r>
            <a:r>
              <a:rPr lang="en-US" altLang="ko-KR" sz="1000" dirty="0">
                <a:solidFill>
                  <a:schemeClr val="tx1"/>
                </a:solidFill>
              </a:rPr>
              <a:t>).catch(</a:t>
            </a:r>
            <a:r>
              <a:rPr lang="en-US" altLang="ko-KR" sz="1000" dirty="0" err="1">
                <a:solidFill>
                  <a:schemeClr val="tx1"/>
                </a:solidFill>
              </a:rPr>
              <a:t>this.handleError</a:t>
            </a:r>
            <a:r>
              <a:rPr lang="en-US" altLang="ko-KR" sz="10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err="1">
                <a:solidFill>
                  <a:schemeClr val="tx1"/>
                </a:solidFill>
              </a:rPr>
              <a:t>updateTodo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params</a:t>
            </a:r>
            <a:r>
              <a:rPr lang="en-US" altLang="ko-KR" sz="1000" dirty="0">
                <a:solidFill>
                  <a:schemeClr val="tx1"/>
                </a:solidFill>
              </a:rPr>
              <a:t>: any): Promise&lt;</a:t>
            </a:r>
            <a:r>
              <a:rPr lang="en-US" altLang="ko-KR" sz="1000" dirty="0" err="1">
                <a:solidFill>
                  <a:schemeClr val="tx1"/>
                </a:solidFill>
              </a:rPr>
              <a:t>ResultVO</a:t>
            </a:r>
            <a:r>
              <a:rPr lang="en-US" altLang="ko-KR" sz="1000" dirty="0">
                <a:solidFill>
                  <a:schemeClr val="tx1"/>
                </a:solidFill>
              </a:rPr>
              <a:t>&gt;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</a:rPr>
              <a:t>this.http.put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this.SERVER</a:t>
            </a:r>
            <a:r>
              <a:rPr lang="en-US" altLang="ko-KR" sz="1000" dirty="0">
                <a:solidFill>
                  <a:schemeClr val="tx1"/>
                </a:solidFill>
              </a:rPr>
              <a:t> + </a:t>
            </a:r>
            <a:r>
              <a:rPr lang="en-US" altLang="ko-KR" sz="1000" dirty="0" err="1">
                <a:solidFill>
                  <a:schemeClr val="tx1"/>
                </a:solidFill>
              </a:rPr>
              <a:t>REST.todo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en-US" altLang="ko-KR" sz="1000" dirty="0" err="1">
                <a:solidFill>
                  <a:schemeClr val="tx1"/>
                </a:solidFill>
              </a:rPr>
              <a:t>JSON.stringify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params</a:t>
            </a:r>
            <a:r>
              <a:rPr lang="en-US" altLang="ko-KR" sz="1000" dirty="0">
                <a:solidFill>
                  <a:schemeClr val="tx1"/>
                </a:solidFill>
              </a:rPr>
              <a:t>), {headers: </a:t>
            </a:r>
            <a:r>
              <a:rPr lang="en-US" altLang="ko-KR" sz="1000" dirty="0" err="1">
                <a:solidFill>
                  <a:schemeClr val="tx1"/>
                </a:solidFill>
              </a:rPr>
              <a:t>this.headers</a:t>
            </a:r>
            <a:r>
              <a:rPr lang="en-US" altLang="ko-KR" sz="1000" dirty="0">
                <a:solidFill>
                  <a:schemeClr val="tx1"/>
                </a:solidFill>
              </a:rPr>
              <a:t>})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.</a:t>
            </a:r>
            <a:r>
              <a:rPr lang="en-US" altLang="ko-KR" sz="1000" dirty="0" err="1">
                <a:solidFill>
                  <a:schemeClr val="tx1"/>
                </a:solidFill>
              </a:rPr>
              <a:t>toPromise</a:t>
            </a:r>
            <a:r>
              <a:rPr lang="en-US" altLang="ko-KR" sz="1000" dirty="0">
                <a:solidFill>
                  <a:schemeClr val="tx1"/>
                </a:solidFill>
              </a:rPr>
              <a:t>().then(</a:t>
            </a:r>
            <a:r>
              <a:rPr lang="en-US" altLang="ko-KR" sz="1000" dirty="0" err="1">
                <a:solidFill>
                  <a:schemeClr val="tx1"/>
                </a:solidFill>
              </a:rPr>
              <a:t>this.extractData</a:t>
            </a:r>
            <a:r>
              <a:rPr lang="en-US" altLang="ko-KR" sz="1000" dirty="0">
                <a:solidFill>
                  <a:schemeClr val="tx1"/>
                </a:solidFill>
              </a:rPr>
              <a:t>).catch(</a:t>
            </a:r>
            <a:r>
              <a:rPr lang="en-US" altLang="ko-KR" sz="1000" dirty="0" err="1">
                <a:solidFill>
                  <a:schemeClr val="tx1"/>
                </a:solidFill>
              </a:rPr>
              <a:t>this.handleError</a:t>
            </a:r>
            <a:r>
              <a:rPr lang="en-US" altLang="ko-KR" sz="10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err="1">
                <a:solidFill>
                  <a:schemeClr val="tx1"/>
                </a:solidFill>
              </a:rPr>
              <a:t>deleteTodo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params</a:t>
            </a:r>
            <a:r>
              <a:rPr lang="en-US" altLang="ko-KR" sz="1000" dirty="0">
                <a:solidFill>
                  <a:schemeClr val="tx1"/>
                </a:solidFill>
              </a:rPr>
              <a:t>: any): Promise&lt;</a:t>
            </a:r>
            <a:r>
              <a:rPr lang="en-US" altLang="ko-KR" sz="1000" dirty="0" err="1">
                <a:solidFill>
                  <a:schemeClr val="tx1"/>
                </a:solidFill>
              </a:rPr>
              <a:t>ResultVO</a:t>
            </a:r>
            <a:r>
              <a:rPr lang="en-US" altLang="ko-KR" sz="1000" dirty="0">
                <a:solidFill>
                  <a:schemeClr val="tx1"/>
                </a:solidFill>
              </a:rPr>
              <a:t>&gt;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</a:rPr>
              <a:t>this.http.delete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this.SERVER</a:t>
            </a:r>
            <a:r>
              <a:rPr lang="en-US" altLang="ko-KR" sz="1000" dirty="0">
                <a:solidFill>
                  <a:schemeClr val="tx1"/>
                </a:solidFill>
              </a:rPr>
              <a:t> + </a:t>
            </a:r>
            <a:r>
              <a:rPr lang="en-US" altLang="ko-KR" sz="1000" dirty="0" err="1">
                <a:solidFill>
                  <a:schemeClr val="tx1"/>
                </a:solidFill>
              </a:rPr>
              <a:t>REST.todo</a:t>
            </a:r>
            <a:r>
              <a:rPr lang="en-US" altLang="ko-KR" sz="1000" dirty="0">
                <a:solidFill>
                  <a:schemeClr val="tx1"/>
                </a:solidFill>
              </a:rPr>
              <a:t> + "?</a:t>
            </a:r>
            <a:r>
              <a:rPr lang="en-US" altLang="ko-KR" sz="1000" dirty="0" err="1">
                <a:solidFill>
                  <a:schemeClr val="tx1"/>
                </a:solidFill>
              </a:rPr>
              <a:t>todo_id</a:t>
            </a:r>
            <a:r>
              <a:rPr lang="en-US" altLang="ko-KR" sz="1000" dirty="0">
                <a:solidFill>
                  <a:schemeClr val="tx1"/>
                </a:solidFill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</a:rPr>
              <a:t>params.todo_id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.</a:t>
            </a:r>
            <a:r>
              <a:rPr lang="en-US" altLang="ko-KR" sz="1000" dirty="0" err="1">
                <a:solidFill>
                  <a:schemeClr val="tx1"/>
                </a:solidFill>
              </a:rPr>
              <a:t>toPromise</a:t>
            </a:r>
            <a:r>
              <a:rPr lang="en-US" altLang="ko-KR" sz="1000" dirty="0">
                <a:solidFill>
                  <a:schemeClr val="tx1"/>
                </a:solidFill>
              </a:rPr>
              <a:t>().then(</a:t>
            </a:r>
            <a:r>
              <a:rPr lang="en-US" altLang="ko-KR" sz="1000" dirty="0" err="1">
                <a:solidFill>
                  <a:schemeClr val="tx1"/>
                </a:solidFill>
              </a:rPr>
              <a:t>this.extractData</a:t>
            </a:r>
            <a:r>
              <a:rPr lang="en-US" altLang="ko-KR" sz="1000" dirty="0">
                <a:solidFill>
                  <a:schemeClr val="tx1"/>
                </a:solidFill>
              </a:rPr>
              <a:t>).catch(</a:t>
            </a:r>
            <a:r>
              <a:rPr lang="en-US" altLang="ko-KR" sz="1000" dirty="0" err="1">
                <a:solidFill>
                  <a:schemeClr val="tx1"/>
                </a:solidFill>
              </a:rPr>
              <a:t>this.handleError</a:t>
            </a:r>
            <a:r>
              <a:rPr lang="en-US" altLang="ko-KR" sz="10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err="1">
                <a:solidFill>
                  <a:schemeClr val="tx1"/>
                </a:solidFill>
              </a:rPr>
              <a:t>getTodoList</a:t>
            </a:r>
            <a:r>
              <a:rPr lang="en-US" altLang="ko-KR" sz="1000" dirty="0">
                <a:solidFill>
                  <a:schemeClr val="tx1"/>
                </a:solidFill>
              </a:rPr>
              <a:t>(): Promise&lt;any&gt;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</a:rPr>
              <a:t>this.http.get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this.SERVER</a:t>
            </a:r>
            <a:r>
              <a:rPr lang="en-US" altLang="ko-KR" sz="1000" dirty="0">
                <a:solidFill>
                  <a:schemeClr val="tx1"/>
                </a:solidFill>
              </a:rPr>
              <a:t> + </a:t>
            </a:r>
            <a:r>
              <a:rPr lang="en-US" altLang="ko-KR" sz="1000" dirty="0" err="1">
                <a:solidFill>
                  <a:schemeClr val="tx1"/>
                </a:solidFill>
              </a:rPr>
              <a:t>REST.todo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.</a:t>
            </a:r>
            <a:r>
              <a:rPr lang="en-US" altLang="ko-KR" sz="1000" dirty="0" err="1">
                <a:solidFill>
                  <a:schemeClr val="tx1"/>
                </a:solidFill>
              </a:rPr>
              <a:t>toPromise</a:t>
            </a:r>
            <a:r>
              <a:rPr lang="en-US" altLang="ko-KR" sz="1000" dirty="0">
                <a:solidFill>
                  <a:schemeClr val="tx1"/>
                </a:solidFill>
              </a:rPr>
              <a:t>().then(</a:t>
            </a:r>
            <a:r>
              <a:rPr lang="en-US" altLang="ko-KR" sz="1000" dirty="0" err="1">
                <a:solidFill>
                  <a:schemeClr val="tx1"/>
                </a:solidFill>
              </a:rPr>
              <a:t>this.extractData</a:t>
            </a:r>
            <a:r>
              <a:rPr lang="en-US" altLang="ko-KR" sz="1000" dirty="0">
                <a:solidFill>
                  <a:schemeClr val="tx1"/>
                </a:solidFill>
              </a:rPr>
              <a:t>).catch(</a:t>
            </a:r>
            <a:r>
              <a:rPr lang="en-US" altLang="ko-KR" sz="1000" dirty="0" err="1">
                <a:solidFill>
                  <a:schemeClr val="tx1"/>
                </a:solidFill>
              </a:rPr>
              <a:t>this.handleError</a:t>
            </a:r>
            <a:r>
              <a:rPr lang="en-US" altLang="ko-KR" sz="10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private </a:t>
            </a:r>
            <a:r>
              <a:rPr lang="en-US" altLang="ko-KR" sz="1000" dirty="0" err="1">
                <a:solidFill>
                  <a:schemeClr val="tx1"/>
                </a:solidFill>
              </a:rPr>
              <a:t>extractData</a:t>
            </a:r>
            <a:r>
              <a:rPr lang="en-US" altLang="ko-KR" sz="1000" dirty="0">
                <a:solidFill>
                  <a:schemeClr val="tx1"/>
                </a:solidFill>
              </a:rPr>
              <a:t>(res: Response)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const</a:t>
            </a:r>
            <a:r>
              <a:rPr lang="en-US" altLang="ko-KR" sz="1000" dirty="0">
                <a:solidFill>
                  <a:schemeClr val="tx1"/>
                </a:solidFill>
              </a:rPr>
              <a:t> body = </a:t>
            </a:r>
            <a:r>
              <a:rPr lang="en-US" altLang="ko-KR" sz="1000" dirty="0" err="1">
                <a:solidFill>
                  <a:schemeClr val="tx1"/>
                </a:solidFill>
              </a:rPr>
              <a:t>res.json</a:t>
            </a:r>
            <a:r>
              <a:rPr lang="en-US" altLang="ko-KR" sz="10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return body || { };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24631" y="343949"/>
            <a:ext cx="5674251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</a:rPr>
              <a:t>handleError</a:t>
            </a:r>
            <a:r>
              <a:rPr lang="en-US" altLang="ko-KR" sz="1000" dirty="0">
                <a:solidFill>
                  <a:schemeClr val="tx1"/>
                </a:solidFill>
              </a:rPr>
              <a:t> (error: Response | any)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// In a real world app, we might use a remote logging infrastructure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let </a:t>
            </a:r>
            <a:r>
              <a:rPr lang="en-US" altLang="ko-KR" sz="1000" dirty="0" err="1">
                <a:solidFill>
                  <a:schemeClr val="tx1"/>
                </a:solidFill>
              </a:rPr>
              <a:t>errMsg</a:t>
            </a:r>
            <a:r>
              <a:rPr lang="en-US" altLang="ko-KR" sz="1000" dirty="0">
                <a:solidFill>
                  <a:schemeClr val="tx1"/>
                </a:solidFill>
              </a:rPr>
              <a:t>: string;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if (error </a:t>
            </a:r>
            <a:r>
              <a:rPr lang="en-US" altLang="ko-KR" sz="1000" dirty="0" err="1">
                <a:solidFill>
                  <a:schemeClr val="tx1"/>
                </a:solidFill>
              </a:rPr>
              <a:t>instanceof</a:t>
            </a:r>
            <a:r>
              <a:rPr lang="en-US" altLang="ko-KR" sz="1000" dirty="0">
                <a:solidFill>
                  <a:schemeClr val="tx1"/>
                </a:solidFill>
              </a:rPr>
              <a:t> Response)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const</a:t>
            </a:r>
            <a:r>
              <a:rPr lang="en-US" altLang="ko-KR" sz="1000" dirty="0">
                <a:solidFill>
                  <a:schemeClr val="tx1"/>
                </a:solidFill>
              </a:rPr>
              <a:t> body = </a:t>
            </a:r>
            <a:r>
              <a:rPr lang="en-US" altLang="ko-KR" sz="1000" dirty="0" err="1">
                <a:solidFill>
                  <a:schemeClr val="tx1"/>
                </a:solidFill>
              </a:rPr>
              <a:t>error.json</a:t>
            </a:r>
            <a:r>
              <a:rPr lang="en-US" altLang="ko-KR" sz="1000" dirty="0">
                <a:solidFill>
                  <a:schemeClr val="tx1"/>
                </a:solidFill>
              </a:rPr>
              <a:t>() || '';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const</a:t>
            </a:r>
            <a:r>
              <a:rPr lang="en-US" altLang="ko-KR" sz="1000" dirty="0">
                <a:solidFill>
                  <a:schemeClr val="tx1"/>
                </a:solidFill>
              </a:rPr>
              <a:t> err = </a:t>
            </a:r>
            <a:r>
              <a:rPr lang="en-US" altLang="ko-KR" sz="1000" dirty="0" err="1">
                <a:solidFill>
                  <a:schemeClr val="tx1"/>
                </a:solidFill>
              </a:rPr>
              <a:t>body.error</a:t>
            </a:r>
            <a:r>
              <a:rPr lang="en-US" altLang="ko-KR" sz="1000" dirty="0">
                <a:solidFill>
                  <a:schemeClr val="tx1"/>
                </a:solidFill>
              </a:rPr>
              <a:t> || </a:t>
            </a:r>
            <a:r>
              <a:rPr lang="en-US" altLang="ko-KR" sz="1000" dirty="0" err="1">
                <a:solidFill>
                  <a:schemeClr val="tx1"/>
                </a:solidFill>
              </a:rPr>
              <a:t>JSON.stringify</a:t>
            </a:r>
            <a:r>
              <a:rPr lang="en-US" altLang="ko-KR" sz="1000" dirty="0">
                <a:solidFill>
                  <a:schemeClr val="tx1"/>
                </a:solidFill>
              </a:rPr>
              <a:t>(body);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errMsg</a:t>
            </a:r>
            <a:r>
              <a:rPr lang="en-US" altLang="ko-KR" sz="1000" dirty="0">
                <a:solidFill>
                  <a:schemeClr val="tx1"/>
                </a:solidFill>
              </a:rPr>
              <a:t> = `${</a:t>
            </a:r>
            <a:r>
              <a:rPr lang="en-US" altLang="ko-KR" sz="1000" dirty="0" err="1">
                <a:solidFill>
                  <a:schemeClr val="tx1"/>
                </a:solidFill>
              </a:rPr>
              <a:t>error.status</a:t>
            </a:r>
            <a:r>
              <a:rPr lang="en-US" altLang="ko-KR" sz="1000" dirty="0">
                <a:solidFill>
                  <a:schemeClr val="tx1"/>
                </a:solidFill>
              </a:rPr>
              <a:t>} - ${</a:t>
            </a:r>
            <a:r>
              <a:rPr lang="en-US" altLang="ko-KR" sz="1000" dirty="0" err="1">
                <a:solidFill>
                  <a:schemeClr val="tx1"/>
                </a:solidFill>
              </a:rPr>
              <a:t>error.statusText</a:t>
            </a:r>
            <a:r>
              <a:rPr lang="en-US" altLang="ko-KR" sz="1000" dirty="0">
                <a:solidFill>
                  <a:schemeClr val="tx1"/>
                </a:solidFill>
              </a:rPr>
              <a:t> || ''} ${err}`;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} else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errMsg</a:t>
            </a:r>
            <a:r>
              <a:rPr lang="en-US" altLang="ko-KR" sz="1000" dirty="0">
                <a:solidFill>
                  <a:schemeClr val="tx1"/>
                </a:solidFill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</a:rPr>
              <a:t>error.message</a:t>
            </a:r>
            <a:r>
              <a:rPr lang="en-US" altLang="ko-KR" sz="1000" dirty="0">
                <a:solidFill>
                  <a:schemeClr val="tx1"/>
                </a:solidFill>
              </a:rPr>
              <a:t> ? </a:t>
            </a:r>
            <a:r>
              <a:rPr lang="en-US" altLang="ko-KR" sz="1000" dirty="0" err="1">
                <a:solidFill>
                  <a:schemeClr val="tx1"/>
                </a:solidFill>
              </a:rPr>
              <a:t>error.message</a:t>
            </a:r>
            <a:r>
              <a:rPr lang="en-US" altLang="ko-KR" sz="1000" dirty="0">
                <a:solidFill>
                  <a:schemeClr val="tx1"/>
                </a:solidFill>
              </a:rPr>
              <a:t> : </a:t>
            </a:r>
            <a:r>
              <a:rPr lang="en-US" altLang="ko-KR" sz="1000" dirty="0" err="1">
                <a:solidFill>
                  <a:schemeClr val="tx1"/>
                </a:solidFill>
              </a:rPr>
              <a:t>error.toString</a:t>
            </a:r>
            <a:r>
              <a:rPr lang="en-US" altLang="ko-KR" sz="10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// console.log('</a:t>
            </a:r>
            <a:r>
              <a:rPr lang="en-US" altLang="ko-KR" sz="1000" dirty="0" err="1">
                <a:solidFill>
                  <a:schemeClr val="tx1"/>
                </a:solidFill>
              </a:rPr>
              <a:t>handleError</a:t>
            </a:r>
            <a:r>
              <a:rPr lang="en-US" altLang="ko-KR" sz="1000" dirty="0">
                <a:solidFill>
                  <a:schemeClr val="tx1"/>
                </a:solidFill>
              </a:rPr>
              <a:t>--------------------');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// </a:t>
            </a:r>
            <a:r>
              <a:rPr lang="en-US" altLang="ko-KR" sz="1000" dirty="0" err="1">
                <a:solidFill>
                  <a:schemeClr val="tx1"/>
                </a:solidFill>
              </a:rPr>
              <a:t>console.error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errMsg</a:t>
            </a:r>
            <a:r>
              <a:rPr lang="en-US" altLang="ko-KR" sz="10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</a:rPr>
              <a:t>Promise.reject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errMsg</a:t>
            </a:r>
            <a:r>
              <a:rPr lang="en-US" altLang="ko-KR" sz="10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* </a:t>
            </a:r>
            <a:r>
              <a:rPr lang="ko-KR" altLang="en-US" sz="1000" dirty="0" smtClean="0">
                <a:solidFill>
                  <a:schemeClr val="tx1"/>
                </a:solidFill>
              </a:rPr>
              <a:t>데이터 가져오기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constructor(private </a:t>
            </a:r>
            <a:r>
              <a:rPr lang="en-US" altLang="ko-KR" sz="1000" dirty="0" err="1">
                <a:solidFill>
                  <a:schemeClr val="tx1"/>
                </a:solidFill>
              </a:rPr>
              <a:t>appService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</a:rPr>
              <a:t>AppService</a:t>
            </a:r>
            <a:r>
              <a:rPr lang="en-US" altLang="ko-KR" sz="1000" dirty="0">
                <a:solidFill>
                  <a:schemeClr val="tx1"/>
                </a:solidFill>
              </a:rPr>
              <a:t>) {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}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ngOnInit</a:t>
            </a:r>
            <a:r>
              <a:rPr lang="en-US" altLang="ko-KR" sz="1000" dirty="0" smtClean="0">
                <a:solidFill>
                  <a:schemeClr val="tx1"/>
                </a:solidFill>
              </a:rPr>
              <a:t>(): void {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 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this.getTodoList</a:t>
            </a:r>
            <a:r>
              <a:rPr lang="en-US" altLang="ko-KR" sz="10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err="1">
                <a:solidFill>
                  <a:schemeClr val="tx1"/>
                </a:solidFill>
              </a:rPr>
              <a:t>getTodoList</a:t>
            </a:r>
            <a:r>
              <a:rPr lang="en-US" altLang="ko-KR" sz="10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this.appService.getTodoList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.then(data =&gt;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</a:rPr>
              <a:t>this.todoList</a:t>
            </a:r>
            <a:r>
              <a:rPr lang="en-US" altLang="ko-KR" sz="1000" dirty="0">
                <a:solidFill>
                  <a:schemeClr val="tx1"/>
                </a:solidFill>
              </a:rPr>
              <a:t> = data;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});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2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3616" y="343949"/>
            <a:ext cx="5729679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add_todo</a:t>
            </a:r>
            <a:r>
              <a:rPr lang="en-US" altLang="ko-KR" sz="10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var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params</a:t>
            </a:r>
            <a:r>
              <a:rPr lang="en-US" altLang="ko-KR" sz="1000" dirty="0">
                <a:solidFill>
                  <a:schemeClr val="tx1"/>
                </a:solidFill>
              </a:rPr>
              <a:t> =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todo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</a:rPr>
              <a:t>this.todo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};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this.appService.addTodo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params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.then(data =&gt;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console.log(data);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</a:rPr>
              <a:t>this.getTodoList</a:t>
            </a:r>
            <a:r>
              <a:rPr lang="en-US" altLang="ko-KR" sz="10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});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this.todo</a:t>
            </a:r>
            <a:r>
              <a:rPr lang="en-US" altLang="ko-KR" sz="1000" dirty="0">
                <a:solidFill>
                  <a:schemeClr val="tx1"/>
                </a:solidFill>
              </a:rPr>
              <a:t> = null;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update(item: any)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item.isFinished</a:t>
            </a:r>
            <a:r>
              <a:rPr lang="en-US" altLang="ko-KR" sz="1000" dirty="0">
                <a:solidFill>
                  <a:schemeClr val="tx1"/>
                </a:solidFill>
              </a:rPr>
              <a:t> = !</a:t>
            </a:r>
            <a:r>
              <a:rPr lang="en-US" altLang="ko-KR" sz="1000" dirty="0" err="1">
                <a:solidFill>
                  <a:schemeClr val="tx1"/>
                </a:solidFill>
              </a:rPr>
              <a:t>item.isFinished</a:t>
            </a:r>
            <a:r>
              <a:rPr lang="en-US" altLang="ko-KR" sz="1000" dirty="0">
                <a:solidFill>
                  <a:schemeClr val="tx1"/>
                </a:solidFill>
              </a:rPr>
              <a:t>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var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params</a:t>
            </a:r>
            <a:r>
              <a:rPr lang="en-US" altLang="ko-KR" sz="1000" dirty="0">
                <a:solidFill>
                  <a:schemeClr val="tx1"/>
                </a:solidFill>
              </a:rPr>
              <a:t> =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isFinished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</a:rPr>
              <a:t>item.isFinished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todo_id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</a:rPr>
              <a:t>item.todo_id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};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this.appService.updateTodo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params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.then(data =&gt;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console.log(data);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</a:rPr>
              <a:t>this.getTodoList</a:t>
            </a:r>
            <a:r>
              <a:rPr lang="en-US" altLang="ko-KR" sz="10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});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delete(item: any)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const</a:t>
            </a:r>
            <a:r>
              <a:rPr lang="en-US" altLang="ko-KR" sz="1000" dirty="0">
                <a:solidFill>
                  <a:schemeClr val="tx1"/>
                </a:solidFill>
              </a:rPr>
              <a:t> result = confirm(</a:t>
            </a:r>
            <a:r>
              <a:rPr lang="en-US" altLang="ko-KR" sz="1000" dirty="0" err="1">
                <a:solidFill>
                  <a:schemeClr val="tx1"/>
                </a:solidFill>
              </a:rPr>
              <a:t>item.todo</a:t>
            </a:r>
            <a:r>
              <a:rPr lang="en-US" altLang="ko-KR" sz="1000" dirty="0">
                <a:solidFill>
                  <a:schemeClr val="tx1"/>
                </a:solidFill>
              </a:rPr>
              <a:t> + '</a:t>
            </a:r>
            <a:r>
              <a:rPr lang="ko-KR" altLang="en-US" sz="1000" dirty="0">
                <a:solidFill>
                  <a:schemeClr val="tx1"/>
                </a:solidFill>
              </a:rPr>
              <a:t>을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를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>
                <a:solidFill>
                  <a:schemeClr val="tx1"/>
                </a:solidFill>
              </a:rPr>
              <a:t>삭제하시겠습니까</a:t>
            </a:r>
            <a:r>
              <a:rPr lang="en-US" altLang="ko-KR" sz="1000" dirty="0">
                <a:solidFill>
                  <a:schemeClr val="tx1"/>
                </a:solidFill>
              </a:rPr>
              <a:t>?');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if (result)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var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params</a:t>
            </a:r>
            <a:r>
              <a:rPr lang="en-US" altLang="ko-KR" sz="1000" dirty="0">
                <a:solidFill>
                  <a:schemeClr val="tx1"/>
                </a:solidFill>
              </a:rPr>
              <a:t> =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</a:rPr>
              <a:t>todo_id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</a:rPr>
              <a:t>item.todo_id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};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this.appService.deleteTodo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params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.then(data =&gt;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</a:t>
            </a:r>
            <a:r>
              <a:rPr lang="en-US" altLang="ko-KR" sz="1000" dirty="0" err="1">
                <a:solidFill>
                  <a:schemeClr val="tx1"/>
                </a:solidFill>
              </a:rPr>
              <a:t>this.getTodoList</a:t>
            </a:r>
            <a:r>
              <a:rPr lang="en-US" altLang="ko-KR" sz="10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});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24631" y="343949"/>
            <a:ext cx="5674251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06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519270" y="496111"/>
            <a:ext cx="8634457" cy="5924143"/>
            <a:chOff x="595684" y="1261242"/>
            <a:chExt cx="6668462" cy="4352542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654302"/>
              <a:ext cx="6668462" cy="395948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1" cy="3945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0426" y="1487210"/>
              <a:ext cx="115248" cy="8281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1278" y="1313588"/>
              <a:ext cx="76015" cy="6998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293013" y="1441279"/>
              <a:ext cx="5718944" cy="17467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51805" y="1479629"/>
              <a:ext cx="72337" cy="97974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92928" y="1465049"/>
              <a:ext cx="495322" cy="127133"/>
              <a:chOff x="692928" y="1465049"/>
              <a:chExt cx="495322" cy="127133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2928" y="1484294"/>
                <a:ext cx="117700" cy="8864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9287" y="1484294"/>
                <a:ext cx="117700" cy="8864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65646" y="1465049"/>
                <a:ext cx="122604" cy="127133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1415170" y="1653868"/>
            <a:ext cx="172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 </a:t>
            </a:r>
            <a:r>
              <a:rPr lang="en-US" altLang="ko-KR" dirty="0" err="1" smtClean="0"/>
              <a:t>Todo</a:t>
            </a:r>
            <a:r>
              <a:rPr lang="en-US" altLang="ko-KR" dirty="0" smtClean="0"/>
              <a:t> App</a:t>
            </a:r>
            <a:endParaRPr lang="ko-KR" altLang="en-US" dirty="0"/>
          </a:p>
        </p:txBody>
      </p:sp>
      <p:sp>
        <p:nvSpPr>
          <p:cNvPr id="32" name="Input"/>
          <p:cNvSpPr/>
          <p:nvPr/>
        </p:nvSpPr>
        <p:spPr>
          <a:xfrm>
            <a:off x="1422186" y="2404322"/>
            <a:ext cx="47806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할일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Button"/>
          <p:cNvSpPr/>
          <p:nvPr/>
        </p:nvSpPr>
        <p:spPr>
          <a:xfrm>
            <a:off x="6465370" y="2389078"/>
            <a:ext cx="1952765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Line"/>
          <p:cNvCxnSpPr>
            <a:cxnSpLocks/>
          </p:cNvCxnSpPr>
          <p:nvPr/>
        </p:nvCxnSpPr>
        <p:spPr bwMode="auto">
          <a:xfrm flipV="1">
            <a:off x="1422185" y="2988297"/>
            <a:ext cx="7061940" cy="37707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422185" y="3244973"/>
          <a:ext cx="7061941" cy="1328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65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1219">
                  <a:extLst>
                    <a:ext uri="{9D8B030D-6E8A-4147-A177-3AD203B41FA5}">
                      <a16:colId xmlns:a16="http://schemas.microsoft.com/office/drawing/2014/main" val="147858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완료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todo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생성일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수정일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삭제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청소하기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2017-04-05 17:12:12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trike="sngStrike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빨래하기</a:t>
                      </a:r>
                      <a:endParaRPr lang="en-US" sz="1100" strike="sngStrike" baseline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2017-04-04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2017-04-06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설겆이하기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2017-04-03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Checkbox"/>
          <p:cNvSpPr>
            <a:spLocks noChangeAspect="1" noEditPoints="1"/>
          </p:cNvSpPr>
          <p:nvPr/>
        </p:nvSpPr>
        <p:spPr bwMode="auto">
          <a:xfrm>
            <a:off x="1489224" y="3957186"/>
            <a:ext cx="200834" cy="200834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heckbox"/>
          <p:cNvSpPr>
            <a:spLocks noChangeAspect="1" noEditPoints="1"/>
          </p:cNvSpPr>
          <p:nvPr/>
        </p:nvSpPr>
        <p:spPr bwMode="auto">
          <a:xfrm>
            <a:off x="1511301" y="3667020"/>
            <a:ext cx="175538" cy="175538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Checkbox"/>
          <p:cNvSpPr>
            <a:spLocks noChangeAspect="1" noEditPoints="1"/>
          </p:cNvSpPr>
          <p:nvPr/>
        </p:nvSpPr>
        <p:spPr bwMode="auto">
          <a:xfrm>
            <a:off x="1501870" y="4330830"/>
            <a:ext cx="175538" cy="175538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Button"/>
          <p:cNvSpPr/>
          <p:nvPr/>
        </p:nvSpPr>
        <p:spPr>
          <a:xfrm>
            <a:off x="7395252" y="3621701"/>
            <a:ext cx="43157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/>
          <p:cNvSpPr/>
          <p:nvPr/>
        </p:nvSpPr>
        <p:spPr>
          <a:xfrm>
            <a:off x="7406247" y="3953210"/>
            <a:ext cx="43157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/>
          <p:cNvSpPr/>
          <p:nvPr/>
        </p:nvSpPr>
        <p:spPr>
          <a:xfrm>
            <a:off x="7407815" y="4265869"/>
            <a:ext cx="43157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396940"/>
              </p:ext>
            </p:extLst>
          </p:nvPr>
        </p:nvGraphicFramePr>
        <p:xfrm>
          <a:off x="9366311" y="513106"/>
          <a:ext cx="2686135" cy="5907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6135">
                  <a:extLst>
                    <a:ext uri="{9D8B030D-6E8A-4147-A177-3AD203B41FA5}">
                      <a16:colId xmlns:a16="http://schemas.microsoft.com/office/drawing/2014/main" val="4133388278"/>
                    </a:ext>
                  </a:extLst>
                </a:gridCol>
              </a:tblGrid>
              <a:tr h="5907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* </a:t>
                      </a:r>
                      <a:r>
                        <a:rPr lang="ko-KR" altLang="en-US" sz="1400" dirty="0" smtClean="0"/>
                        <a:t>추가기능구현 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1. </a:t>
                      </a:r>
                      <a:r>
                        <a:rPr lang="ko-KR" altLang="en-US" sz="1000" dirty="0" smtClean="0"/>
                        <a:t>페이지 </a:t>
                      </a:r>
                      <a:r>
                        <a:rPr lang="ko-KR" altLang="en-US" sz="1000" dirty="0" err="1" smtClean="0"/>
                        <a:t>네이션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목록이 길어질 경우 하단 페이지 </a:t>
                      </a:r>
                      <a:r>
                        <a:rPr lang="ko-KR" altLang="en-US" sz="1000" dirty="0" err="1" smtClean="0"/>
                        <a:t>네이션을</a:t>
                      </a:r>
                      <a:r>
                        <a:rPr lang="ko-KR" altLang="en-US" sz="1000" dirty="0" smtClean="0"/>
                        <a:t> 구현한다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UI</a:t>
                      </a:r>
                      <a:r>
                        <a:rPr lang="ko-KR" altLang="en-US" sz="1000" dirty="0" smtClean="0"/>
                        <a:t>는 </a:t>
                      </a:r>
                      <a:r>
                        <a:rPr lang="en-US" altLang="ko-KR" sz="1000" dirty="0" smtClean="0"/>
                        <a:t>bootstrap</a:t>
                      </a:r>
                      <a:r>
                        <a:rPr lang="ko-KR" altLang="en-US" sz="1000" dirty="0" smtClean="0"/>
                        <a:t>으로 기능은 </a:t>
                      </a:r>
                      <a:r>
                        <a:rPr lang="en-US" altLang="ko-KR" sz="1000" dirty="0" smtClean="0"/>
                        <a:t>ng-bootstrap</a:t>
                      </a:r>
                      <a:r>
                        <a:rPr lang="ko-KR" altLang="en-US" sz="1000" dirty="0" smtClean="0"/>
                        <a:t>을 이용한다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49144"/>
                  </a:ext>
                </a:extLst>
              </a:tr>
            </a:tbl>
          </a:graphicData>
        </a:graphic>
      </p:graphicFrame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511" y="4658846"/>
            <a:ext cx="1743318" cy="409632"/>
          </a:xfrm>
          <a:prstGeom prst="rect">
            <a:avLst/>
          </a:prstGeom>
        </p:spPr>
      </p:pic>
      <p:grpSp>
        <p:nvGrpSpPr>
          <p:cNvPr id="72" name="Annotation"/>
          <p:cNvGrpSpPr/>
          <p:nvPr/>
        </p:nvGrpSpPr>
        <p:grpSpPr>
          <a:xfrm>
            <a:off x="5287026" y="4374636"/>
            <a:ext cx="536822" cy="527484"/>
            <a:chOff x="325807" y="1625163"/>
            <a:chExt cx="536822" cy="527484"/>
          </a:xfrm>
        </p:grpSpPr>
        <p:sp>
          <p:nvSpPr>
            <p:cNvPr id="73" name="Circle"/>
            <p:cNvSpPr/>
            <p:nvPr/>
          </p:nvSpPr>
          <p:spPr>
            <a:xfrm>
              <a:off x="418129" y="1625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D247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D24726"/>
                  </a:solidFill>
                </a:rPr>
                <a:t>1</a:t>
              </a:r>
              <a:endParaRPr lang="en-US" dirty="0">
                <a:solidFill>
                  <a:srgbClr val="D24726"/>
                </a:solidFill>
              </a:endParaRPr>
            </a:p>
          </p:txBody>
        </p:sp>
        <p:cxnSp>
          <p:nvCxnSpPr>
            <p:cNvPr id="74" name="Line"/>
            <p:cNvCxnSpPr>
              <a:stCxn id="73" idx="3"/>
            </p:cNvCxnSpPr>
            <p:nvPr/>
          </p:nvCxnSpPr>
          <p:spPr>
            <a:xfrm flipH="1">
              <a:off x="325807" y="2004567"/>
              <a:ext cx="157418" cy="148080"/>
            </a:xfrm>
            <a:prstGeom prst="line">
              <a:avLst/>
            </a:prstGeom>
            <a:ln w="19050">
              <a:solidFill>
                <a:srgbClr val="D24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/>
          <p:cNvSpPr/>
          <p:nvPr/>
        </p:nvSpPr>
        <p:spPr>
          <a:xfrm>
            <a:off x="528696" y="1057104"/>
            <a:ext cx="8625029" cy="456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309355" y="1024028"/>
            <a:ext cx="783583" cy="471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41283" y="1120861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</a:rPr>
              <a:t>TodoMVC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42382" y="1155156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Home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37589" y="1162396"/>
            <a:ext cx="641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Jquery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93599" y="1162396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angular2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68006" y="1164530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http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01269" y="1156856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bootstrap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63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31520" y="432261"/>
            <a:ext cx="4929447" cy="62118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* REST API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규격서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Server: </a:t>
            </a:r>
            <a:r>
              <a:rPr lang="en-US" altLang="ko-KR" sz="1000" dirty="0" smtClean="0">
                <a:solidFill>
                  <a:schemeClr val="tx1"/>
                </a:solidFill>
                <a:hlinkClick r:id="rId2"/>
              </a:rPr>
              <a:t>www.javabrain.kr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Port: 8080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Request: application/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json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Response: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json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1) </a:t>
            </a:r>
            <a:r>
              <a:rPr lang="ko-KR" altLang="en-US" sz="1000" dirty="0" smtClean="0">
                <a:solidFill>
                  <a:schemeClr val="tx1"/>
                </a:solidFill>
              </a:rPr>
              <a:t>할일 목록 가져오기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protocol: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api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todo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Method: get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Response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[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</a:t>
            </a:r>
            <a:r>
              <a:rPr lang="en-US" altLang="ko-KR" sz="1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"</a:t>
            </a:r>
            <a:r>
              <a:rPr lang="en-US" altLang="ko-KR" sz="1000" dirty="0" err="1">
                <a:solidFill>
                  <a:schemeClr val="tx1"/>
                </a:solidFill>
              </a:rPr>
              <a:t>todo_id</a:t>
            </a:r>
            <a:r>
              <a:rPr lang="en-US" altLang="ko-KR" sz="1000" dirty="0">
                <a:solidFill>
                  <a:schemeClr val="tx1"/>
                </a:solidFill>
              </a:rPr>
              <a:t>": 3,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"</a:t>
            </a:r>
            <a:r>
              <a:rPr lang="en-US" altLang="ko-KR" sz="1000" dirty="0" err="1">
                <a:solidFill>
                  <a:schemeClr val="tx1"/>
                </a:solidFill>
              </a:rPr>
              <a:t>isFinished</a:t>
            </a:r>
            <a:r>
              <a:rPr lang="en-US" altLang="ko-KR" sz="1000" dirty="0">
                <a:solidFill>
                  <a:schemeClr val="tx1"/>
                </a:solidFill>
              </a:rPr>
              <a:t>": true,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"</a:t>
            </a:r>
            <a:r>
              <a:rPr lang="en-US" altLang="ko-KR" sz="1000" dirty="0" err="1">
                <a:solidFill>
                  <a:schemeClr val="tx1"/>
                </a:solidFill>
              </a:rPr>
              <a:t>todo</a:t>
            </a:r>
            <a:r>
              <a:rPr lang="en-US" altLang="ko-KR" sz="1000" dirty="0">
                <a:solidFill>
                  <a:schemeClr val="tx1"/>
                </a:solidFill>
              </a:rPr>
              <a:t>": "</a:t>
            </a:r>
            <a:r>
              <a:rPr lang="ko-KR" altLang="en-US" sz="1000" dirty="0">
                <a:solidFill>
                  <a:schemeClr val="tx1"/>
                </a:solidFill>
              </a:rPr>
              <a:t>청소 하기</a:t>
            </a:r>
            <a:r>
              <a:rPr lang="en-US" altLang="ko-KR" sz="1000" dirty="0">
                <a:solidFill>
                  <a:schemeClr val="tx1"/>
                </a:solidFill>
              </a:rPr>
              <a:t>",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"created": "2017-06-06 11:01:57.0",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"updated": "2017-06-06 11:01:57.0"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},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"</a:t>
            </a:r>
            <a:r>
              <a:rPr lang="en-US" altLang="ko-KR" sz="1000" dirty="0" err="1">
                <a:solidFill>
                  <a:schemeClr val="tx1"/>
                </a:solidFill>
              </a:rPr>
              <a:t>todo_id</a:t>
            </a:r>
            <a:r>
              <a:rPr lang="en-US" altLang="ko-KR" sz="1000" dirty="0">
                <a:solidFill>
                  <a:schemeClr val="tx1"/>
                </a:solidFill>
              </a:rPr>
              <a:t>": 2,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"</a:t>
            </a:r>
            <a:r>
              <a:rPr lang="en-US" altLang="ko-KR" sz="1000" dirty="0" err="1">
                <a:solidFill>
                  <a:schemeClr val="tx1"/>
                </a:solidFill>
              </a:rPr>
              <a:t>isFinished</a:t>
            </a:r>
            <a:r>
              <a:rPr lang="en-US" altLang="ko-KR" sz="1000" dirty="0">
                <a:solidFill>
                  <a:schemeClr val="tx1"/>
                </a:solidFill>
              </a:rPr>
              <a:t>": true,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"</a:t>
            </a:r>
            <a:r>
              <a:rPr lang="en-US" altLang="ko-KR" sz="1000" dirty="0" err="1">
                <a:solidFill>
                  <a:schemeClr val="tx1"/>
                </a:solidFill>
              </a:rPr>
              <a:t>todo</a:t>
            </a:r>
            <a:r>
              <a:rPr lang="en-US" altLang="ko-KR" sz="1000" dirty="0">
                <a:solidFill>
                  <a:schemeClr val="tx1"/>
                </a:solidFill>
              </a:rPr>
              <a:t>": "</a:t>
            </a:r>
            <a:r>
              <a:rPr lang="ko-KR" altLang="en-US" sz="1000" dirty="0">
                <a:solidFill>
                  <a:schemeClr val="tx1"/>
                </a:solidFill>
              </a:rPr>
              <a:t>빨래하기</a:t>
            </a:r>
            <a:r>
              <a:rPr lang="en-US" altLang="ko-KR" sz="1000" dirty="0">
                <a:solidFill>
                  <a:schemeClr val="tx1"/>
                </a:solidFill>
              </a:rPr>
              <a:t>",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"created": "2017-06-06 10:55:15.0",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"updated": "2017-06-06 10:55:15.0"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76356" y="432261"/>
            <a:ext cx="4929447" cy="62118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2) </a:t>
            </a:r>
            <a:r>
              <a:rPr lang="ko-KR" altLang="en-US" sz="1000" dirty="0">
                <a:solidFill>
                  <a:schemeClr val="tx1"/>
                </a:solidFill>
              </a:rPr>
              <a:t>할일 추가하기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protocol: /</a:t>
            </a:r>
            <a:r>
              <a:rPr lang="en-US" altLang="ko-KR" sz="1000" dirty="0" err="1">
                <a:solidFill>
                  <a:schemeClr val="tx1"/>
                </a:solidFill>
              </a:rPr>
              <a:t>api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</a:rPr>
              <a:t>todo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Method: post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Request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"</a:t>
            </a:r>
            <a:r>
              <a:rPr lang="en-US" altLang="ko-KR" sz="1000" dirty="0" err="1">
                <a:solidFill>
                  <a:schemeClr val="tx1"/>
                </a:solidFill>
              </a:rPr>
              <a:t>isFinished</a:t>
            </a:r>
            <a:r>
              <a:rPr lang="en-US" altLang="ko-KR" sz="1000" dirty="0">
                <a:solidFill>
                  <a:schemeClr val="tx1"/>
                </a:solidFill>
              </a:rPr>
              <a:t>": false,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"</a:t>
            </a:r>
            <a:r>
              <a:rPr lang="en-US" altLang="ko-KR" sz="1000" dirty="0" err="1">
                <a:solidFill>
                  <a:schemeClr val="tx1"/>
                </a:solidFill>
              </a:rPr>
              <a:t>todo</a:t>
            </a:r>
            <a:r>
              <a:rPr lang="en-US" altLang="ko-KR" sz="1000" dirty="0">
                <a:solidFill>
                  <a:schemeClr val="tx1"/>
                </a:solidFill>
              </a:rPr>
              <a:t>": "</a:t>
            </a:r>
            <a:r>
              <a:rPr lang="ko-KR" altLang="en-US" sz="1000" dirty="0">
                <a:solidFill>
                  <a:schemeClr val="tx1"/>
                </a:solidFill>
              </a:rPr>
              <a:t>청소 하기</a:t>
            </a:r>
            <a:r>
              <a:rPr lang="en-US" altLang="ko-KR" sz="10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}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Response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"result": 0,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"value": "success"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3) </a:t>
            </a:r>
            <a:r>
              <a:rPr lang="ko-KR" altLang="en-US" sz="1000" dirty="0" smtClean="0">
                <a:solidFill>
                  <a:schemeClr val="tx1"/>
                </a:solidFill>
              </a:rPr>
              <a:t>할일 수정하기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protocol: /</a:t>
            </a:r>
            <a:r>
              <a:rPr lang="en-US" altLang="ko-KR" sz="1000" dirty="0" err="1">
                <a:solidFill>
                  <a:schemeClr val="tx1"/>
                </a:solidFill>
              </a:rPr>
              <a:t>api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</a:rPr>
              <a:t>todo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Method: </a:t>
            </a:r>
            <a:r>
              <a:rPr lang="en-US" altLang="ko-KR" sz="1000" dirty="0" smtClean="0">
                <a:solidFill>
                  <a:schemeClr val="tx1"/>
                </a:solidFill>
              </a:rPr>
              <a:t>put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Request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"</a:t>
            </a:r>
            <a:r>
              <a:rPr lang="en-US" altLang="ko-KR" sz="1000" dirty="0" err="1">
                <a:solidFill>
                  <a:schemeClr val="tx1"/>
                </a:solidFill>
              </a:rPr>
              <a:t>todo_id</a:t>
            </a:r>
            <a:r>
              <a:rPr lang="en-US" altLang="ko-KR" sz="1000" dirty="0">
                <a:solidFill>
                  <a:schemeClr val="tx1"/>
                </a:solidFill>
              </a:rPr>
              <a:t>": 1,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 "</a:t>
            </a:r>
            <a:r>
              <a:rPr lang="en-US" altLang="ko-KR" sz="1000" dirty="0" err="1">
                <a:solidFill>
                  <a:schemeClr val="tx1"/>
                </a:solidFill>
              </a:rPr>
              <a:t>isFinished</a:t>
            </a:r>
            <a:r>
              <a:rPr lang="en-US" altLang="ko-KR" sz="1000" dirty="0">
                <a:solidFill>
                  <a:schemeClr val="tx1"/>
                </a:solidFill>
              </a:rPr>
              <a:t>": true,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 "</a:t>
            </a:r>
            <a:r>
              <a:rPr lang="en-US" altLang="ko-KR" sz="1000" dirty="0" err="1">
                <a:solidFill>
                  <a:schemeClr val="tx1"/>
                </a:solidFill>
              </a:rPr>
              <a:t>todo</a:t>
            </a:r>
            <a:r>
              <a:rPr lang="en-US" altLang="ko-KR" sz="1000" dirty="0">
                <a:solidFill>
                  <a:schemeClr val="tx1"/>
                </a:solidFill>
              </a:rPr>
              <a:t>": "</a:t>
            </a:r>
            <a:r>
              <a:rPr lang="ko-KR" altLang="en-US" sz="1000" dirty="0">
                <a:solidFill>
                  <a:schemeClr val="tx1"/>
                </a:solidFill>
              </a:rPr>
              <a:t>수정</a:t>
            </a:r>
            <a:r>
              <a:rPr lang="en-US" altLang="ko-KR" sz="10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4) </a:t>
            </a:r>
            <a:r>
              <a:rPr lang="ko-KR" altLang="en-US" sz="1000" dirty="0" smtClean="0">
                <a:solidFill>
                  <a:schemeClr val="tx1"/>
                </a:solidFill>
              </a:rPr>
              <a:t>할일 삭제하기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protocol: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api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todo?todo_id</a:t>
            </a:r>
            <a:r>
              <a:rPr lang="en-US" altLang="ko-KR" sz="1000" dirty="0" smtClean="0">
                <a:solidFill>
                  <a:schemeClr val="tx1"/>
                </a:solidFill>
              </a:rPr>
              <a:t>=1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Method: </a:t>
            </a:r>
            <a:r>
              <a:rPr lang="en-US" altLang="ko-KR" sz="1000" dirty="0" smtClean="0">
                <a:solidFill>
                  <a:schemeClr val="tx1"/>
                </a:solidFill>
              </a:rPr>
              <a:t>delete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Response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"result": 0,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"value": "success"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4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519270" y="496111"/>
            <a:ext cx="8634457" cy="5924143"/>
            <a:chOff x="595684" y="1261242"/>
            <a:chExt cx="6668462" cy="4352542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654302"/>
              <a:ext cx="6668462" cy="395948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1" cy="3945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0426" y="1487210"/>
              <a:ext cx="115248" cy="8281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1278" y="1313588"/>
              <a:ext cx="76015" cy="6998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293013" y="1441279"/>
              <a:ext cx="5718944" cy="17467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51805" y="1479629"/>
              <a:ext cx="72337" cy="97974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92928" y="1465049"/>
              <a:ext cx="495322" cy="127133"/>
              <a:chOff x="692928" y="1465049"/>
              <a:chExt cx="495322" cy="127133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2928" y="1484294"/>
                <a:ext cx="117700" cy="8864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9287" y="1484294"/>
                <a:ext cx="117700" cy="8864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65646" y="1465049"/>
                <a:ext cx="122604" cy="127133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6" name="직사각형 35"/>
          <p:cNvSpPr/>
          <p:nvPr/>
        </p:nvSpPr>
        <p:spPr>
          <a:xfrm>
            <a:off x="528696" y="1057104"/>
            <a:ext cx="8625029" cy="456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933646" y="1024028"/>
            <a:ext cx="1252614" cy="471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41283" y="1120861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</a:rPr>
              <a:t>TodoMVC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42382" y="1155156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Home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37589" y="1162396"/>
            <a:ext cx="641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Jquery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93599" y="1162396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angular2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33646" y="1785846"/>
            <a:ext cx="199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Todo</a:t>
            </a:r>
            <a:r>
              <a:rPr lang="en-US" altLang="ko-KR" dirty="0" smtClean="0"/>
              <a:t> MVC Home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33645" y="2354146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bootstrap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933645" y="3143951"/>
            <a:ext cx="1340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en-US" altLang="ko-KR" sz="1400" dirty="0" err="1" smtClean="0"/>
              <a:t>Jquery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메뉴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2136898" y="2675295"/>
            <a:ext cx="2563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Bootstrap</a:t>
            </a:r>
            <a:r>
              <a:rPr lang="ko-KR" altLang="en-US" sz="1200" dirty="0" smtClean="0"/>
              <a:t>을 사용하여 화면 꾸미기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00111" y="3501536"/>
            <a:ext cx="2926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Jquery</a:t>
            </a:r>
            <a:r>
              <a:rPr lang="en-US" altLang="ko-KR" sz="1200" dirty="0" smtClean="0"/>
              <a:t> + Array</a:t>
            </a:r>
            <a:r>
              <a:rPr lang="ko-KR" altLang="en-US" sz="1200" dirty="0" smtClean="0"/>
              <a:t>만을 사용하여 기능 구현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954067" y="3909090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en-US" altLang="ko-KR" sz="1400" dirty="0" smtClean="0"/>
              <a:t>. angular2 </a:t>
            </a:r>
            <a:r>
              <a:rPr lang="ko-KR" altLang="en-US" sz="1400" dirty="0" smtClean="0"/>
              <a:t>메뉴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111106" y="4266675"/>
            <a:ext cx="3079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angular2 + Array</a:t>
            </a:r>
            <a:r>
              <a:rPr lang="ko-KR" altLang="en-US" sz="1200" dirty="0" smtClean="0"/>
              <a:t>만을 사용하여 기능 구현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943072" y="470500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4. http </a:t>
            </a:r>
            <a:r>
              <a:rPr lang="ko-KR" altLang="en-US" sz="1400" dirty="0" smtClean="0"/>
              <a:t>메뉴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2090684" y="5062592"/>
            <a:ext cx="3211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angular2 + http </a:t>
            </a:r>
            <a:r>
              <a:rPr lang="ko-KR" altLang="en-US" sz="1200" dirty="0" smtClean="0"/>
              <a:t>모듈을 사용하여 기능 구현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468006" y="1164530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http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962792"/>
              </p:ext>
            </p:extLst>
          </p:nvPr>
        </p:nvGraphicFramePr>
        <p:xfrm>
          <a:off x="9366311" y="513106"/>
          <a:ext cx="2686135" cy="5907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6135">
                  <a:extLst>
                    <a:ext uri="{9D8B030D-6E8A-4147-A177-3AD203B41FA5}">
                      <a16:colId xmlns:a16="http://schemas.microsoft.com/office/drawing/2014/main" val="4133388278"/>
                    </a:ext>
                  </a:extLst>
                </a:gridCol>
              </a:tblGrid>
              <a:tr h="5907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* </a:t>
                      </a:r>
                      <a:r>
                        <a:rPr lang="ko-KR" altLang="en-US" sz="1400" dirty="0" err="1" smtClean="0"/>
                        <a:t>스케폴딩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Angular4 </a:t>
                      </a:r>
                      <a:r>
                        <a:rPr lang="ko-KR" altLang="en-US" sz="1400" dirty="0" smtClean="0"/>
                        <a:t>로 </a:t>
                      </a:r>
                      <a:r>
                        <a:rPr lang="ko-KR" altLang="en-US" sz="1400" dirty="0" err="1" smtClean="0"/>
                        <a:t>스캐폴딩하고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Html, </a:t>
                      </a:r>
                      <a:r>
                        <a:rPr lang="en-US" altLang="ko-KR" sz="1400" dirty="0" err="1" smtClean="0"/>
                        <a:t>emmet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css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scss</a:t>
                      </a:r>
                      <a:r>
                        <a:rPr lang="en-US" altLang="ko-KR" sz="1400" baseline="0" dirty="0" smtClean="0"/>
                        <a:t>, bootstrap, </a:t>
                      </a:r>
                      <a:r>
                        <a:rPr lang="en-US" altLang="ko-KR" sz="1400" baseline="0" dirty="0" err="1" smtClean="0"/>
                        <a:t>javascript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dom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jquery</a:t>
                      </a:r>
                      <a:r>
                        <a:rPr lang="en-US" altLang="ko-KR" sz="1400" baseline="0" dirty="0" smtClean="0"/>
                        <a:t>, ajax </a:t>
                      </a:r>
                      <a:r>
                        <a:rPr lang="ko-KR" altLang="en-US" sz="1400" baseline="0" dirty="0" smtClean="0"/>
                        <a:t>를 </a:t>
                      </a:r>
                      <a:r>
                        <a:rPr lang="ko-KR" altLang="en-US" sz="1400" baseline="0" dirty="0" err="1" smtClean="0"/>
                        <a:t>오버뷰하고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angular</a:t>
                      </a:r>
                      <a:r>
                        <a:rPr lang="ko-KR" altLang="en-US" sz="1400" baseline="0" dirty="0" smtClean="0"/>
                        <a:t>를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구현하고 두개를 비교해본다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49144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933645" y="5597577"/>
            <a:ext cx="3954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err="1" smtClean="0"/>
              <a:t>참고사이트</a:t>
            </a:r>
            <a:r>
              <a:rPr lang="en-US" altLang="ko-KR" sz="1200" dirty="0" smtClean="0"/>
              <a:t>: http://todomvc.com/examples/angularjs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401269" y="1156856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bootstrap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81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0727" y="343949"/>
            <a:ext cx="6518245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* Angular </a:t>
            </a:r>
            <a:r>
              <a:rPr lang="en-US" altLang="ko-KR" sz="1000" dirty="0">
                <a:solidFill>
                  <a:schemeClr val="tx1"/>
                </a:solidFill>
              </a:rPr>
              <a:t>cli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ko-KR" altLang="en-US" sz="1000" dirty="0" err="1">
                <a:solidFill>
                  <a:schemeClr val="tx1"/>
                </a:solidFill>
              </a:rPr>
              <a:t>스케폴딩한다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cmd</a:t>
            </a:r>
            <a:r>
              <a:rPr lang="ko-KR" altLang="en-US" sz="1000" dirty="0" smtClean="0">
                <a:solidFill>
                  <a:schemeClr val="tx1"/>
                </a:solidFill>
              </a:rPr>
              <a:t>창을 띄우고 작업디렉토리로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이동후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예</a:t>
            </a:r>
            <a:r>
              <a:rPr lang="en-US" altLang="ko-KR" sz="1000" dirty="0" smtClean="0">
                <a:solidFill>
                  <a:schemeClr val="tx1"/>
                </a:solidFill>
              </a:rPr>
              <a:t>: c:\web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아래 명령을 치면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myTodo</a:t>
            </a:r>
            <a:r>
              <a:rPr lang="ko-KR" altLang="en-US" sz="1000" dirty="0" smtClean="0">
                <a:solidFill>
                  <a:schemeClr val="tx1"/>
                </a:solidFill>
              </a:rPr>
              <a:t>폴더가 생성된다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&gt;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ng </a:t>
            </a:r>
            <a:r>
              <a:rPr lang="en-US" altLang="ko-KR" sz="1000" b="1" dirty="0">
                <a:solidFill>
                  <a:schemeClr val="tx1"/>
                </a:solidFill>
              </a:rPr>
              <a:t>new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myTodo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Webstorm</a:t>
            </a:r>
            <a:r>
              <a:rPr lang="ko-KR" altLang="en-US" sz="1000" dirty="0" smtClean="0">
                <a:solidFill>
                  <a:schemeClr val="tx1"/>
                </a:solidFill>
              </a:rPr>
              <a:t>을 띄우고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myTodo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폴더를 </a:t>
            </a:r>
            <a:r>
              <a:rPr lang="en-US" altLang="ko-KR" sz="1000" dirty="0" smtClean="0">
                <a:solidFill>
                  <a:schemeClr val="tx1"/>
                </a:solidFill>
              </a:rPr>
              <a:t>open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(angular cli</a:t>
            </a:r>
            <a:r>
              <a:rPr lang="ko-KR" altLang="en-US" sz="1000" dirty="0" smtClean="0">
                <a:solidFill>
                  <a:schemeClr val="tx1"/>
                </a:solidFill>
              </a:rPr>
              <a:t>가 환경 설정되지 않았다면 </a:t>
            </a:r>
            <a:r>
              <a:rPr lang="en-US" altLang="ko-KR" sz="1000" dirty="0">
                <a:solidFill>
                  <a:schemeClr val="tx1"/>
                </a:solidFill>
              </a:rPr>
              <a:t>=&gt; </a:t>
            </a:r>
            <a:r>
              <a:rPr lang="en-US" altLang="ko-KR" sz="1000" dirty="0">
                <a:solidFill>
                  <a:schemeClr val="tx1"/>
                </a:solidFill>
                <a:hlinkClick r:id="rId2"/>
              </a:rPr>
              <a:t>https://angular.io/guide/quickstart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*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Jquery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환경설정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index.html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jquery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cdn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유알엘을</a:t>
            </a:r>
            <a:r>
              <a:rPr lang="ko-KR" altLang="en-US" sz="1000" dirty="0" smtClean="0">
                <a:solidFill>
                  <a:schemeClr val="tx1"/>
                </a:solidFill>
              </a:rPr>
              <a:t> 삽입</a:t>
            </a:r>
            <a:r>
              <a:rPr lang="en-US" altLang="ko-KR" sz="1000" dirty="0" smtClean="0">
                <a:solidFill>
                  <a:schemeClr val="tx1"/>
                </a:solidFill>
              </a:rPr>
              <a:t>. CDN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유알엘은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구글링이나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Jquery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홈페이지에서 찾는다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&lt;script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1000" dirty="0" smtClean="0">
                <a:solidFill>
                  <a:schemeClr val="tx1"/>
                </a:solidFill>
              </a:rPr>
              <a:t>=</a:t>
            </a:r>
            <a:r>
              <a:rPr lang="en-US" altLang="ko-KR" sz="1000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altLang="ko-KR" sz="1000" dirty="0">
                <a:solidFill>
                  <a:schemeClr val="tx1"/>
                </a:solidFill>
                <a:hlinkClick r:id="rId3"/>
              </a:rPr>
              <a:t>://</a:t>
            </a:r>
            <a:r>
              <a:rPr lang="en-US" altLang="ko-KR" sz="1000" dirty="0" smtClean="0">
                <a:solidFill>
                  <a:schemeClr val="tx1"/>
                </a:solidFill>
                <a:hlinkClick r:id="rId3"/>
              </a:rPr>
              <a:t>ajax.googleapis.com/ajax/libs/jquery/3.2.1/jquery.min.js</a:t>
            </a:r>
            <a:r>
              <a:rPr lang="en-US" altLang="ko-KR" sz="1000" dirty="0" smtClean="0">
                <a:solidFill>
                  <a:schemeClr val="tx1"/>
                </a:solidFill>
              </a:rPr>
              <a:t>&gt;&lt;/</a:t>
            </a:r>
            <a:r>
              <a:rPr lang="en-US" altLang="ko-KR" sz="1000" dirty="0">
                <a:solidFill>
                  <a:schemeClr val="tx1"/>
                </a:solidFill>
              </a:rPr>
              <a:t>script</a:t>
            </a:r>
            <a:r>
              <a:rPr lang="en-US" altLang="ko-KR" sz="1000" dirty="0" smtClean="0">
                <a:solidFill>
                  <a:schemeClr val="tx1"/>
                </a:solidFill>
              </a:rPr>
              <a:t>&gt;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* Bootstrap </a:t>
            </a:r>
            <a:r>
              <a:rPr lang="ko-KR" altLang="en-US" sz="1000" dirty="0" smtClean="0">
                <a:solidFill>
                  <a:schemeClr val="tx1"/>
                </a:solidFill>
              </a:rPr>
              <a:t>설정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Bootstrap</a:t>
            </a:r>
            <a:r>
              <a:rPr lang="ko-KR" altLang="en-US" sz="1000" dirty="0" smtClean="0">
                <a:solidFill>
                  <a:schemeClr val="tx1"/>
                </a:solidFill>
              </a:rPr>
              <a:t>도 마찬가지로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cdn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유알엘로</a:t>
            </a:r>
            <a:r>
              <a:rPr lang="ko-KR" altLang="en-US" sz="1000" dirty="0" smtClean="0">
                <a:solidFill>
                  <a:schemeClr val="tx1"/>
                </a:solidFill>
              </a:rPr>
              <a:t> 링크 걸어도 되지만 여기서는 다운로드를 받아서 직접 설치를 해보자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터미널창에서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&gt;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000" dirty="0" smtClean="0">
                <a:solidFill>
                  <a:schemeClr val="tx1"/>
                </a:solidFill>
              </a:rPr>
              <a:t> install –-save bootstrap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설치후에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angular-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cli.json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에</a:t>
            </a:r>
            <a:r>
              <a:rPr lang="en-US" altLang="ko-KR" sz="1000" dirty="0" smtClean="0">
                <a:solidFill>
                  <a:schemeClr val="tx1"/>
                </a:solidFill>
              </a:rPr>
              <a:t> styles </a:t>
            </a:r>
            <a:r>
              <a:rPr lang="ko-KR" altLang="en-US" sz="1000" dirty="0" smtClean="0">
                <a:solidFill>
                  <a:schemeClr val="tx1"/>
                </a:solidFill>
              </a:rPr>
              <a:t>부분을 다음과 같이 수정한다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"styles": [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"../</a:t>
            </a:r>
            <a:r>
              <a:rPr lang="en-US" altLang="ko-KR" sz="1000" dirty="0" err="1">
                <a:solidFill>
                  <a:schemeClr val="tx1"/>
                </a:solidFill>
              </a:rPr>
              <a:t>node_modules</a:t>
            </a:r>
            <a:r>
              <a:rPr lang="en-US" altLang="ko-KR" sz="1000" dirty="0">
                <a:solidFill>
                  <a:schemeClr val="tx1"/>
                </a:solidFill>
              </a:rPr>
              <a:t>/bootstrap/</a:t>
            </a:r>
            <a:r>
              <a:rPr lang="en-US" altLang="ko-KR" sz="1000" dirty="0" err="1">
                <a:solidFill>
                  <a:schemeClr val="tx1"/>
                </a:solidFill>
              </a:rPr>
              <a:t>dist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</a:rPr>
              <a:t>css</a:t>
            </a:r>
            <a:r>
              <a:rPr lang="en-US" altLang="ko-KR" sz="1000" dirty="0">
                <a:solidFill>
                  <a:schemeClr val="tx1"/>
                </a:solidFill>
              </a:rPr>
              <a:t>/bootstrap.min.css",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"styles.css"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],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Bootstrap CSS</a:t>
            </a:r>
            <a:r>
              <a:rPr lang="ko-KR" altLang="en-US" sz="1000" dirty="0" smtClean="0">
                <a:solidFill>
                  <a:schemeClr val="tx1"/>
                </a:solidFill>
              </a:rPr>
              <a:t>를 먼저 적용하고 그 이후에 사용자 정의 </a:t>
            </a:r>
            <a:r>
              <a:rPr lang="en-US" altLang="ko-KR" sz="1000" dirty="0" smtClean="0">
                <a:solidFill>
                  <a:schemeClr val="tx1"/>
                </a:solidFill>
              </a:rPr>
              <a:t>CSS</a:t>
            </a:r>
            <a:r>
              <a:rPr lang="ko-KR" altLang="en-US" sz="1000" dirty="0" smtClean="0">
                <a:solidFill>
                  <a:schemeClr val="tx1"/>
                </a:solidFill>
              </a:rPr>
              <a:t>가 와야 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</a:rPr>
              <a:t>순서가 중요함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* </a:t>
            </a:r>
            <a:r>
              <a:rPr lang="ko-KR" altLang="en-US" sz="1000" dirty="0">
                <a:solidFill>
                  <a:schemeClr val="tx1"/>
                </a:solidFill>
              </a:rPr>
              <a:t>라우팅 메뉴 구성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상단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탭을 </a:t>
            </a:r>
            <a:r>
              <a:rPr lang="ko-KR" altLang="en-US" sz="1000" dirty="0">
                <a:solidFill>
                  <a:schemeClr val="tx1"/>
                </a:solidFill>
              </a:rPr>
              <a:t>클릭하면 해당 화면으로 이동하도록 라우팅 메뉴를 구성한다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BootstrapComponent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와 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HomeComponent</a:t>
            </a:r>
            <a:r>
              <a:rPr lang="ko-KR" altLang="en-US" sz="1000" dirty="0">
                <a:solidFill>
                  <a:schemeClr val="tx1"/>
                </a:solidFill>
              </a:rPr>
              <a:t>는 먼저 작성하여 둔다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- </a:t>
            </a:r>
            <a:r>
              <a:rPr lang="en-US" altLang="ko-KR" sz="1000" dirty="0">
                <a:solidFill>
                  <a:schemeClr val="tx1"/>
                </a:solidFill>
              </a:rPr>
              <a:t>app-</a:t>
            </a:r>
            <a:r>
              <a:rPr lang="en-US" altLang="ko-KR" sz="1000" dirty="0" err="1">
                <a:solidFill>
                  <a:schemeClr val="tx1"/>
                </a:solidFill>
              </a:rPr>
              <a:t>routing.ts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err="1">
                <a:solidFill>
                  <a:schemeClr val="tx1"/>
                </a:solidFill>
              </a:rPr>
              <a:t>Const</a:t>
            </a:r>
            <a:r>
              <a:rPr lang="en-US" altLang="ko-KR" sz="1000" dirty="0">
                <a:solidFill>
                  <a:schemeClr val="tx1"/>
                </a:solidFill>
              </a:rPr>
              <a:t> routes: Routes = [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{ path: ＇home＇, component: </a:t>
            </a:r>
            <a:r>
              <a:rPr lang="en-US" altLang="ko-KR" sz="1000" dirty="0" err="1">
                <a:solidFill>
                  <a:schemeClr val="tx1"/>
                </a:solidFill>
              </a:rPr>
              <a:t>HomeComponent</a:t>
            </a:r>
            <a:r>
              <a:rPr lang="en-US" altLang="ko-KR" sz="1000" dirty="0">
                <a:solidFill>
                  <a:schemeClr val="tx1"/>
                </a:solidFill>
              </a:rPr>
              <a:t>},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{ path: ＇bootstrap＇, component: </a:t>
            </a:r>
            <a:r>
              <a:rPr lang="en-US" altLang="ko-KR" sz="1000" dirty="0" err="1">
                <a:solidFill>
                  <a:schemeClr val="tx1"/>
                </a:solidFill>
              </a:rPr>
              <a:t>BootstrapComponent</a:t>
            </a:r>
            <a:r>
              <a:rPr lang="en-US" altLang="ko-KR" sz="1000" dirty="0">
                <a:solidFill>
                  <a:schemeClr val="tx1"/>
                </a:solidFill>
              </a:rPr>
              <a:t>},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];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@</a:t>
            </a:r>
            <a:r>
              <a:rPr lang="en-US" altLang="ko-KR" sz="1000" dirty="0" err="1">
                <a:solidFill>
                  <a:schemeClr val="tx1"/>
                </a:solidFill>
              </a:rPr>
              <a:t>NgModule</a:t>
            </a:r>
            <a:r>
              <a:rPr lang="en-US" altLang="ko-KR" sz="10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imports: [ </a:t>
            </a:r>
            <a:r>
              <a:rPr lang="en-US" altLang="ko-KR" sz="1000" dirty="0" err="1">
                <a:solidFill>
                  <a:schemeClr val="tx1"/>
                </a:solidFill>
              </a:rPr>
              <a:t>RouterModule.forRoot</a:t>
            </a:r>
            <a:r>
              <a:rPr lang="en-US" altLang="ko-KR" sz="1000" dirty="0">
                <a:solidFill>
                  <a:schemeClr val="tx1"/>
                </a:solidFill>
              </a:rPr>
              <a:t>(routes) ],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exports: [ </a:t>
            </a:r>
            <a:r>
              <a:rPr lang="en-US" altLang="ko-KR" sz="1000" dirty="0" err="1">
                <a:solidFill>
                  <a:schemeClr val="tx1"/>
                </a:solidFill>
              </a:rPr>
              <a:t>RouterModule</a:t>
            </a:r>
            <a:r>
              <a:rPr lang="en-US" altLang="ko-KR" sz="1000" dirty="0">
                <a:solidFill>
                  <a:schemeClr val="tx1"/>
                </a:solidFill>
              </a:rPr>
              <a:t> ]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})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Export class </a:t>
            </a:r>
            <a:r>
              <a:rPr lang="en-US" altLang="ko-KR" sz="1000" dirty="0" err="1">
                <a:solidFill>
                  <a:schemeClr val="tx1"/>
                </a:solidFill>
              </a:rPr>
              <a:t>AppRoutingModule</a:t>
            </a:r>
            <a:r>
              <a:rPr lang="en-US" altLang="ko-KR" sz="1000" dirty="0">
                <a:solidFill>
                  <a:schemeClr val="tx1"/>
                </a:solidFill>
              </a:rPr>
              <a:t> {}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app.module.ts</a:t>
            </a:r>
            <a:r>
              <a:rPr lang="ko-KR" altLang="en-US" sz="1000" dirty="0">
                <a:solidFill>
                  <a:schemeClr val="tx1"/>
                </a:solidFill>
              </a:rPr>
              <a:t>에 해당 컴포넌트 </a:t>
            </a:r>
            <a:r>
              <a:rPr lang="en-US" altLang="ko-KR" sz="1000" dirty="0" smtClean="0">
                <a:solidFill>
                  <a:schemeClr val="tx1"/>
                </a:solidFill>
              </a:rPr>
              <a:t>declare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* app.component.html</a:t>
            </a:r>
            <a:r>
              <a:rPr lang="ko-KR" altLang="en-US" sz="1000" dirty="0">
                <a:solidFill>
                  <a:schemeClr val="tx1"/>
                </a:solidFill>
              </a:rPr>
              <a:t> 수정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&lt;div class=“container-fluid”&gt;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&lt;router-outlet&gt;&lt;/router-outlet&gt;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&lt;/div&gt;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* home.component.html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 </a:t>
            </a:r>
            <a:r>
              <a:rPr lang="en-US" altLang="ko-KR" sz="1000" dirty="0" smtClean="0">
                <a:solidFill>
                  <a:schemeClr val="tx1"/>
                </a:solidFill>
              </a:rPr>
              <a:t>: Html </a:t>
            </a:r>
            <a:r>
              <a:rPr lang="ko-KR" altLang="en-US" sz="1000" dirty="0">
                <a:solidFill>
                  <a:schemeClr val="tx1"/>
                </a:solidFill>
              </a:rPr>
              <a:t>코드 추가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32041" y="343949"/>
            <a:ext cx="4934621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* Quiz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1. SPA</a:t>
            </a:r>
            <a:r>
              <a:rPr lang="en-US" altLang="ko-KR" sz="1000" dirty="0">
                <a:solidFill>
                  <a:schemeClr val="tx1"/>
                </a:solidFill>
              </a:rPr>
              <a:t>, Single Page Application</a:t>
            </a:r>
            <a:r>
              <a:rPr lang="ko-KR" altLang="en-US" sz="1000" dirty="0">
                <a:solidFill>
                  <a:schemeClr val="tx1"/>
                </a:solidFill>
              </a:rPr>
              <a:t>은 무엇인가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 /</a:t>
            </a:r>
            <a:r>
              <a:rPr lang="ko-KR" altLang="en-US" sz="1000" dirty="0" smtClean="0">
                <a:solidFill>
                  <a:schemeClr val="tx1"/>
                </a:solidFill>
              </a:rPr>
              <a:t>로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들어오면 </a:t>
            </a:r>
            <a:r>
              <a:rPr lang="en-US" altLang="ko-KR" sz="1000" dirty="0" smtClean="0">
                <a:solidFill>
                  <a:schemeClr val="tx1"/>
                </a:solidFill>
              </a:rPr>
              <a:t>/home</a:t>
            </a:r>
            <a:r>
              <a:rPr lang="ko-KR" altLang="en-US" sz="1000" dirty="0" smtClean="0">
                <a:solidFill>
                  <a:schemeClr val="tx1"/>
                </a:solidFill>
              </a:rPr>
              <a:t>으로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리다이렉션하도록</a:t>
            </a:r>
            <a:r>
              <a:rPr lang="ko-KR" altLang="en-US" sz="1000" dirty="0" smtClean="0">
                <a:solidFill>
                  <a:schemeClr val="tx1"/>
                </a:solidFill>
              </a:rPr>
              <a:t> 코드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수정하시오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3. router-outlet</a:t>
            </a:r>
            <a:r>
              <a:rPr lang="ko-KR" altLang="en-US" sz="1000" dirty="0">
                <a:solidFill>
                  <a:schemeClr val="tx1"/>
                </a:solidFill>
              </a:rPr>
              <a:t>은 무엇이고 무엇이 삽입되는가</a:t>
            </a:r>
            <a:r>
              <a:rPr lang="en-US" altLang="ko-KR" sz="1000" dirty="0" smtClean="0">
                <a:solidFill>
                  <a:schemeClr val="tx1"/>
                </a:solidFill>
              </a:rPr>
              <a:t>? </a:t>
            </a:r>
            <a:r>
              <a:rPr lang="ko-KR" altLang="en-US" sz="1000" dirty="0" smtClean="0">
                <a:solidFill>
                  <a:schemeClr val="tx1"/>
                </a:solidFill>
              </a:rPr>
              <a:t>그림으로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그려보시오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4. container-fluid</a:t>
            </a:r>
            <a:r>
              <a:rPr lang="ko-KR" altLang="en-US" sz="1000" dirty="0">
                <a:solidFill>
                  <a:schemeClr val="tx1"/>
                </a:solidFill>
              </a:rPr>
              <a:t>는 무엇이고 </a:t>
            </a:r>
            <a:r>
              <a:rPr lang="en-US" altLang="ko-KR" sz="1000" dirty="0" smtClean="0">
                <a:solidFill>
                  <a:schemeClr val="tx1"/>
                </a:solidFill>
              </a:rPr>
              <a:t>container</a:t>
            </a:r>
            <a:r>
              <a:rPr lang="ko-KR" altLang="en-US" sz="1000" dirty="0" smtClean="0">
                <a:solidFill>
                  <a:schemeClr val="tx1"/>
                </a:solidFill>
              </a:rPr>
              <a:t>와의 </a:t>
            </a:r>
            <a:r>
              <a:rPr lang="ko-KR" altLang="en-US" sz="1000" dirty="0">
                <a:solidFill>
                  <a:schemeClr val="tx1"/>
                </a:solidFill>
              </a:rPr>
              <a:t>차이점은 무엇인가</a:t>
            </a:r>
            <a:r>
              <a:rPr lang="en-US" altLang="ko-KR" sz="1000" dirty="0">
                <a:solidFill>
                  <a:schemeClr val="tx1"/>
                </a:solidFill>
              </a:rPr>
              <a:t>? </a:t>
            </a:r>
            <a:r>
              <a:rPr lang="ko-KR" altLang="en-US" sz="1000" dirty="0" err="1">
                <a:solidFill>
                  <a:schemeClr val="tx1"/>
                </a:solidFill>
              </a:rPr>
              <a:t>반응형</a:t>
            </a:r>
            <a:r>
              <a:rPr lang="ko-KR" altLang="en-US" sz="1000" dirty="0">
                <a:solidFill>
                  <a:schemeClr val="tx1"/>
                </a:solidFill>
              </a:rPr>
              <a:t> 웹에 </a:t>
            </a:r>
            <a:r>
              <a:rPr lang="ko-KR" altLang="en-US" sz="1000" dirty="0" err="1">
                <a:solidFill>
                  <a:schemeClr val="tx1"/>
                </a:solidFill>
              </a:rPr>
              <a:t>적합한것은</a:t>
            </a:r>
            <a:r>
              <a:rPr lang="ko-KR" altLang="en-US" sz="1000" dirty="0">
                <a:solidFill>
                  <a:schemeClr val="tx1"/>
                </a:solidFill>
              </a:rPr>
              <a:t> 둘 중에 </a:t>
            </a:r>
            <a:r>
              <a:rPr lang="ko-KR" altLang="en-US" sz="1000" dirty="0" err="1">
                <a:solidFill>
                  <a:schemeClr val="tx1"/>
                </a:solidFill>
              </a:rPr>
              <a:t>어떤것인가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519270" y="496111"/>
            <a:ext cx="8634457" cy="5924143"/>
            <a:chOff x="595684" y="1261242"/>
            <a:chExt cx="6668462" cy="4352542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654302"/>
              <a:ext cx="6668462" cy="395948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1" cy="3945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0426" y="1487210"/>
              <a:ext cx="115248" cy="8281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1278" y="1313588"/>
              <a:ext cx="76015" cy="6998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293013" y="1441279"/>
              <a:ext cx="5718944" cy="17467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51805" y="1479629"/>
              <a:ext cx="72337" cy="97974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92928" y="1465049"/>
              <a:ext cx="495322" cy="127133"/>
              <a:chOff x="692928" y="1465049"/>
              <a:chExt cx="495322" cy="127133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2928" y="1484294"/>
                <a:ext cx="117700" cy="8864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9287" y="1484294"/>
                <a:ext cx="117700" cy="8864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65646" y="1465049"/>
                <a:ext cx="122604" cy="127133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1415170" y="1728685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My </a:t>
            </a:r>
            <a:r>
              <a:rPr lang="en-US" altLang="ko-KR" dirty="0" err="1" smtClean="0"/>
              <a:t>Todo’s</a:t>
            </a:r>
            <a:endParaRPr lang="ko-KR" altLang="en-US" dirty="0"/>
          </a:p>
        </p:txBody>
      </p:sp>
      <p:sp>
        <p:nvSpPr>
          <p:cNvPr id="32" name="Input"/>
          <p:cNvSpPr/>
          <p:nvPr/>
        </p:nvSpPr>
        <p:spPr>
          <a:xfrm>
            <a:off x="1422186" y="2404322"/>
            <a:ext cx="47806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할일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Button"/>
          <p:cNvSpPr/>
          <p:nvPr/>
        </p:nvSpPr>
        <p:spPr>
          <a:xfrm>
            <a:off x="6465370" y="2389078"/>
            <a:ext cx="1952765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Line"/>
          <p:cNvCxnSpPr>
            <a:cxnSpLocks/>
          </p:cNvCxnSpPr>
          <p:nvPr/>
        </p:nvCxnSpPr>
        <p:spPr bwMode="auto">
          <a:xfrm flipV="1">
            <a:off x="1422185" y="2988297"/>
            <a:ext cx="7061940" cy="37707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18494"/>
              </p:ext>
            </p:extLst>
          </p:nvPr>
        </p:nvGraphicFramePr>
        <p:xfrm>
          <a:off x="1422185" y="3244973"/>
          <a:ext cx="7061941" cy="1328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65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1219">
                  <a:extLst>
                    <a:ext uri="{9D8B030D-6E8A-4147-A177-3AD203B41FA5}">
                      <a16:colId xmlns:a16="http://schemas.microsoft.com/office/drawing/2014/main" val="147858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완료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todo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생성일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수정일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삭제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청소하기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2017-04-01 17:12:12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2017-04-01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trike="sngStrike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빨래하기</a:t>
                      </a:r>
                      <a:endParaRPr lang="en-US" sz="1100" strike="sngStrike" baseline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2017-04-01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2017-04-01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설겆이하기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2017-04-01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2017-04-01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Checkbox"/>
          <p:cNvSpPr>
            <a:spLocks noChangeAspect="1" noEditPoints="1"/>
          </p:cNvSpPr>
          <p:nvPr/>
        </p:nvSpPr>
        <p:spPr bwMode="auto">
          <a:xfrm>
            <a:off x="1489224" y="3957186"/>
            <a:ext cx="200834" cy="200834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heckbox"/>
          <p:cNvSpPr>
            <a:spLocks noChangeAspect="1" noEditPoints="1"/>
          </p:cNvSpPr>
          <p:nvPr/>
        </p:nvSpPr>
        <p:spPr bwMode="auto">
          <a:xfrm>
            <a:off x="1511301" y="3667020"/>
            <a:ext cx="175538" cy="175538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Checkbox"/>
          <p:cNvSpPr>
            <a:spLocks noChangeAspect="1" noEditPoints="1"/>
          </p:cNvSpPr>
          <p:nvPr/>
        </p:nvSpPr>
        <p:spPr bwMode="auto">
          <a:xfrm>
            <a:off x="1501870" y="4330830"/>
            <a:ext cx="175538" cy="175538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Button"/>
          <p:cNvSpPr/>
          <p:nvPr/>
        </p:nvSpPr>
        <p:spPr>
          <a:xfrm>
            <a:off x="7404679" y="3621701"/>
            <a:ext cx="43157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/>
          <p:cNvSpPr/>
          <p:nvPr/>
        </p:nvSpPr>
        <p:spPr>
          <a:xfrm>
            <a:off x="7406247" y="3953210"/>
            <a:ext cx="43157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/>
          <p:cNvSpPr/>
          <p:nvPr/>
        </p:nvSpPr>
        <p:spPr>
          <a:xfrm>
            <a:off x="7407815" y="4265869"/>
            <a:ext cx="43157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47802"/>
              </p:ext>
            </p:extLst>
          </p:nvPr>
        </p:nvGraphicFramePr>
        <p:xfrm>
          <a:off x="9366311" y="513106"/>
          <a:ext cx="2686135" cy="5907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6135">
                  <a:extLst>
                    <a:ext uri="{9D8B030D-6E8A-4147-A177-3AD203B41FA5}">
                      <a16:colId xmlns:a16="http://schemas.microsoft.com/office/drawing/2014/main" val="4133388278"/>
                    </a:ext>
                  </a:extLst>
                </a:gridCol>
              </a:tblGrid>
              <a:tr h="5907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* bootstrap </a:t>
                      </a:r>
                      <a:r>
                        <a:rPr lang="ko-KR" altLang="en-US" sz="1400" dirty="0" err="1" smtClean="0"/>
                        <a:t>화면만들기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Navbar</a:t>
                      </a:r>
                      <a:r>
                        <a:rPr lang="ko-KR" altLang="en-US" sz="1000" dirty="0" smtClean="0"/>
                        <a:t>를 사용하여 상단 </a:t>
                      </a:r>
                      <a:r>
                        <a:rPr lang="ko-KR" altLang="en-US" sz="1000" dirty="0" err="1" smtClean="0"/>
                        <a:t>메뉴바</a:t>
                      </a:r>
                      <a:r>
                        <a:rPr lang="ko-KR" altLang="en-US" sz="1000" dirty="0" smtClean="0"/>
                        <a:t> 구성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form</a:t>
                      </a:r>
                      <a:r>
                        <a:rPr lang="en-US" altLang="ko-KR" sz="1000" baseline="0" dirty="0" smtClean="0"/>
                        <a:t>-group, form-control </a:t>
                      </a:r>
                      <a:r>
                        <a:rPr lang="ko-KR" altLang="en-US" sz="1000" baseline="0" dirty="0" smtClean="0"/>
                        <a:t>등을 사용하여 입력 </a:t>
                      </a:r>
                      <a:r>
                        <a:rPr lang="en-US" altLang="ko-KR" sz="1000" baseline="0" dirty="0" smtClean="0"/>
                        <a:t>UI </a:t>
                      </a:r>
                      <a:r>
                        <a:rPr lang="ko-KR" altLang="en-US" sz="1000" baseline="0" dirty="0" smtClean="0"/>
                        <a:t>구성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Table </a:t>
                      </a:r>
                      <a:r>
                        <a:rPr lang="ko-KR" altLang="en-US" sz="1000" baseline="0" dirty="0" smtClean="0"/>
                        <a:t>사용하여 기본 테이블 작성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49144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528696" y="1057104"/>
            <a:ext cx="8625029" cy="456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241963" y="1024028"/>
            <a:ext cx="1113905" cy="471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41283" y="1120861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</a:rPr>
              <a:t>TodoMVC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42382" y="1155156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Home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37589" y="1162396"/>
            <a:ext cx="641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Jquery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93599" y="1162396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angular2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68006" y="1164530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http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01269" y="1156856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bootstrap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6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7609" y="343949"/>
            <a:ext cx="6355194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* </a:t>
            </a:r>
            <a:r>
              <a:rPr lang="ko-KR" altLang="en-US" sz="1000" dirty="0" smtClean="0">
                <a:solidFill>
                  <a:schemeClr val="tx1"/>
                </a:solidFill>
              </a:rPr>
              <a:t>상단 내비게이션바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navbar</a:t>
            </a:r>
            <a:r>
              <a:rPr lang="ko-KR" altLang="en-US" sz="1000" dirty="0" smtClean="0">
                <a:solidFill>
                  <a:schemeClr val="tx1"/>
                </a:solidFill>
              </a:rPr>
              <a:t>를 사용하여 상단 메뉴를 구성한다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다음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유알엘</a:t>
            </a:r>
            <a:r>
              <a:rPr lang="ko-KR" altLang="en-US" sz="1000" dirty="0" smtClean="0">
                <a:solidFill>
                  <a:schemeClr val="tx1"/>
                </a:solidFill>
              </a:rPr>
              <a:t> 참고 </a:t>
            </a:r>
            <a:r>
              <a:rPr lang="en-US" altLang="ko-KR" sz="1000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altLang="ko-KR" sz="1000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altLang="ko-KR" sz="1000" dirty="0" smtClean="0">
                <a:solidFill>
                  <a:schemeClr val="tx1"/>
                </a:solidFill>
                <a:hlinkClick r:id="rId2"/>
              </a:rPr>
              <a:t>www.w3schools.com/bootstrap/bootstrap_navbar.asp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* bootstrap </a:t>
            </a:r>
            <a:r>
              <a:rPr lang="ko-KR" altLang="en-US" sz="1000" dirty="0" smtClean="0">
                <a:solidFill>
                  <a:schemeClr val="tx1"/>
                </a:solidFill>
              </a:rPr>
              <a:t>화면 구성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1) </a:t>
            </a:r>
            <a:r>
              <a:rPr lang="ko-KR" altLang="en-US" sz="1000" dirty="0" smtClean="0">
                <a:solidFill>
                  <a:schemeClr val="tx1"/>
                </a:solidFill>
              </a:rPr>
              <a:t>할일 추가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Bootstrap 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smtClean="0">
                <a:solidFill>
                  <a:schemeClr val="tx1"/>
                </a:solidFill>
              </a:rPr>
              <a:t>grid </a:t>
            </a:r>
            <a:r>
              <a:rPr lang="ko-KR" altLang="en-US" sz="1000" dirty="0" smtClean="0">
                <a:solidFill>
                  <a:schemeClr val="tx1"/>
                </a:solidFill>
              </a:rPr>
              <a:t>를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이용하여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입력칸과</a:t>
            </a:r>
            <a:r>
              <a:rPr lang="ko-KR" altLang="en-US" sz="1000" dirty="0" smtClean="0">
                <a:solidFill>
                  <a:schemeClr val="tx1"/>
                </a:solidFill>
              </a:rPr>
              <a:t> 버튼을 </a:t>
            </a:r>
            <a:r>
              <a:rPr lang="en-US" altLang="ko-KR" sz="1000" dirty="0" smtClean="0">
                <a:solidFill>
                  <a:schemeClr val="tx1"/>
                </a:solidFill>
              </a:rPr>
              <a:t>2:1 </a:t>
            </a:r>
            <a:r>
              <a:rPr lang="ko-KR" altLang="en-US" sz="1000" dirty="0" smtClean="0">
                <a:solidFill>
                  <a:schemeClr val="tx1"/>
                </a:solidFill>
              </a:rPr>
              <a:t>크기 비율로 넣는다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2) </a:t>
            </a:r>
            <a:r>
              <a:rPr lang="ko-KR" altLang="en-US" sz="1000" dirty="0" smtClean="0">
                <a:solidFill>
                  <a:schemeClr val="tx1"/>
                </a:solidFill>
              </a:rPr>
              <a:t>목록 리스트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Bootstrap table</a:t>
            </a:r>
            <a:r>
              <a:rPr lang="ko-KR" altLang="en-US" sz="1000" dirty="0" smtClean="0">
                <a:solidFill>
                  <a:schemeClr val="tx1"/>
                </a:solidFill>
              </a:rPr>
              <a:t>을 이용하여 구성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Emmnet</a:t>
            </a:r>
            <a:r>
              <a:rPr lang="ko-KR" altLang="en-US" sz="1000" dirty="0" smtClean="0">
                <a:solidFill>
                  <a:schemeClr val="tx1"/>
                </a:solidFill>
              </a:rPr>
              <a:t>을 이용하여 구성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  <a:hlinkClick r:id="rId3"/>
              </a:rPr>
              <a:t>https://docs.emmet.io</a:t>
            </a:r>
            <a:r>
              <a:rPr lang="en-US" altLang="ko-KR" sz="1000" dirty="0" smtClean="0">
                <a:solidFill>
                  <a:schemeClr val="tx1"/>
                </a:solidFill>
                <a:hlinkClick r:id="rId3"/>
              </a:rPr>
              <a:t>/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예</a:t>
            </a:r>
            <a:r>
              <a:rPr lang="en-US" altLang="ko-KR" sz="1000" dirty="0" smtClean="0">
                <a:solidFill>
                  <a:schemeClr val="tx1"/>
                </a:solidFill>
              </a:rPr>
              <a:t>)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th</a:t>
            </a:r>
            <a:r>
              <a:rPr lang="en-US" altLang="ko-KR" sz="1000" dirty="0" smtClean="0">
                <a:solidFill>
                  <a:schemeClr val="tx1"/>
                </a:solidFill>
              </a:rPr>
              <a:t>&gt;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tr</a:t>
            </a:r>
            <a:r>
              <a:rPr lang="en-US" altLang="ko-KR" sz="1000" dirty="0" smtClean="0">
                <a:solidFill>
                  <a:schemeClr val="tx1"/>
                </a:solidFill>
              </a:rPr>
              <a:t>*4 (expand key: tab)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* home, bootstrap </a:t>
            </a:r>
            <a:r>
              <a:rPr lang="ko-KR" altLang="en-US" sz="1000" dirty="0" smtClean="0">
                <a:solidFill>
                  <a:schemeClr val="tx1"/>
                </a:solidFill>
              </a:rPr>
              <a:t>메뉴를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탭하여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이동할때</a:t>
            </a:r>
            <a:r>
              <a:rPr lang="ko-KR" altLang="en-US" sz="1000" dirty="0" smtClean="0">
                <a:solidFill>
                  <a:schemeClr val="tx1"/>
                </a:solidFill>
              </a:rPr>
              <a:t> 선택된 메뉴를 진하게 표시하기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&lt;</a:t>
            </a:r>
            <a:r>
              <a:rPr lang="en-US" altLang="ko-KR" sz="1000" dirty="0" err="1">
                <a:solidFill>
                  <a:schemeClr val="tx1"/>
                </a:solidFill>
              </a:rPr>
              <a:t>ul</a:t>
            </a:r>
            <a:r>
              <a:rPr lang="en-US" altLang="ko-KR" sz="1000" dirty="0">
                <a:solidFill>
                  <a:schemeClr val="tx1"/>
                </a:solidFill>
              </a:rPr>
              <a:t> class="</a:t>
            </a:r>
            <a:r>
              <a:rPr lang="en-US" altLang="ko-KR" sz="1000" dirty="0" err="1">
                <a:solidFill>
                  <a:schemeClr val="tx1"/>
                </a:solidFill>
              </a:rPr>
              <a:t>nav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navbar-nav</a:t>
            </a:r>
            <a:r>
              <a:rPr lang="en-US" altLang="ko-KR" sz="1000" dirty="0">
                <a:solidFill>
                  <a:schemeClr val="tx1"/>
                </a:solidFill>
              </a:rPr>
              <a:t>" id="</a:t>
            </a:r>
            <a:r>
              <a:rPr lang="en-US" altLang="ko-KR" sz="1000" dirty="0" err="1">
                <a:solidFill>
                  <a:schemeClr val="tx1"/>
                </a:solidFill>
              </a:rPr>
              <a:t>top_menu</a:t>
            </a:r>
            <a:r>
              <a:rPr lang="en-US" altLang="ko-KR" sz="10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&lt;li&gt;&lt;a </a:t>
            </a:r>
            <a:r>
              <a:rPr lang="en-US" altLang="ko-KR" sz="1000" dirty="0" err="1">
                <a:solidFill>
                  <a:schemeClr val="tx1"/>
                </a:solidFill>
              </a:rPr>
              <a:t>routerLinkActive</a:t>
            </a:r>
            <a:r>
              <a:rPr lang="en-US" altLang="ko-KR" sz="1000" dirty="0">
                <a:solidFill>
                  <a:schemeClr val="tx1"/>
                </a:solidFill>
              </a:rPr>
              <a:t>="active" </a:t>
            </a:r>
            <a:r>
              <a:rPr lang="en-US" altLang="ko-KR" sz="1000" dirty="0" err="1">
                <a:solidFill>
                  <a:schemeClr val="tx1"/>
                </a:solidFill>
              </a:rPr>
              <a:t>routerLink</a:t>
            </a:r>
            <a:r>
              <a:rPr lang="en-US" altLang="ko-KR" sz="1000" dirty="0">
                <a:solidFill>
                  <a:schemeClr val="tx1"/>
                </a:solidFill>
              </a:rPr>
              <a:t>="home"&gt;Home&lt;/a&gt;&lt;/li&gt;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&lt;li&gt;&lt;a </a:t>
            </a:r>
            <a:r>
              <a:rPr lang="en-US" altLang="ko-KR" sz="1000" dirty="0" err="1">
                <a:solidFill>
                  <a:schemeClr val="tx1"/>
                </a:solidFill>
              </a:rPr>
              <a:t>routerLinkActive</a:t>
            </a:r>
            <a:r>
              <a:rPr lang="en-US" altLang="ko-KR" sz="1000" dirty="0">
                <a:solidFill>
                  <a:schemeClr val="tx1"/>
                </a:solidFill>
              </a:rPr>
              <a:t>="active" </a:t>
            </a:r>
            <a:r>
              <a:rPr lang="en-US" altLang="ko-KR" sz="1000" dirty="0" err="1">
                <a:solidFill>
                  <a:schemeClr val="tx1"/>
                </a:solidFill>
              </a:rPr>
              <a:t>routerLink</a:t>
            </a:r>
            <a:r>
              <a:rPr lang="en-US" altLang="ko-KR" sz="1000" dirty="0">
                <a:solidFill>
                  <a:schemeClr val="tx1"/>
                </a:solidFill>
              </a:rPr>
              <a:t>="bootstrap"&gt;bootstrap&lt;/a&gt;&lt;/li&gt;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&lt;/</a:t>
            </a:r>
            <a:r>
              <a:rPr lang="en-US" altLang="ko-KR" sz="1000" dirty="0" err="1">
                <a:solidFill>
                  <a:schemeClr val="tx1"/>
                </a:solidFill>
              </a:rPr>
              <a:t>ul</a:t>
            </a:r>
            <a:r>
              <a:rPr lang="en-US" altLang="ko-KR" sz="10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-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1000" dirty="0" smtClean="0">
                <a:solidFill>
                  <a:schemeClr val="tx1"/>
                </a:solidFill>
              </a:rPr>
              <a:t> &gt; li &gt;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a.class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1000" dirty="0" smtClean="0">
                <a:solidFill>
                  <a:schemeClr val="tx1"/>
                </a:solidFill>
              </a:rPr>
              <a:t> background </a:t>
            </a:r>
            <a:r>
              <a:rPr lang="ko-KR" altLang="en-US" sz="1000" dirty="0" smtClean="0">
                <a:solidFill>
                  <a:schemeClr val="tx1"/>
                </a:solidFill>
              </a:rPr>
              <a:t>설정 변경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Sass </a:t>
            </a:r>
            <a:r>
              <a:rPr lang="ko-KR" altLang="en-US" sz="1000" dirty="0" smtClean="0">
                <a:solidFill>
                  <a:schemeClr val="tx1"/>
                </a:solidFill>
              </a:rPr>
              <a:t>문법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참조</a:t>
            </a:r>
            <a:r>
              <a:rPr lang="en-US" altLang="ko-KR" sz="1000" dirty="0">
                <a:solidFill>
                  <a:schemeClr val="tx1"/>
                </a:solidFill>
              </a:rPr>
              <a:t>) https://velopert.com/1712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#</a:t>
            </a:r>
            <a:r>
              <a:rPr lang="en-US" altLang="ko-KR" sz="1000" dirty="0" err="1">
                <a:solidFill>
                  <a:schemeClr val="tx1"/>
                </a:solidFill>
              </a:rPr>
              <a:t>top_menu</a:t>
            </a:r>
            <a:r>
              <a:rPr lang="en-US" altLang="ko-KR" sz="10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li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a.active</a:t>
            </a:r>
            <a:r>
              <a:rPr lang="en-US" altLang="ko-KR" sz="10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background-color: #</a:t>
            </a:r>
            <a:r>
              <a:rPr lang="en-US" altLang="ko-KR" sz="1000" dirty="0" err="1">
                <a:solidFill>
                  <a:schemeClr val="tx1"/>
                </a:solidFill>
              </a:rPr>
              <a:t>aaaaaa</a:t>
            </a:r>
            <a:r>
              <a:rPr lang="en-US" altLang="ko-KR" sz="1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color: white;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*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반응형</a:t>
            </a:r>
            <a:r>
              <a:rPr lang="ko-KR" altLang="en-US" sz="1000" dirty="0" smtClean="0">
                <a:solidFill>
                  <a:schemeClr val="tx1"/>
                </a:solidFill>
              </a:rPr>
              <a:t> 웹 소개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책</a:t>
            </a:r>
            <a:r>
              <a:rPr lang="en-US" altLang="ko-KR" sz="1000" dirty="0" smtClean="0">
                <a:solidFill>
                  <a:schemeClr val="tx1"/>
                </a:solidFill>
              </a:rPr>
              <a:t>) HTML5</a:t>
            </a:r>
            <a:r>
              <a:rPr lang="ko-KR" altLang="en-US" sz="1000" dirty="0" smtClean="0">
                <a:solidFill>
                  <a:schemeClr val="tx1"/>
                </a:solidFill>
              </a:rPr>
              <a:t>와 </a:t>
            </a:r>
            <a:r>
              <a:rPr lang="en-US" altLang="ko-KR" sz="1000" dirty="0" smtClean="0">
                <a:solidFill>
                  <a:schemeClr val="tx1"/>
                </a:solidFill>
              </a:rPr>
              <a:t>CS</a:t>
            </a:r>
            <a:r>
              <a:rPr lang="ko-KR" altLang="en-US" sz="1000" dirty="0" smtClean="0">
                <a:solidFill>
                  <a:schemeClr val="tx1"/>
                </a:solidFill>
              </a:rPr>
              <a:t>로 작성하는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반응형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웹디자인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https://github.com/benfrain/rwd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964261" y="343949"/>
            <a:ext cx="4934621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* Quiz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1. </a:t>
            </a:r>
            <a:r>
              <a:rPr lang="ko-KR" altLang="en-US" sz="1000" dirty="0" smtClean="0">
                <a:solidFill>
                  <a:schemeClr val="tx1"/>
                </a:solidFill>
              </a:rPr>
              <a:t>상단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메뉴는 어떤 파일에서 작성해야 하는가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 </a:t>
            </a:r>
            <a:r>
              <a:rPr lang="ko-KR" altLang="en-US" sz="1000" dirty="0">
                <a:solidFill>
                  <a:schemeClr val="tx1"/>
                </a:solidFill>
              </a:rPr>
              <a:t>가운데 정렬하기 위해서 </a:t>
            </a:r>
            <a:r>
              <a:rPr lang="en-US" altLang="ko-KR" sz="1000" dirty="0">
                <a:solidFill>
                  <a:schemeClr val="tx1"/>
                </a:solidFill>
              </a:rPr>
              <a:t>margin</a:t>
            </a:r>
            <a:r>
              <a:rPr lang="ko-KR" altLang="en-US" sz="1000" dirty="0">
                <a:solidFill>
                  <a:schemeClr val="tx1"/>
                </a:solidFill>
              </a:rPr>
              <a:t>값을 어떻게 설정해야 하는가</a:t>
            </a:r>
            <a:r>
              <a:rPr lang="en-US" altLang="ko-KR" sz="1000" dirty="0">
                <a:solidFill>
                  <a:schemeClr val="tx1"/>
                </a:solidFill>
              </a:rPr>
              <a:t>?</a:t>
            </a:r>
          </a:p>
          <a:p>
            <a:pPr marL="228600" indent="-228600">
              <a:buAutoNum type="arabicPeriod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 Bootstrap </a:t>
            </a:r>
            <a:r>
              <a:rPr lang="en-US" altLang="ko-KR" sz="1000" dirty="0" err="1">
                <a:solidFill>
                  <a:schemeClr val="tx1"/>
                </a:solidFill>
              </a:rPr>
              <a:t>navbar</a:t>
            </a:r>
            <a:r>
              <a:rPr lang="ko-KR" altLang="en-US" sz="1000" dirty="0">
                <a:solidFill>
                  <a:schemeClr val="tx1"/>
                </a:solidFill>
              </a:rPr>
              <a:t>를 사용하지 말고 </a:t>
            </a:r>
            <a:r>
              <a:rPr lang="en-US" altLang="ko-KR" sz="1000" dirty="0" err="1">
                <a:solidFill>
                  <a:schemeClr val="tx1"/>
                </a:solidFill>
              </a:rPr>
              <a:t>ul</a:t>
            </a:r>
            <a:r>
              <a:rPr lang="ko-KR" altLang="en-US" sz="1000" dirty="0">
                <a:solidFill>
                  <a:schemeClr val="tx1"/>
                </a:solidFill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</a:rPr>
              <a:t>li</a:t>
            </a:r>
            <a:r>
              <a:rPr lang="ko-KR" altLang="en-US" sz="1000" dirty="0">
                <a:solidFill>
                  <a:schemeClr val="tx1"/>
                </a:solidFill>
              </a:rPr>
              <a:t>만 사용하여 </a:t>
            </a:r>
            <a:r>
              <a:rPr lang="en-US" altLang="ko-KR" sz="1000" dirty="0" err="1">
                <a:solidFill>
                  <a:schemeClr val="tx1"/>
                </a:solidFill>
              </a:rPr>
              <a:t>navbar</a:t>
            </a:r>
            <a:r>
              <a:rPr lang="ko-KR" altLang="en-US" sz="1000" dirty="0">
                <a:solidFill>
                  <a:schemeClr val="tx1"/>
                </a:solidFill>
              </a:rPr>
              <a:t>를 </a:t>
            </a:r>
            <a:r>
              <a:rPr lang="ko-KR" altLang="en-US" sz="1000" dirty="0" err="1">
                <a:solidFill>
                  <a:schemeClr val="tx1"/>
                </a:solidFill>
              </a:rPr>
              <a:t>구현하시오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참조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en-US" altLang="ko-KR" sz="1000" dirty="0">
                <a:solidFill>
                  <a:schemeClr val="tx1"/>
                </a:solidFill>
                <a:hlinkClick r:id="rId4"/>
              </a:rPr>
              <a:t>https://www.w3schools.com/css/css_navbar.asp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4. Table </a:t>
            </a:r>
            <a:r>
              <a:rPr lang="ko-KR" altLang="en-US" sz="1000" dirty="0" smtClean="0">
                <a:solidFill>
                  <a:schemeClr val="tx1"/>
                </a:solidFill>
              </a:rPr>
              <a:t>태그에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thead</a:t>
            </a:r>
            <a:r>
              <a:rPr lang="ko-KR" altLang="en-US" sz="1000" dirty="0" smtClean="0">
                <a:solidFill>
                  <a:schemeClr val="tx1"/>
                </a:solidFill>
              </a:rPr>
              <a:t>와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tbody</a:t>
            </a:r>
            <a:r>
              <a:rPr lang="ko-KR" altLang="en-US" sz="1000" dirty="0" smtClean="0">
                <a:solidFill>
                  <a:schemeClr val="tx1"/>
                </a:solidFill>
              </a:rPr>
              <a:t>가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있을때와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없을때의</a:t>
            </a:r>
            <a:r>
              <a:rPr lang="ko-KR" altLang="en-US" sz="1000" dirty="0" smtClean="0">
                <a:solidFill>
                  <a:schemeClr val="tx1"/>
                </a:solidFill>
              </a:rPr>
              <a:t> 차이점은 무엇인가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5.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routerLinkActive</a:t>
            </a:r>
            <a:r>
              <a:rPr lang="ko-KR" altLang="en-US" sz="1000" dirty="0" smtClean="0">
                <a:solidFill>
                  <a:schemeClr val="tx1"/>
                </a:solidFill>
              </a:rPr>
              <a:t>가 하는 역할은 무엇인가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6. </a:t>
            </a:r>
            <a:r>
              <a:rPr lang="ko-KR" altLang="en-US" sz="1000" dirty="0" smtClean="0">
                <a:solidFill>
                  <a:schemeClr val="tx1"/>
                </a:solidFill>
              </a:rPr>
              <a:t>아래는 일반 </a:t>
            </a:r>
            <a:r>
              <a:rPr lang="en-US" altLang="ko-KR" sz="1000" dirty="0" smtClean="0">
                <a:solidFill>
                  <a:schemeClr val="tx1"/>
                </a:solidFill>
              </a:rPr>
              <a:t>CSS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문법으로하면</a:t>
            </a:r>
            <a:r>
              <a:rPr lang="ko-KR" altLang="en-US" sz="1000" dirty="0" smtClean="0">
                <a:solidFill>
                  <a:schemeClr val="tx1"/>
                </a:solidFill>
              </a:rPr>
              <a:t> 에러가 난다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</a:rPr>
              <a:t>어디서 에러가 나고 왜 나는가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#</a:t>
            </a:r>
            <a:r>
              <a:rPr lang="en-US" altLang="ko-KR" sz="1000" dirty="0" err="1">
                <a:solidFill>
                  <a:schemeClr val="tx1"/>
                </a:solidFill>
              </a:rPr>
              <a:t>top_menu</a:t>
            </a:r>
            <a:r>
              <a:rPr lang="en-US" altLang="ko-KR" sz="10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li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a.active</a:t>
            </a:r>
            <a:r>
              <a:rPr lang="en-US" altLang="ko-KR" sz="10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background-color: #</a:t>
            </a:r>
            <a:r>
              <a:rPr lang="en-US" altLang="ko-KR" sz="1000" dirty="0" err="1">
                <a:solidFill>
                  <a:schemeClr val="tx1"/>
                </a:solidFill>
              </a:rPr>
              <a:t>aaaaaa</a:t>
            </a:r>
            <a:r>
              <a:rPr lang="en-US" altLang="ko-KR" sz="1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color: white;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}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7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</a:rPr>
              <a:t>아래와  </a:t>
            </a:r>
            <a:r>
              <a:rPr lang="ko-KR" altLang="en-US" sz="1000" dirty="0">
                <a:solidFill>
                  <a:schemeClr val="tx1"/>
                </a:solidFill>
              </a:rPr>
              <a:t>같이 모바일 반응형웹으로 만들어 보시오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782" y="4760666"/>
            <a:ext cx="2603686" cy="14765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584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519270" y="496111"/>
            <a:ext cx="8634457" cy="5924143"/>
            <a:chOff x="595684" y="1261242"/>
            <a:chExt cx="6668462" cy="4352542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654302"/>
              <a:ext cx="6668462" cy="395948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1" cy="3945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0426" y="1487210"/>
              <a:ext cx="115248" cy="8281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1278" y="1313588"/>
              <a:ext cx="76015" cy="6998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293013" y="1441279"/>
              <a:ext cx="5718944" cy="17467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51805" y="1479629"/>
              <a:ext cx="72337" cy="97974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92928" y="1465049"/>
              <a:ext cx="495322" cy="127133"/>
              <a:chOff x="692928" y="1465049"/>
              <a:chExt cx="495322" cy="127133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2928" y="1484294"/>
                <a:ext cx="117700" cy="8864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9287" y="1484294"/>
                <a:ext cx="117700" cy="8864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65646" y="1465049"/>
                <a:ext cx="122604" cy="127133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1415170" y="1653868"/>
            <a:ext cx="2849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+ Array </a:t>
            </a:r>
            <a:r>
              <a:rPr lang="en-US" altLang="ko-KR" dirty="0" err="1" smtClean="0"/>
              <a:t>Todo</a:t>
            </a:r>
            <a:r>
              <a:rPr lang="en-US" altLang="ko-KR" dirty="0" smtClean="0"/>
              <a:t> App</a:t>
            </a:r>
            <a:endParaRPr lang="ko-KR" altLang="en-US" dirty="0"/>
          </a:p>
        </p:txBody>
      </p:sp>
      <p:sp>
        <p:nvSpPr>
          <p:cNvPr id="32" name="Input"/>
          <p:cNvSpPr/>
          <p:nvPr/>
        </p:nvSpPr>
        <p:spPr>
          <a:xfrm>
            <a:off x="1422186" y="2404322"/>
            <a:ext cx="47806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할일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Button"/>
          <p:cNvSpPr/>
          <p:nvPr/>
        </p:nvSpPr>
        <p:spPr>
          <a:xfrm>
            <a:off x="6465370" y="2389078"/>
            <a:ext cx="1952765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Line"/>
          <p:cNvCxnSpPr>
            <a:cxnSpLocks/>
          </p:cNvCxnSpPr>
          <p:nvPr/>
        </p:nvCxnSpPr>
        <p:spPr bwMode="auto">
          <a:xfrm flipV="1">
            <a:off x="1422185" y="2988297"/>
            <a:ext cx="7061940" cy="37707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463251"/>
              </p:ext>
            </p:extLst>
          </p:nvPr>
        </p:nvGraphicFramePr>
        <p:xfrm>
          <a:off x="1422185" y="3244973"/>
          <a:ext cx="7061941" cy="1328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65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1219">
                  <a:extLst>
                    <a:ext uri="{9D8B030D-6E8A-4147-A177-3AD203B41FA5}">
                      <a16:colId xmlns:a16="http://schemas.microsoft.com/office/drawing/2014/main" val="147858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완료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todo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생성일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수정일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삭제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청소하기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2017-04-05 17:12:12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trike="sngStrike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빨래하기</a:t>
                      </a:r>
                      <a:endParaRPr lang="en-US" sz="1100" strike="sngStrike" baseline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2017-04-04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2017-04-06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설겆이하기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2017-04-03 17:12:12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Checkbox"/>
          <p:cNvSpPr>
            <a:spLocks noChangeAspect="1" noEditPoints="1"/>
          </p:cNvSpPr>
          <p:nvPr/>
        </p:nvSpPr>
        <p:spPr bwMode="auto">
          <a:xfrm>
            <a:off x="1489224" y="3957186"/>
            <a:ext cx="200834" cy="200834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heckbox"/>
          <p:cNvSpPr>
            <a:spLocks noChangeAspect="1" noEditPoints="1"/>
          </p:cNvSpPr>
          <p:nvPr/>
        </p:nvSpPr>
        <p:spPr bwMode="auto">
          <a:xfrm>
            <a:off x="1511301" y="3667020"/>
            <a:ext cx="175538" cy="175538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Checkbox"/>
          <p:cNvSpPr>
            <a:spLocks noChangeAspect="1" noEditPoints="1"/>
          </p:cNvSpPr>
          <p:nvPr/>
        </p:nvSpPr>
        <p:spPr bwMode="auto">
          <a:xfrm>
            <a:off x="1501870" y="4330830"/>
            <a:ext cx="175538" cy="175538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Button"/>
          <p:cNvSpPr/>
          <p:nvPr/>
        </p:nvSpPr>
        <p:spPr>
          <a:xfrm>
            <a:off x="7395252" y="3621701"/>
            <a:ext cx="43157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/>
          <p:cNvSpPr/>
          <p:nvPr/>
        </p:nvSpPr>
        <p:spPr>
          <a:xfrm>
            <a:off x="7406247" y="3953210"/>
            <a:ext cx="43157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/>
          <p:cNvSpPr/>
          <p:nvPr/>
        </p:nvSpPr>
        <p:spPr>
          <a:xfrm>
            <a:off x="7407815" y="4265869"/>
            <a:ext cx="43157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17718"/>
              </p:ext>
            </p:extLst>
          </p:nvPr>
        </p:nvGraphicFramePr>
        <p:xfrm>
          <a:off x="9366311" y="513106"/>
          <a:ext cx="2686135" cy="5907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6135">
                  <a:extLst>
                    <a:ext uri="{9D8B030D-6E8A-4147-A177-3AD203B41FA5}">
                      <a16:colId xmlns:a16="http://schemas.microsoft.com/office/drawing/2014/main" val="4133388278"/>
                    </a:ext>
                  </a:extLst>
                </a:gridCol>
              </a:tblGrid>
              <a:tr h="5907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* </a:t>
                      </a:r>
                      <a:r>
                        <a:rPr lang="ko-KR" altLang="en-US" sz="1400" dirty="0" err="1" smtClean="0"/>
                        <a:t>기능구현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en-US" altLang="ko-KR" sz="1400" dirty="0" err="1" smtClean="0"/>
                        <a:t>jquery</a:t>
                      </a:r>
                      <a:r>
                        <a:rPr lang="en-US" altLang="ko-KR" sz="1400" dirty="0" smtClean="0"/>
                        <a:t> + Ajax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자바스크립트 </a:t>
                      </a:r>
                      <a:r>
                        <a:rPr lang="en-US" altLang="ko-KR" sz="1000" dirty="0" smtClean="0"/>
                        <a:t>MVC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Model</a:t>
                      </a:r>
                      <a:r>
                        <a:rPr lang="ko-KR" altLang="en-US" sz="1000" dirty="0" smtClean="0"/>
                        <a:t>은 자바스크립트 </a:t>
                      </a:r>
                      <a:r>
                        <a:rPr lang="en-US" altLang="ko-KR" sz="1000" dirty="0" smtClean="0"/>
                        <a:t>Array</a:t>
                      </a:r>
                      <a:r>
                        <a:rPr lang="ko-KR" altLang="en-US" sz="1000" dirty="0" smtClean="0"/>
                        <a:t>로 구성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r>
                        <a:rPr lang="ko-KR" altLang="en-US" sz="1000" dirty="0" smtClean="0"/>
                        <a:t>는 부트 </a:t>
                      </a:r>
                      <a:r>
                        <a:rPr lang="ko-KR" altLang="en-US" sz="1000" dirty="0" err="1" smtClean="0"/>
                        <a:t>스트랩으로</a:t>
                      </a:r>
                      <a:r>
                        <a:rPr lang="ko-KR" altLang="en-US" sz="1000" dirty="0" smtClean="0"/>
                        <a:t> 구성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Control</a:t>
                      </a:r>
                      <a:r>
                        <a:rPr lang="ko-KR" altLang="en-US" sz="1000" dirty="0" smtClean="0"/>
                        <a:t>은 </a:t>
                      </a:r>
                      <a:r>
                        <a:rPr lang="en-US" altLang="ko-KR" sz="1000" dirty="0" err="1" smtClean="0"/>
                        <a:t>jquery</a:t>
                      </a:r>
                      <a:r>
                        <a:rPr lang="ko-KR" altLang="en-US" sz="1000" dirty="0" smtClean="0"/>
                        <a:t>를 이용 하여 구현한다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1. </a:t>
                      </a:r>
                      <a:r>
                        <a:rPr lang="ko-KR" altLang="en-US" sz="1000" dirty="0" err="1" smtClean="0"/>
                        <a:t>할일을</a:t>
                      </a:r>
                      <a:r>
                        <a:rPr lang="ko-KR" altLang="en-US" sz="1000" dirty="0" smtClean="0"/>
                        <a:t> 입력하고 추가 버튼을 누르면 하단 리스트의 </a:t>
                      </a:r>
                      <a:r>
                        <a:rPr lang="ko-KR" altLang="en-US" sz="1000" b="1" dirty="0" err="1" smtClean="0"/>
                        <a:t>최상단</a:t>
                      </a:r>
                      <a:r>
                        <a:rPr lang="ko-KR" altLang="en-US" sz="1000" dirty="0" err="1" smtClean="0"/>
                        <a:t>에</a:t>
                      </a:r>
                      <a:r>
                        <a:rPr lang="ko-KR" altLang="en-US" sz="1000" dirty="0" smtClean="0"/>
                        <a:t> 추가된다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생성일은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new Date()</a:t>
                      </a:r>
                      <a:r>
                        <a:rPr lang="ko-KR" altLang="en-US" sz="1000" dirty="0" smtClean="0"/>
                        <a:t>를 사용하여 현재 날짜를 자동으로 기록한다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2. </a:t>
                      </a:r>
                      <a:r>
                        <a:rPr lang="ko-KR" altLang="en-US" sz="1000" baseline="0" dirty="0" smtClean="0"/>
                        <a:t>체크박스를 클릭하면 </a:t>
                      </a:r>
                      <a:r>
                        <a:rPr lang="ko-KR" altLang="en-US" sz="1000" baseline="0" dirty="0" err="1" smtClean="0"/>
                        <a:t>완료처리가</a:t>
                      </a:r>
                      <a:r>
                        <a:rPr lang="ko-KR" altLang="en-US" sz="1000" baseline="0" dirty="0" smtClean="0"/>
                        <a:t> 되어야 하고 </a:t>
                      </a:r>
                      <a:r>
                        <a:rPr lang="en-US" altLang="ko-KR" sz="1000" baseline="0" dirty="0" err="1" smtClean="0"/>
                        <a:t>todo</a:t>
                      </a:r>
                      <a:r>
                        <a:rPr lang="ko-KR" altLang="en-US" sz="1000" baseline="0" dirty="0" smtClean="0"/>
                        <a:t>에 </a:t>
                      </a:r>
                      <a:r>
                        <a:rPr lang="ko-KR" altLang="en-US" sz="1000" baseline="0" dirty="0" err="1" smtClean="0"/>
                        <a:t>취소선이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그으져야</a:t>
                      </a:r>
                      <a:r>
                        <a:rPr lang="ko-KR" altLang="en-US" sz="1000" baseline="0" dirty="0" smtClean="0"/>
                        <a:t> 하고 </a:t>
                      </a:r>
                      <a:r>
                        <a:rPr lang="ko-KR" altLang="en-US" sz="1000" baseline="0" dirty="0" err="1" smtClean="0"/>
                        <a:t>수정일에</a:t>
                      </a:r>
                      <a:r>
                        <a:rPr lang="ko-KR" altLang="en-US" sz="1000" baseline="0" dirty="0" smtClean="0"/>
                        <a:t> 현재 날짜가 기록되어야 한다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3. </a:t>
                      </a:r>
                      <a:r>
                        <a:rPr lang="ko-KR" altLang="en-US" sz="1000" baseline="0" dirty="0" smtClean="0"/>
                        <a:t>삭제 버튼을 누르면 리스트에서 사라진다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49144"/>
                  </a:ext>
                </a:extLst>
              </a:tr>
            </a:tbl>
          </a:graphicData>
        </a:graphic>
      </p:graphicFrame>
      <p:grpSp>
        <p:nvGrpSpPr>
          <p:cNvPr id="35" name="Annotation"/>
          <p:cNvGrpSpPr/>
          <p:nvPr/>
        </p:nvGrpSpPr>
        <p:grpSpPr>
          <a:xfrm>
            <a:off x="7569408" y="1838534"/>
            <a:ext cx="536822" cy="527484"/>
            <a:chOff x="325807" y="1625163"/>
            <a:chExt cx="536822" cy="527484"/>
          </a:xfrm>
        </p:grpSpPr>
        <p:sp>
          <p:nvSpPr>
            <p:cNvPr id="36" name="Circle"/>
            <p:cNvSpPr/>
            <p:nvPr/>
          </p:nvSpPr>
          <p:spPr>
            <a:xfrm>
              <a:off x="418129" y="1625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D247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D24726"/>
                  </a:solidFill>
                </a:rPr>
                <a:t>1</a:t>
              </a:r>
            </a:p>
          </p:txBody>
        </p:sp>
        <p:cxnSp>
          <p:nvCxnSpPr>
            <p:cNvPr id="37" name="Line"/>
            <p:cNvCxnSpPr>
              <a:stCxn id="36" idx="3"/>
            </p:cNvCxnSpPr>
            <p:nvPr/>
          </p:nvCxnSpPr>
          <p:spPr>
            <a:xfrm flipH="1">
              <a:off x="325807" y="2004567"/>
              <a:ext cx="157418" cy="148080"/>
            </a:xfrm>
            <a:prstGeom prst="line">
              <a:avLst/>
            </a:prstGeom>
            <a:ln w="19050">
              <a:solidFill>
                <a:srgbClr val="D24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Annotation"/>
          <p:cNvGrpSpPr/>
          <p:nvPr/>
        </p:nvGrpSpPr>
        <p:grpSpPr>
          <a:xfrm>
            <a:off x="882498" y="3423142"/>
            <a:ext cx="567968" cy="588850"/>
            <a:chOff x="418129" y="1625163"/>
            <a:chExt cx="567968" cy="588850"/>
          </a:xfrm>
        </p:grpSpPr>
        <p:sp>
          <p:nvSpPr>
            <p:cNvPr id="41" name="Circle"/>
            <p:cNvSpPr/>
            <p:nvPr/>
          </p:nvSpPr>
          <p:spPr>
            <a:xfrm>
              <a:off x="418129" y="1625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D247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D24726"/>
                  </a:solidFill>
                </a:rPr>
                <a:t>2</a:t>
              </a:r>
              <a:endParaRPr lang="en-US" dirty="0">
                <a:solidFill>
                  <a:srgbClr val="D24726"/>
                </a:solidFill>
              </a:endParaRPr>
            </a:p>
          </p:txBody>
        </p:sp>
        <p:cxnSp>
          <p:nvCxnSpPr>
            <p:cNvPr id="42" name="Line"/>
            <p:cNvCxnSpPr>
              <a:stCxn id="41" idx="5"/>
            </p:cNvCxnSpPr>
            <p:nvPr/>
          </p:nvCxnSpPr>
          <p:spPr>
            <a:xfrm>
              <a:off x="797533" y="2004567"/>
              <a:ext cx="188564" cy="209446"/>
            </a:xfrm>
            <a:prstGeom prst="line">
              <a:avLst/>
            </a:prstGeom>
            <a:ln w="19050">
              <a:solidFill>
                <a:srgbClr val="D24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Annotation"/>
          <p:cNvGrpSpPr/>
          <p:nvPr/>
        </p:nvGrpSpPr>
        <p:grpSpPr>
          <a:xfrm>
            <a:off x="7881313" y="3196513"/>
            <a:ext cx="536822" cy="527484"/>
            <a:chOff x="325807" y="1625163"/>
            <a:chExt cx="536822" cy="527484"/>
          </a:xfrm>
        </p:grpSpPr>
        <p:sp>
          <p:nvSpPr>
            <p:cNvPr id="44" name="Circle"/>
            <p:cNvSpPr/>
            <p:nvPr/>
          </p:nvSpPr>
          <p:spPr>
            <a:xfrm>
              <a:off x="418129" y="162516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D247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D24726"/>
                  </a:solidFill>
                </a:rPr>
                <a:t>3</a:t>
              </a:r>
              <a:endParaRPr lang="en-US" dirty="0">
                <a:solidFill>
                  <a:srgbClr val="D24726"/>
                </a:solidFill>
              </a:endParaRPr>
            </a:p>
          </p:txBody>
        </p:sp>
        <p:cxnSp>
          <p:nvCxnSpPr>
            <p:cNvPr id="45" name="Line"/>
            <p:cNvCxnSpPr>
              <a:stCxn id="44" idx="3"/>
            </p:cNvCxnSpPr>
            <p:nvPr/>
          </p:nvCxnSpPr>
          <p:spPr>
            <a:xfrm flipH="1">
              <a:off x="325807" y="2004567"/>
              <a:ext cx="157418" cy="148080"/>
            </a:xfrm>
            <a:prstGeom prst="line">
              <a:avLst/>
            </a:prstGeom>
            <a:ln w="19050">
              <a:solidFill>
                <a:srgbClr val="D24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/>
          <p:cNvSpPr/>
          <p:nvPr/>
        </p:nvSpPr>
        <p:spPr>
          <a:xfrm>
            <a:off x="528696" y="1057104"/>
            <a:ext cx="8625029" cy="456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4397431" y="1024028"/>
            <a:ext cx="783583" cy="471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41283" y="1120861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</a:rPr>
              <a:t>TodoMVC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42382" y="1155156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Home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37589" y="1162396"/>
            <a:ext cx="641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Jquery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93599" y="1162396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angular2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68006" y="1164530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http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01269" y="1156856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bootstrap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0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3616" y="343949"/>
            <a:ext cx="5729679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*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Jquery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메뉴 추가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Jquery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폴더를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만들고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jquery.component.ts</a:t>
            </a:r>
            <a:r>
              <a:rPr lang="en-US" altLang="ko-KR" sz="1000" dirty="0" smtClean="0">
                <a:solidFill>
                  <a:schemeClr val="tx1"/>
                </a:solidFill>
              </a:rPr>
              <a:t>, jquery.component.html,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jquery.scss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파일을 추가한다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라우팅을 구성하기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위햇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app-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routing.ts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에 라우팅 메뉴를 추가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app.module.ts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en-US" altLang="ko-KR" sz="1000" dirty="0" smtClean="0">
                <a:solidFill>
                  <a:schemeClr val="tx1"/>
                </a:solidFill>
              </a:rPr>
              <a:t>declare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app.component.html 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jquery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메뉴를 추가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* </a:t>
            </a:r>
            <a:r>
              <a:rPr lang="ko-KR" altLang="en-US" sz="1000" dirty="0" smtClean="0">
                <a:solidFill>
                  <a:schemeClr val="tx1"/>
                </a:solidFill>
              </a:rPr>
              <a:t>화면 구성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Bootstrap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smtClean="0">
                <a:solidFill>
                  <a:schemeClr val="tx1"/>
                </a:solidFill>
              </a:rPr>
              <a:t>html</a:t>
            </a:r>
            <a:r>
              <a:rPr lang="ko-KR" altLang="en-US" sz="1000" dirty="0" smtClean="0">
                <a:solidFill>
                  <a:schemeClr val="tx1"/>
                </a:solidFill>
              </a:rPr>
              <a:t>을 복사해서 그대로 적용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Table</a:t>
            </a:r>
            <a:r>
              <a:rPr lang="ko-KR" altLang="en-US" sz="1000" dirty="0" smtClean="0">
                <a:solidFill>
                  <a:schemeClr val="tx1"/>
                </a:solidFill>
              </a:rPr>
              <a:t>은 아무것도 없이 비워둔다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Tbody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  <a:r>
              <a:rPr lang="ko-KR" altLang="en-US" sz="1000" dirty="0" smtClean="0">
                <a:solidFill>
                  <a:schemeClr val="tx1"/>
                </a:solidFill>
              </a:rPr>
              <a:t>를 넣고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jquery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해당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dom</a:t>
            </a:r>
            <a:r>
              <a:rPr lang="ko-KR" altLang="en-US" sz="1000" dirty="0" smtClean="0">
                <a:solidFill>
                  <a:schemeClr val="tx1"/>
                </a:solidFill>
              </a:rPr>
              <a:t>을 삽입하도록 준비한다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&lt;table class="table table-strip"&gt;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&lt;</a:t>
            </a:r>
            <a:r>
              <a:rPr lang="en-US" altLang="ko-KR" sz="1000" dirty="0" err="1">
                <a:solidFill>
                  <a:schemeClr val="tx1"/>
                </a:solidFill>
              </a:rPr>
              <a:t>thead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&lt;</a:t>
            </a:r>
            <a:r>
              <a:rPr lang="en-US" altLang="ko-KR" sz="1000" dirty="0" err="1">
                <a:solidFill>
                  <a:schemeClr val="tx1"/>
                </a:solidFill>
              </a:rPr>
              <a:t>tr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&lt;</a:t>
            </a:r>
            <a:r>
              <a:rPr lang="en-US" altLang="ko-KR" sz="1000" dirty="0" err="1">
                <a:solidFill>
                  <a:schemeClr val="tx1"/>
                </a:solidFill>
              </a:rPr>
              <a:t>th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  <a:r>
              <a:rPr lang="ko-KR" altLang="en-US" sz="1000" dirty="0">
                <a:solidFill>
                  <a:schemeClr val="tx1"/>
                </a:solidFill>
              </a:rPr>
              <a:t>완료</a:t>
            </a:r>
            <a:r>
              <a:rPr lang="en-US" altLang="ko-KR" sz="1000" dirty="0">
                <a:solidFill>
                  <a:schemeClr val="tx1"/>
                </a:solidFill>
              </a:rPr>
              <a:t>&lt;/</a:t>
            </a:r>
            <a:r>
              <a:rPr lang="en-US" altLang="ko-KR" sz="1000" dirty="0" err="1">
                <a:solidFill>
                  <a:schemeClr val="tx1"/>
                </a:solidFill>
              </a:rPr>
              <a:t>th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&lt;</a:t>
            </a:r>
            <a:r>
              <a:rPr lang="en-US" altLang="ko-KR" sz="1000" dirty="0" err="1">
                <a:solidFill>
                  <a:schemeClr val="tx1"/>
                </a:solidFill>
              </a:rPr>
              <a:t>th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  <a:r>
              <a:rPr lang="en-US" altLang="ko-KR" sz="1000" dirty="0" err="1">
                <a:solidFill>
                  <a:schemeClr val="tx1"/>
                </a:solidFill>
              </a:rPr>
              <a:t>todo</a:t>
            </a:r>
            <a:r>
              <a:rPr lang="en-US" altLang="ko-KR" sz="1000" dirty="0">
                <a:solidFill>
                  <a:schemeClr val="tx1"/>
                </a:solidFill>
              </a:rPr>
              <a:t>&lt;/</a:t>
            </a:r>
            <a:r>
              <a:rPr lang="en-US" altLang="ko-KR" sz="1000" dirty="0" err="1">
                <a:solidFill>
                  <a:schemeClr val="tx1"/>
                </a:solidFill>
              </a:rPr>
              <a:t>th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&lt;</a:t>
            </a:r>
            <a:r>
              <a:rPr lang="en-US" altLang="ko-KR" sz="1000" dirty="0" err="1">
                <a:solidFill>
                  <a:schemeClr val="tx1"/>
                </a:solidFill>
              </a:rPr>
              <a:t>th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  <a:r>
              <a:rPr lang="ko-KR" altLang="en-US" sz="1000" dirty="0">
                <a:solidFill>
                  <a:schemeClr val="tx1"/>
                </a:solidFill>
              </a:rPr>
              <a:t>생성일</a:t>
            </a:r>
            <a:r>
              <a:rPr lang="en-US" altLang="ko-KR" sz="1000" dirty="0">
                <a:solidFill>
                  <a:schemeClr val="tx1"/>
                </a:solidFill>
              </a:rPr>
              <a:t>&lt;/</a:t>
            </a:r>
            <a:r>
              <a:rPr lang="en-US" altLang="ko-KR" sz="1000" dirty="0" err="1">
                <a:solidFill>
                  <a:schemeClr val="tx1"/>
                </a:solidFill>
              </a:rPr>
              <a:t>th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&lt;</a:t>
            </a:r>
            <a:r>
              <a:rPr lang="en-US" altLang="ko-KR" sz="1000" dirty="0" err="1">
                <a:solidFill>
                  <a:schemeClr val="tx1"/>
                </a:solidFill>
              </a:rPr>
              <a:t>th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  <a:r>
              <a:rPr lang="ko-KR" altLang="en-US" sz="1000" dirty="0">
                <a:solidFill>
                  <a:schemeClr val="tx1"/>
                </a:solidFill>
              </a:rPr>
              <a:t>수정일</a:t>
            </a:r>
            <a:r>
              <a:rPr lang="en-US" altLang="ko-KR" sz="1000" dirty="0">
                <a:solidFill>
                  <a:schemeClr val="tx1"/>
                </a:solidFill>
              </a:rPr>
              <a:t>&lt;/</a:t>
            </a:r>
            <a:r>
              <a:rPr lang="en-US" altLang="ko-KR" sz="1000" dirty="0" err="1">
                <a:solidFill>
                  <a:schemeClr val="tx1"/>
                </a:solidFill>
              </a:rPr>
              <a:t>th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&lt;</a:t>
            </a:r>
            <a:r>
              <a:rPr lang="en-US" altLang="ko-KR" sz="1000" dirty="0" err="1">
                <a:solidFill>
                  <a:schemeClr val="tx1"/>
                </a:solidFill>
              </a:rPr>
              <a:t>th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  <a:r>
              <a:rPr lang="ko-KR" altLang="en-US" sz="1000" dirty="0">
                <a:solidFill>
                  <a:schemeClr val="tx1"/>
                </a:solidFill>
              </a:rPr>
              <a:t>삭제</a:t>
            </a:r>
            <a:r>
              <a:rPr lang="en-US" altLang="ko-KR" sz="1000" dirty="0">
                <a:solidFill>
                  <a:schemeClr val="tx1"/>
                </a:solidFill>
              </a:rPr>
              <a:t>&lt;/</a:t>
            </a:r>
            <a:r>
              <a:rPr lang="en-US" altLang="ko-KR" sz="1000" dirty="0" err="1">
                <a:solidFill>
                  <a:schemeClr val="tx1"/>
                </a:solidFill>
              </a:rPr>
              <a:t>th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&lt;/</a:t>
            </a:r>
            <a:r>
              <a:rPr lang="en-US" altLang="ko-KR" sz="1000" dirty="0" err="1">
                <a:solidFill>
                  <a:schemeClr val="tx1"/>
                </a:solidFill>
              </a:rPr>
              <a:t>tr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&lt;/</a:t>
            </a:r>
            <a:r>
              <a:rPr lang="en-US" altLang="ko-KR" sz="1000" dirty="0" err="1">
                <a:solidFill>
                  <a:schemeClr val="tx1"/>
                </a:solidFill>
              </a:rPr>
              <a:t>thead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&lt;</a:t>
            </a:r>
            <a:r>
              <a:rPr lang="en-US" altLang="ko-KR" sz="1000" dirty="0" err="1">
                <a:solidFill>
                  <a:schemeClr val="tx1"/>
                </a:solidFill>
              </a:rPr>
              <a:t>tbody</a:t>
            </a:r>
            <a:r>
              <a:rPr lang="en-US" altLang="ko-KR" sz="1000" dirty="0">
                <a:solidFill>
                  <a:schemeClr val="tx1"/>
                </a:solidFill>
              </a:rPr>
              <a:t> id="</a:t>
            </a:r>
            <a:r>
              <a:rPr lang="en-US" altLang="ko-KR" sz="1000" dirty="0" err="1">
                <a:solidFill>
                  <a:schemeClr val="tx1"/>
                </a:solidFill>
              </a:rPr>
              <a:t>todo_list</a:t>
            </a:r>
            <a:r>
              <a:rPr lang="en-US" altLang="ko-KR" sz="10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&lt;/</a:t>
            </a:r>
            <a:r>
              <a:rPr lang="en-US" altLang="ko-KR" sz="1000" dirty="0" err="1">
                <a:solidFill>
                  <a:schemeClr val="tx1"/>
                </a:solidFill>
              </a:rPr>
              <a:t>tbody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&lt;/table</a:t>
            </a:r>
            <a:r>
              <a:rPr lang="en-US" altLang="ko-KR" sz="1000" dirty="0" smtClean="0">
                <a:solidFill>
                  <a:schemeClr val="tx1"/>
                </a:solidFill>
              </a:rPr>
              <a:t>&gt;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* </a:t>
            </a:r>
            <a:r>
              <a:rPr lang="ko-KR" altLang="en-US" sz="1000" dirty="0" smtClean="0">
                <a:solidFill>
                  <a:schemeClr val="tx1"/>
                </a:solidFill>
              </a:rPr>
              <a:t>기능 구현 </a:t>
            </a:r>
            <a:r>
              <a:rPr lang="en-US" altLang="ko-KR" sz="1000" dirty="0" smtClean="0">
                <a:solidFill>
                  <a:schemeClr val="tx1"/>
                </a:solidFill>
              </a:rPr>
              <a:t>(stand alone)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1000" dirty="0" smtClean="0">
                <a:solidFill>
                  <a:schemeClr val="tx1"/>
                </a:solidFill>
              </a:rPr>
              <a:t>할일 추가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Html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버튼에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onclick</a:t>
            </a:r>
            <a:r>
              <a:rPr lang="en-US" altLang="ko-KR" sz="1000" dirty="0" smtClean="0">
                <a:solidFill>
                  <a:schemeClr val="tx1"/>
                </a:solidFill>
              </a:rPr>
              <a:t>=“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add_todo</a:t>
            </a:r>
            <a:r>
              <a:rPr lang="en-US" altLang="ko-KR" sz="1000" dirty="0" smtClean="0">
                <a:solidFill>
                  <a:schemeClr val="tx1"/>
                </a:solidFill>
              </a:rPr>
              <a:t>()” </a:t>
            </a:r>
            <a:r>
              <a:rPr lang="ko-KR" altLang="en-US" sz="1000" dirty="0" smtClean="0">
                <a:solidFill>
                  <a:schemeClr val="tx1"/>
                </a:solidFill>
              </a:rPr>
              <a:t>함수를 추가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T1) </a:t>
            </a:r>
            <a:r>
              <a:rPr lang="ko-KR" altLang="en-US" sz="1000" dirty="0" smtClean="0">
                <a:solidFill>
                  <a:schemeClr val="tx1"/>
                </a:solidFill>
              </a:rPr>
              <a:t>먼저</a:t>
            </a:r>
            <a:r>
              <a:rPr lang="en-US" altLang="ko-KR" sz="1000" dirty="0" smtClean="0">
                <a:solidFill>
                  <a:schemeClr val="tx1"/>
                </a:solidFill>
              </a:rPr>
              <a:t>, bootstrap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작성한 </a:t>
            </a:r>
            <a:r>
              <a:rPr lang="en-US" altLang="ko-KR" sz="1000" dirty="0" smtClean="0">
                <a:solidFill>
                  <a:schemeClr val="tx1"/>
                </a:solidFill>
              </a:rPr>
              <a:t>html </a:t>
            </a:r>
            <a:r>
              <a:rPr lang="ko-KR" altLang="en-US" sz="1000" dirty="0" smtClean="0">
                <a:solidFill>
                  <a:schemeClr val="tx1"/>
                </a:solidFill>
              </a:rPr>
              <a:t>코드를 그대로도 넣어보자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T2)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todo</a:t>
            </a:r>
            <a:r>
              <a:rPr lang="ko-KR" altLang="en-US" sz="1000" dirty="0" smtClean="0">
                <a:solidFill>
                  <a:schemeClr val="tx1"/>
                </a:solidFill>
              </a:rPr>
              <a:t>에는 </a:t>
            </a:r>
            <a:r>
              <a:rPr lang="en-US" altLang="ko-KR" sz="1000" dirty="0" smtClean="0">
                <a:solidFill>
                  <a:schemeClr val="tx1"/>
                </a:solidFill>
              </a:rPr>
              <a:t>view</a:t>
            </a:r>
            <a:r>
              <a:rPr lang="ko-KR" altLang="en-US" sz="1000" dirty="0" smtClean="0">
                <a:solidFill>
                  <a:schemeClr val="tx1"/>
                </a:solidFill>
              </a:rPr>
              <a:t>값을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날짜는 </a:t>
            </a:r>
            <a:r>
              <a:rPr lang="en-US" altLang="ko-KR" sz="1000" dirty="0">
                <a:solidFill>
                  <a:schemeClr val="tx1"/>
                </a:solidFill>
              </a:rPr>
              <a:t>new Date</a:t>
            </a:r>
            <a:r>
              <a:rPr lang="en-US" altLang="ko-KR" sz="1000" dirty="0" smtClean="0">
                <a:solidFill>
                  <a:schemeClr val="tx1"/>
                </a:solidFill>
              </a:rPr>
              <a:t>()</a:t>
            </a:r>
            <a:r>
              <a:rPr lang="ko-KR" altLang="en-US" sz="1000" dirty="0" smtClean="0">
                <a:solidFill>
                  <a:schemeClr val="tx1"/>
                </a:solidFill>
              </a:rPr>
              <a:t>를 사용해서  바인딩하도록 수정해보자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T3) </a:t>
            </a:r>
            <a:r>
              <a:rPr lang="ko-KR" altLang="en-US" sz="1000" dirty="0" smtClean="0">
                <a:solidFill>
                  <a:schemeClr val="tx1"/>
                </a:solidFill>
              </a:rPr>
              <a:t>모델 데이터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todoList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배열을 선언하고 모델에 데이터를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넣은후</a:t>
            </a:r>
            <a:r>
              <a:rPr lang="ko-KR" altLang="en-US" sz="1000" dirty="0" smtClean="0">
                <a:solidFill>
                  <a:schemeClr val="tx1"/>
                </a:solidFill>
              </a:rPr>
              <a:t> 뷰를 바인딩해보자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- </a:t>
            </a:r>
            <a:r>
              <a:rPr lang="ko-KR" altLang="en-US" sz="1000" dirty="0" smtClean="0">
                <a:solidFill>
                  <a:schemeClr val="tx1"/>
                </a:solidFill>
              </a:rPr>
              <a:t>모델 </a:t>
            </a:r>
            <a:r>
              <a:rPr lang="ko-KR" altLang="en-US" sz="1000" dirty="0">
                <a:solidFill>
                  <a:schemeClr val="tx1"/>
                </a:solidFill>
              </a:rPr>
              <a:t>선언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err="1">
                <a:solidFill>
                  <a:schemeClr val="tx1"/>
                </a:solidFill>
              </a:rPr>
              <a:t>var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todoList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=[];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en-US" altLang="ko-KR" sz="1000" dirty="0" err="1">
                <a:solidFill>
                  <a:schemeClr val="tx1"/>
                </a:solidFill>
              </a:rPr>
              <a:t>add_todo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function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구현부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 // </a:t>
            </a:r>
            <a:r>
              <a:rPr lang="ko-KR" altLang="en-US" sz="1000" dirty="0">
                <a:solidFill>
                  <a:schemeClr val="tx1"/>
                </a:solidFill>
              </a:rPr>
              <a:t>모델에 값 추가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</a:t>
            </a:r>
            <a:r>
              <a:rPr lang="en-US" altLang="ko-KR" sz="1000" dirty="0" err="1">
                <a:solidFill>
                  <a:schemeClr val="tx1"/>
                </a:solidFill>
              </a:rPr>
              <a:t>var</a:t>
            </a:r>
            <a:r>
              <a:rPr lang="en-US" altLang="ko-KR" sz="1000" dirty="0">
                <a:solidFill>
                  <a:schemeClr val="tx1"/>
                </a:solidFill>
              </a:rPr>
              <a:t> date = new Date();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var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currentDate</a:t>
            </a:r>
            <a:r>
              <a:rPr lang="en-US" altLang="ko-KR" sz="1000" dirty="0">
                <a:solidFill>
                  <a:schemeClr val="tx1"/>
                </a:solidFill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</a:rPr>
              <a:t>date.getFullYear</a:t>
            </a:r>
            <a:r>
              <a:rPr lang="en-US" altLang="ko-KR" sz="1000" dirty="0">
                <a:solidFill>
                  <a:schemeClr val="tx1"/>
                </a:solidFill>
              </a:rPr>
              <a:t>() + "-" + (</a:t>
            </a:r>
            <a:r>
              <a:rPr lang="en-US" altLang="ko-KR" sz="1000" dirty="0" err="1">
                <a:solidFill>
                  <a:schemeClr val="tx1"/>
                </a:solidFill>
              </a:rPr>
              <a:t>addZero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date.getMonth</a:t>
            </a:r>
            <a:r>
              <a:rPr lang="en-US" altLang="ko-KR" sz="1000" dirty="0">
                <a:solidFill>
                  <a:schemeClr val="tx1"/>
                </a:solidFill>
              </a:rPr>
              <a:t>() + 1)) + "-" + </a:t>
            </a:r>
            <a:r>
              <a:rPr lang="en-US" altLang="ko-KR" sz="1000" dirty="0" err="1">
                <a:solidFill>
                  <a:schemeClr val="tx1"/>
                </a:solidFill>
              </a:rPr>
              <a:t>addZero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date.getDate</a:t>
            </a:r>
            <a:r>
              <a:rPr lang="en-US" altLang="ko-KR" sz="1000" dirty="0">
                <a:solidFill>
                  <a:schemeClr val="tx1"/>
                </a:solidFill>
              </a:rPr>
              <a:t>()) + “ “ + </a:t>
            </a:r>
            <a:r>
              <a:rPr lang="en-US" altLang="ko-KR" sz="1000" dirty="0" err="1">
                <a:solidFill>
                  <a:schemeClr val="tx1"/>
                </a:solidFill>
              </a:rPr>
              <a:t>addZero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date.getHours</a:t>
            </a:r>
            <a:r>
              <a:rPr lang="en-US" altLang="ko-KR" sz="1000" dirty="0">
                <a:solidFill>
                  <a:schemeClr val="tx1"/>
                </a:solidFill>
              </a:rPr>
              <a:t>()) + ":" + </a:t>
            </a:r>
            <a:r>
              <a:rPr lang="en-US" altLang="ko-KR" sz="1000" dirty="0" err="1">
                <a:solidFill>
                  <a:schemeClr val="tx1"/>
                </a:solidFill>
              </a:rPr>
              <a:t>addZero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date.getMinutes</a:t>
            </a:r>
            <a:r>
              <a:rPr lang="en-US" altLang="ko-KR" sz="1000" dirty="0">
                <a:solidFill>
                  <a:schemeClr val="tx1"/>
                </a:solidFill>
              </a:rPr>
              <a:t>()) + ":" + </a:t>
            </a:r>
            <a:r>
              <a:rPr lang="en-US" altLang="ko-KR" sz="1000" dirty="0" err="1">
                <a:solidFill>
                  <a:schemeClr val="tx1"/>
                </a:solidFill>
              </a:rPr>
              <a:t>addZero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date.getSeconds</a:t>
            </a:r>
            <a:r>
              <a:rPr lang="en-US" altLang="ko-KR" sz="1000" dirty="0" smtClean="0">
                <a:solidFill>
                  <a:schemeClr val="tx1"/>
                </a:solidFill>
              </a:rPr>
              <a:t>());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24631" y="343949"/>
            <a:ext cx="5674251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  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todo</a:t>
            </a:r>
            <a:r>
              <a:rPr lang="en-US" altLang="ko-KR" sz="1000" dirty="0">
                <a:solidFill>
                  <a:schemeClr val="tx1"/>
                </a:solidFill>
              </a:rPr>
              <a:t> =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isFinished</a:t>
            </a:r>
            <a:r>
              <a:rPr lang="en-US" altLang="ko-KR" sz="1000" dirty="0">
                <a:solidFill>
                  <a:schemeClr val="tx1"/>
                </a:solidFill>
              </a:rPr>
              <a:t>: false,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todo</a:t>
            </a:r>
            <a:r>
              <a:rPr lang="en-US" altLang="ko-KR" sz="1000" dirty="0">
                <a:solidFill>
                  <a:schemeClr val="tx1"/>
                </a:solidFill>
              </a:rPr>
              <a:t>: $('#</a:t>
            </a:r>
            <a:r>
              <a:rPr lang="en-US" altLang="ko-KR" sz="1000" dirty="0" err="1">
                <a:solidFill>
                  <a:schemeClr val="tx1"/>
                </a:solidFill>
              </a:rPr>
              <a:t>input_todo</a:t>
            </a:r>
            <a:r>
              <a:rPr lang="en-US" altLang="ko-KR" sz="1000" dirty="0">
                <a:solidFill>
                  <a:schemeClr val="tx1"/>
                </a:solidFill>
              </a:rPr>
              <a:t>').</a:t>
            </a:r>
            <a:r>
              <a:rPr lang="en-US" altLang="ko-KR" sz="1000" dirty="0" err="1">
                <a:solidFill>
                  <a:schemeClr val="tx1"/>
                </a:solidFill>
              </a:rPr>
              <a:t>val</a:t>
            </a:r>
            <a:r>
              <a:rPr lang="en-US" altLang="ko-KR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created: </a:t>
            </a:r>
            <a:r>
              <a:rPr lang="en-US" altLang="ko-KR" sz="1000" dirty="0" err="1">
                <a:solidFill>
                  <a:schemeClr val="tx1"/>
                </a:solidFill>
              </a:rPr>
              <a:t>currentDate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updated: </a:t>
            </a:r>
            <a:r>
              <a:rPr lang="en-US" altLang="ko-KR" sz="1000" dirty="0" err="1">
                <a:solidFill>
                  <a:schemeClr val="tx1"/>
                </a:solidFill>
              </a:rPr>
              <a:t>currentDate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};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todoList.push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todo</a:t>
            </a:r>
            <a:r>
              <a:rPr lang="en-US" altLang="ko-KR" sz="1000" dirty="0" smtClean="0">
                <a:solidFill>
                  <a:schemeClr val="tx1"/>
                </a:solidFill>
              </a:rPr>
              <a:t>);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refresh();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-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addZero</a:t>
            </a:r>
            <a:r>
              <a:rPr lang="en-US" altLang="ko-KR" sz="1000" dirty="0" smtClean="0">
                <a:solidFill>
                  <a:schemeClr val="tx1"/>
                </a:solidFill>
              </a:rPr>
              <a:t> function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구현부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function </a:t>
            </a:r>
            <a:r>
              <a:rPr lang="en-US" altLang="ko-KR" sz="1000" dirty="0" err="1">
                <a:solidFill>
                  <a:schemeClr val="tx1"/>
                </a:solidFill>
              </a:rPr>
              <a:t>addZero</a:t>
            </a:r>
            <a:r>
              <a:rPr lang="en-US" altLang="ko-KR" sz="1000" dirty="0">
                <a:solidFill>
                  <a:schemeClr val="tx1"/>
                </a:solidFill>
              </a:rPr>
              <a:t>(digit)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//digit </a:t>
            </a:r>
            <a:r>
              <a:rPr lang="ko-KR" altLang="en-US" sz="1000" dirty="0">
                <a:solidFill>
                  <a:schemeClr val="tx1"/>
                </a:solidFill>
              </a:rPr>
              <a:t>가 문자가 아니라 숫자이다 </a:t>
            </a:r>
            <a:r>
              <a:rPr lang="en-US" altLang="ko-KR" sz="1000" dirty="0" err="1">
                <a:solidFill>
                  <a:schemeClr val="tx1"/>
                </a:solidFill>
              </a:rPr>
              <a:t>digit.length</a:t>
            </a:r>
            <a:r>
              <a:rPr lang="ko-KR" altLang="en-US" sz="1000" dirty="0">
                <a:solidFill>
                  <a:schemeClr val="tx1"/>
                </a:solidFill>
              </a:rPr>
              <a:t>로는 안됨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if(digit &lt; 10)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return "0" + digit;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} else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return digit;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en-US" altLang="ko-KR" sz="1000" dirty="0">
                <a:solidFill>
                  <a:schemeClr val="tx1"/>
                </a:solidFill>
              </a:rPr>
              <a:t>view </a:t>
            </a:r>
            <a:r>
              <a:rPr lang="ko-KR" altLang="en-US" sz="1000" dirty="0" smtClean="0">
                <a:solidFill>
                  <a:schemeClr val="tx1"/>
                </a:solidFill>
              </a:rPr>
              <a:t>갱신 </a:t>
            </a:r>
            <a:r>
              <a:rPr lang="en-US" altLang="ko-KR" sz="1000" dirty="0" smtClean="0">
                <a:solidFill>
                  <a:schemeClr val="tx1"/>
                </a:solidFill>
              </a:rPr>
              <a:t>: refresh() </a:t>
            </a:r>
            <a:r>
              <a:rPr lang="ko-KR" altLang="en-US" sz="1000" dirty="0" smtClean="0">
                <a:solidFill>
                  <a:schemeClr val="tx1"/>
                </a:solidFill>
              </a:rPr>
              <a:t>함수 구현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$('#</a:t>
            </a:r>
            <a:r>
              <a:rPr lang="en-US" altLang="ko-KR" sz="1000" dirty="0" err="1">
                <a:solidFill>
                  <a:schemeClr val="tx1"/>
                </a:solidFill>
              </a:rPr>
              <a:t>todo_list</a:t>
            </a:r>
            <a:r>
              <a:rPr lang="en-US" altLang="ko-KR" sz="1000" dirty="0">
                <a:solidFill>
                  <a:schemeClr val="tx1"/>
                </a:solidFill>
              </a:rPr>
              <a:t>').empty();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todoList.forEach</a:t>
            </a:r>
            <a:r>
              <a:rPr lang="en-US" altLang="ko-KR" sz="1000" dirty="0">
                <a:solidFill>
                  <a:schemeClr val="tx1"/>
                </a:solidFill>
              </a:rPr>
              <a:t>(function(item, index)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var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todo</a:t>
            </a:r>
            <a:r>
              <a:rPr lang="en-US" altLang="ko-KR" sz="1000" dirty="0">
                <a:solidFill>
                  <a:schemeClr val="tx1"/>
                </a:solidFill>
              </a:rPr>
              <a:t> =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'&lt;</a:t>
            </a:r>
            <a:r>
              <a:rPr lang="en-US" altLang="ko-KR" sz="1000" dirty="0" err="1">
                <a:solidFill>
                  <a:schemeClr val="tx1"/>
                </a:solidFill>
              </a:rPr>
              <a:t>tr</a:t>
            </a:r>
            <a:r>
              <a:rPr lang="en-US" altLang="ko-KR" sz="1000" dirty="0">
                <a:solidFill>
                  <a:schemeClr val="tx1"/>
                </a:solidFill>
              </a:rPr>
              <a:t>&gt;' +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'&lt;td&gt;' +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'&lt;</a:t>
            </a:r>
            <a:r>
              <a:rPr lang="en-US" altLang="ko-KR" sz="1000" dirty="0">
                <a:solidFill>
                  <a:schemeClr val="tx1"/>
                </a:solidFill>
              </a:rPr>
              <a:t>input type="checkbox" </a:t>
            </a:r>
            <a:r>
              <a:rPr lang="en-US" altLang="ko-KR" sz="1000" dirty="0" smtClean="0">
                <a:solidFill>
                  <a:schemeClr val="tx1"/>
                </a:solidFill>
              </a:rPr>
              <a:t>&gt;'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      '&lt;/</a:t>
            </a:r>
            <a:r>
              <a:rPr lang="en-US" altLang="ko-KR" sz="1000" dirty="0">
                <a:solidFill>
                  <a:schemeClr val="tx1"/>
                </a:solidFill>
              </a:rPr>
              <a:t>td&gt;' +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      '&lt;</a:t>
            </a:r>
            <a:r>
              <a:rPr lang="en-US" altLang="ko-KR" sz="1000" dirty="0">
                <a:solidFill>
                  <a:schemeClr val="tx1"/>
                </a:solidFill>
              </a:rPr>
              <a:t>td</a:t>
            </a:r>
            <a:r>
              <a:rPr lang="en-US" altLang="ko-KR" sz="1000" dirty="0" smtClean="0">
                <a:solidFill>
                  <a:schemeClr val="tx1"/>
                </a:solidFill>
              </a:rPr>
              <a:t>&gt;' </a:t>
            </a:r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</a:rPr>
              <a:t>item.todo</a:t>
            </a:r>
            <a:r>
              <a:rPr lang="en-US" altLang="ko-KR" sz="1000" dirty="0">
                <a:solidFill>
                  <a:schemeClr val="tx1"/>
                </a:solidFill>
              </a:rPr>
              <a:t> + '&lt;/td&gt;' +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'&lt;td&gt;' + </a:t>
            </a:r>
            <a:r>
              <a:rPr lang="en-US" altLang="ko-KR" sz="1000" dirty="0" err="1">
                <a:solidFill>
                  <a:schemeClr val="tx1"/>
                </a:solidFill>
              </a:rPr>
              <a:t>item.created</a:t>
            </a:r>
            <a:r>
              <a:rPr lang="en-US" altLang="ko-KR" sz="1000" dirty="0">
                <a:solidFill>
                  <a:schemeClr val="tx1"/>
                </a:solidFill>
              </a:rPr>
              <a:t> + '&lt;/td&gt;' +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'&lt;td&gt;' + </a:t>
            </a:r>
            <a:r>
              <a:rPr lang="en-US" altLang="ko-KR" sz="1000" dirty="0" err="1">
                <a:solidFill>
                  <a:schemeClr val="tx1"/>
                </a:solidFill>
              </a:rPr>
              <a:t>item.updated</a:t>
            </a:r>
            <a:r>
              <a:rPr lang="en-US" altLang="ko-KR" sz="1000" dirty="0">
                <a:solidFill>
                  <a:schemeClr val="tx1"/>
                </a:solidFill>
              </a:rPr>
              <a:t> + '&lt;/td&gt;' +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'&lt;td&gt;' +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'&lt;button type="button" class="</a:t>
            </a:r>
            <a:r>
              <a:rPr lang="en-US" altLang="ko-KR" sz="1000" dirty="0" err="1">
                <a:solidFill>
                  <a:schemeClr val="tx1"/>
                </a:solidFill>
              </a:rPr>
              <a:t>btn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btn</a:t>
            </a:r>
            <a:r>
              <a:rPr lang="en-US" altLang="ko-KR" sz="1000" dirty="0">
                <a:solidFill>
                  <a:schemeClr val="tx1"/>
                </a:solidFill>
              </a:rPr>
              <a:t>-danger"&gt;</a:t>
            </a:r>
            <a:r>
              <a:rPr lang="ko-KR" altLang="en-US" sz="1000" dirty="0">
                <a:solidFill>
                  <a:schemeClr val="tx1"/>
                </a:solidFill>
              </a:rPr>
              <a:t>삭제</a:t>
            </a:r>
            <a:r>
              <a:rPr lang="en-US" altLang="ko-KR" sz="1000" dirty="0">
                <a:solidFill>
                  <a:schemeClr val="tx1"/>
                </a:solidFill>
              </a:rPr>
              <a:t>&lt;/button&gt;' +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'&lt;/td&gt;' +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'&lt;/</a:t>
            </a:r>
            <a:r>
              <a:rPr lang="en-US" altLang="ko-KR" sz="1000" dirty="0" err="1">
                <a:solidFill>
                  <a:schemeClr val="tx1"/>
                </a:solidFill>
              </a:rPr>
              <a:t>tr</a:t>
            </a:r>
            <a:r>
              <a:rPr lang="en-US" altLang="ko-KR" sz="1000" dirty="0">
                <a:solidFill>
                  <a:schemeClr val="tx1"/>
                </a:solidFill>
              </a:rPr>
              <a:t>&gt;';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$('#</a:t>
            </a:r>
            <a:r>
              <a:rPr lang="en-US" altLang="ko-KR" sz="1000" dirty="0" err="1">
                <a:solidFill>
                  <a:schemeClr val="tx1"/>
                </a:solidFill>
              </a:rPr>
              <a:t>todo_list</a:t>
            </a:r>
            <a:r>
              <a:rPr lang="en-US" altLang="ko-KR" sz="1000" dirty="0">
                <a:solidFill>
                  <a:schemeClr val="tx1"/>
                </a:solidFill>
              </a:rPr>
              <a:t>').append(</a:t>
            </a:r>
            <a:r>
              <a:rPr lang="en-US" altLang="ko-KR" sz="1000" dirty="0" err="1">
                <a:solidFill>
                  <a:schemeClr val="tx1"/>
                </a:solidFill>
              </a:rPr>
              <a:t>todo</a:t>
            </a:r>
            <a:r>
              <a:rPr lang="en-US" altLang="ko-KR" sz="10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smtClean="0">
                <a:solidFill>
                  <a:schemeClr val="tx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302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3616" y="343949"/>
            <a:ext cx="5729679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2) </a:t>
            </a:r>
            <a:r>
              <a:rPr lang="ko-KR" altLang="en-US" sz="1000" dirty="0" smtClean="0">
                <a:solidFill>
                  <a:schemeClr val="tx1"/>
                </a:solidFill>
              </a:rPr>
              <a:t>할일 수정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Checkbox 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onchange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이벤트에 </a:t>
            </a:r>
            <a:r>
              <a:rPr lang="en-US" altLang="ko-KR" sz="1000" dirty="0" smtClean="0">
                <a:solidFill>
                  <a:schemeClr val="tx1"/>
                </a:solidFill>
              </a:rPr>
              <a:t>update </a:t>
            </a:r>
            <a:r>
              <a:rPr lang="ko-KR" altLang="en-US" sz="1000" dirty="0" smtClean="0">
                <a:solidFill>
                  <a:schemeClr val="tx1"/>
                </a:solidFill>
              </a:rPr>
              <a:t>함수를 추가한다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</a:rPr>
              <a:t>그런데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checkbo</a:t>
            </a:r>
            <a:r>
              <a:rPr lang="ko-KR" altLang="en-US" sz="1000" dirty="0" smtClean="0">
                <a:solidFill>
                  <a:schemeClr val="tx1"/>
                </a:solidFill>
              </a:rPr>
              <a:t>는 동적으로 추가되므로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refres</a:t>
            </a:r>
            <a:r>
              <a:rPr lang="ko-KR" altLang="en-US" sz="1000" dirty="0" smtClean="0">
                <a:solidFill>
                  <a:schemeClr val="tx1"/>
                </a:solidFill>
              </a:rPr>
              <a:t>함수에서 추가되어야 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＇&lt;</a:t>
            </a:r>
            <a:r>
              <a:rPr lang="en-US" altLang="ko-KR" sz="1000" dirty="0">
                <a:solidFill>
                  <a:schemeClr val="tx1"/>
                </a:solidFill>
              </a:rPr>
              <a:t>input type</a:t>
            </a:r>
            <a:r>
              <a:rPr lang="en-US" altLang="ko-KR" sz="1000" dirty="0" smtClean="0">
                <a:solidFill>
                  <a:schemeClr val="tx1"/>
                </a:solidFill>
              </a:rPr>
              <a:t>=＂checkbox＂ ＇ </a:t>
            </a:r>
            <a:r>
              <a:rPr lang="en-US" altLang="ko-KR" sz="1000" dirty="0">
                <a:solidFill>
                  <a:schemeClr val="tx1"/>
                </a:solidFill>
              </a:rPr>
              <a:t>+ (item.</a:t>
            </a:r>
            <a:r>
              <a:rPr lang="en-US" altLang="ko-KR" sz="1000" dirty="0" err="1">
                <a:solidFill>
                  <a:schemeClr val="tx1"/>
                </a:solidFill>
              </a:rPr>
              <a:t>isFinished</a:t>
            </a:r>
            <a:r>
              <a:rPr lang="en-US" altLang="ko-KR" sz="1000" dirty="0" smtClean="0">
                <a:solidFill>
                  <a:schemeClr val="tx1"/>
                </a:solidFill>
              </a:rPr>
              <a:t>?＇checked＇:＇＇) </a:t>
            </a:r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en-US" altLang="ko-KR" sz="1000" dirty="0" smtClean="0">
                <a:solidFill>
                  <a:schemeClr val="tx1"/>
                </a:solidFill>
              </a:rPr>
              <a:t>＇ </a:t>
            </a:r>
            <a:r>
              <a:rPr lang="en-US" altLang="ko-KR" sz="1000" dirty="0">
                <a:solidFill>
                  <a:schemeClr val="tx1"/>
                </a:solidFill>
              </a:rPr>
              <a:t>value</a:t>
            </a:r>
            <a:r>
              <a:rPr lang="en-US" altLang="ko-KR" sz="1000" dirty="0" smtClean="0">
                <a:solidFill>
                  <a:schemeClr val="tx1"/>
                </a:solidFill>
              </a:rPr>
              <a:t>=＂＇ </a:t>
            </a:r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</a:rPr>
              <a:t>item.isFinished</a:t>
            </a:r>
            <a:r>
              <a:rPr lang="en-US" altLang="ko-KR" sz="1000" dirty="0">
                <a:solidFill>
                  <a:schemeClr val="tx1"/>
                </a:solidFill>
              </a:rPr>
              <a:t> + </a:t>
            </a:r>
            <a:r>
              <a:rPr lang="en-US" altLang="ko-KR" sz="1000" dirty="0" smtClean="0">
                <a:solidFill>
                  <a:schemeClr val="tx1"/>
                </a:solidFill>
              </a:rPr>
              <a:t>＇＂ </a:t>
            </a:r>
            <a:r>
              <a:rPr lang="en-US" altLang="ko-KR" sz="1000" dirty="0" err="1">
                <a:solidFill>
                  <a:schemeClr val="tx1"/>
                </a:solidFill>
              </a:rPr>
              <a:t>onchange</a:t>
            </a:r>
            <a:r>
              <a:rPr lang="en-US" altLang="ko-KR" sz="1000" dirty="0" smtClean="0">
                <a:solidFill>
                  <a:schemeClr val="tx1"/>
                </a:solidFill>
              </a:rPr>
              <a:t>=＂update(＇ </a:t>
            </a:r>
            <a:r>
              <a:rPr lang="en-US" altLang="ko-KR" sz="1000" dirty="0">
                <a:solidFill>
                  <a:schemeClr val="tx1"/>
                </a:solidFill>
              </a:rPr>
              <a:t>+ index + </a:t>
            </a:r>
            <a:r>
              <a:rPr lang="en-US" altLang="ko-KR" sz="1000" dirty="0" smtClean="0">
                <a:solidFill>
                  <a:schemeClr val="tx1"/>
                </a:solidFill>
              </a:rPr>
              <a:t>＇)＂&gt;＇ +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Update </a:t>
            </a:r>
            <a:r>
              <a:rPr lang="ko-KR" altLang="en-US" sz="1000" dirty="0" smtClean="0">
                <a:solidFill>
                  <a:schemeClr val="tx1"/>
                </a:solidFill>
              </a:rPr>
              <a:t>함수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구현부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Function </a:t>
            </a:r>
            <a:r>
              <a:rPr lang="en-US" altLang="ko-KR" sz="1000" dirty="0">
                <a:solidFill>
                  <a:schemeClr val="tx1"/>
                </a:solidFill>
              </a:rPr>
              <a:t>update(index)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console.log(</a:t>
            </a:r>
            <a:r>
              <a:rPr lang="en-US" altLang="ko-KR" sz="1000" dirty="0" err="1">
                <a:solidFill>
                  <a:schemeClr val="tx1"/>
                </a:solidFill>
              </a:rPr>
              <a:t>todoList</a:t>
            </a:r>
            <a:r>
              <a:rPr lang="en-US" altLang="ko-KR" sz="1000" dirty="0">
                <a:solidFill>
                  <a:schemeClr val="tx1"/>
                </a:solidFill>
              </a:rPr>
              <a:t>[index].</a:t>
            </a:r>
            <a:r>
              <a:rPr lang="en-US" altLang="ko-KR" sz="1000" dirty="0" err="1">
                <a:solidFill>
                  <a:schemeClr val="tx1"/>
                </a:solidFill>
              </a:rPr>
              <a:t>isFinished</a:t>
            </a:r>
            <a:r>
              <a:rPr lang="en-US" altLang="ko-KR" sz="1000" dirty="0">
                <a:solidFill>
                  <a:schemeClr val="tx1"/>
                </a:solidFill>
              </a:rPr>
              <a:t>);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var</a:t>
            </a:r>
            <a:r>
              <a:rPr lang="en-US" altLang="ko-KR" sz="1000" dirty="0">
                <a:solidFill>
                  <a:schemeClr val="tx1"/>
                </a:solidFill>
              </a:rPr>
              <a:t> date = new Date();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var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currentDate</a:t>
            </a:r>
            <a:r>
              <a:rPr lang="en-US" altLang="ko-KR" sz="1000" dirty="0">
                <a:solidFill>
                  <a:schemeClr val="tx1"/>
                </a:solidFill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</a:rPr>
              <a:t>date.getFullYear</a:t>
            </a:r>
            <a:r>
              <a:rPr lang="en-US" altLang="ko-KR" sz="1000" dirty="0">
                <a:solidFill>
                  <a:schemeClr val="tx1"/>
                </a:solidFill>
              </a:rPr>
              <a:t>() + </a:t>
            </a:r>
            <a:r>
              <a:rPr lang="en-US" altLang="ko-KR" sz="1000" dirty="0" smtClean="0">
                <a:solidFill>
                  <a:schemeClr val="tx1"/>
                </a:solidFill>
              </a:rPr>
              <a:t>＂-＂ </a:t>
            </a:r>
            <a:r>
              <a:rPr lang="en-US" altLang="ko-KR" sz="1000" dirty="0">
                <a:solidFill>
                  <a:schemeClr val="tx1"/>
                </a:solidFill>
              </a:rPr>
              <a:t>+ (</a:t>
            </a:r>
            <a:r>
              <a:rPr lang="en-US" altLang="ko-KR" sz="1000" dirty="0" err="1">
                <a:solidFill>
                  <a:schemeClr val="tx1"/>
                </a:solidFill>
              </a:rPr>
              <a:t>addZero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date.getMonth</a:t>
            </a:r>
            <a:r>
              <a:rPr lang="en-US" altLang="ko-KR" sz="1000" dirty="0">
                <a:solidFill>
                  <a:schemeClr val="tx1"/>
                </a:solidFill>
              </a:rPr>
              <a:t>() + 1)) + </a:t>
            </a:r>
            <a:r>
              <a:rPr lang="en-US" altLang="ko-KR" sz="1000" dirty="0" smtClean="0">
                <a:solidFill>
                  <a:schemeClr val="tx1"/>
                </a:solidFill>
              </a:rPr>
              <a:t>＂-＂ </a:t>
            </a:r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</a:rPr>
              <a:t>addZero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date.getDate</a:t>
            </a:r>
            <a:r>
              <a:rPr lang="en-US" altLang="ko-KR" sz="1000" dirty="0">
                <a:solidFill>
                  <a:schemeClr val="tx1"/>
                </a:solidFill>
              </a:rPr>
              <a:t>()) + </a:t>
            </a:r>
            <a:r>
              <a:rPr lang="en-US" altLang="ko-KR" sz="1000" dirty="0" smtClean="0">
                <a:solidFill>
                  <a:schemeClr val="tx1"/>
                </a:solidFill>
              </a:rPr>
              <a:t>＂ ＂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+ </a:t>
            </a:r>
            <a:r>
              <a:rPr lang="en-US" altLang="ko-KR" sz="1000" dirty="0" err="1">
                <a:solidFill>
                  <a:schemeClr val="tx1"/>
                </a:solidFill>
              </a:rPr>
              <a:t>addZero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date.getHours</a:t>
            </a:r>
            <a:r>
              <a:rPr lang="en-US" altLang="ko-KR" sz="1000" dirty="0">
                <a:solidFill>
                  <a:schemeClr val="tx1"/>
                </a:solidFill>
              </a:rPr>
              <a:t>()) + </a:t>
            </a:r>
            <a:r>
              <a:rPr lang="en-US" altLang="ko-KR" sz="1000" dirty="0" smtClean="0">
                <a:solidFill>
                  <a:schemeClr val="tx1"/>
                </a:solidFill>
              </a:rPr>
              <a:t>＂:＂ </a:t>
            </a:r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</a:rPr>
              <a:t>addZero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date.getMinutes</a:t>
            </a:r>
            <a:r>
              <a:rPr lang="en-US" altLang="ko-KR" sz="1000" dirty="0">
                <a:solidFill>
                  <a:schemeClr val="tx1"/>
                </a:solidFill>
              </a:rPr>
              <a:t>()) + </a:t>
            </a:r>
            <a:r>
              <a:rPr lang="en-US" altLang="ko-KR" sz="1000" dirty="0" smtClean="0">
                <a:solidFill>
                  <a:schemeClr val="tx1"/>
                </a:solidFill>
              </a:rPr>
              <a:t>＂:＂ </a:t>
            </a:r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</a:rPr>
              <a:t>addZero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date.getSeconds</a:t>
            </a:r>
            <a:r>
              <a:rPr lang="en-US" altLang="ko-KR" sz="1000" dirty="0">
                <a:solidFill>
                  <a:schemeClr val="tx1"/>
                </a:solidFill>
              </a:rPr>
              <a:t>());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todoList</a:t>
            </a:r>
            <a:r>
              <a:rPr lang="en-US" altLang="ko-KR" sz="1000" dirty="0">
                <a:solidFill>
                  <a:schemeClr val="tx1"/>
                </a:solidFill>
              </a:rPr>
              <a:t>[index].</a:t>
            </a:r>
            <a:r>
              <a:rPr lang="en-US" altLang="ko-KR" sz="1000" dirty="0" err="1">
                <a:solidFill>
                  <a:schemeClr val="tx1"/>
                </a:solidFill>
              </a:rPr>
              <a:t>isFinished</a:t>
            </a:r>
            <a:r>
              <a:rPr lang="en-US" altLang="ko-KR" sz="1000" dirty="0">
                <a:solidFill>
                  <a:schemeClr val="tx1"/>
                </a:solidFill>
              </a:rPr>
              <a:t> = !</a:t>
            </a:r>
            <a:r>
              <a:rPr lang="en-US" altLang="ko-KR" sz="1000" dirty="0" err="1">
                <a:solidFill>
                  <a:schemeClr val="tx1"/>
                </a:solidFill>
              </a:rPr>
              <a:t>todoList</a:t>
            </a:r>
            <a:r>
              <a:rPr lang="en-US" altLang="ko-KR" sz="1000" dirty="0">
                <a:solidFill>
                  <a:schemeClr val="tx1"/>
                </a:solidFill>
              </a:rPr>
              <a:t>[index].</a:t>
            </a:r>
            <a:r>
              <a:rPr lang="en-US" altLang="ko-KR" sz="1000" dirty="0" err="1">
                <a:solidFill>
                  <a:schemeClr val="tx1"/>
                </a:solidFill>
              </a:rPr>
              <a:t>isFinished</a:t>
            </a:r>
            <a:r>
              <a:rPr lang="en-US" altLang="ko-KR" sz="1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todoList</a:t>
            </a:r>
            <a:r>
              <a:rPr lang="en-US" altLang="ko-KR" sz="1000" dirty="0">
                <a:solidFill>
                  <a:schemeClr val="tx1"/>
                </a:solidFill>
              </a:rPr>
              <a:t>[index].updated = </a:t>
            </a:r>
            <a:r>
              <a:rPr lang="en-US" altLang="ko-KR" sz="1000" dirty="0" err="1">
                <a:solidFill>
                  <a:schemeClr val="tx1"/>
                </a:solidFill>
              </a:rPr>
              <a:t>currentDate</a:t>
            </a:r>
            <a:r>
              <a:rPr lang="en-US" altLang="ko-KR" sz="1000" dirty="0">
                <a:solidFill>
                  <a:schemeClr val="tx1"/>
                </a:solidFill>
              </a:rPr>
              <a:t>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refresh();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-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체크시</a:t>
            </a:r>
            <a:r>
              <a:rPr lang="ko-KR" altLang="en-US" sz="1000" dirty="0" smtClean="0">
                <a:solidFill>
                  <a:schemeClr val="tx1"/>
                </a:solidFill>
              </a:rPr>
              <a:t> 글자 취소선 만들기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refresh</a:t>
            </a:r>
            <a:r>
              <a:rPr lang="ko-KR" altLang="en-US" sz="1000" dirty="0" smtClean="0">
                <a:solidFill>
                  <a:schemeClr val="tx1"/>
                </a:solidFill>
              </a:rPr>
              <a:t>함수에서 수정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item.isFinished</a:t>
            </a:r>
            <a:r>
              <a:rPr lang="en-US" altLang="ko-KR" sz="1000" dirty="0">
                <a:solidFill>
                  <a:schemeClr val="tx1"/>
                </a:solidFill>
              </a:rPr>
              <a:t>?'&lt;td style="text-decoration: line-through"&gt;':'&lt;td&gt;') + </a:t>
            </a:r>
            <a:r>
              <a:rPr lang="en-US" altLang="ko-KR" sz="1000" dirty="0" err="1">
                <a:solidFill>
                  <a:schemeClr val="tx1"/>
                </a:solidFill>
              </a:rPr>
              <a:t>item.todo</a:t>
            </a:r>
            <a:r>
              <a:rPr lang="en-US" altLang="ko-KR" sz="1000" dirty="0">
                <a:solidFill>
                  <a:schemeClr val="tx1"/>
                </a:solidFill>
              </a:rPr>
              <a:t> + '&lt;/td&gt;' </a:t>
            </a:r>
            <a:r>
              <a:rPr lang="en-US" altLang="ko-KR" sz="1000" dirty="0" smtClean="0">
                <a:solidFill>
                  <a:schemeClr val="tx1"/>
                </a:solidFill>
              </a:rPr>
              <a:t>+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3) </a:t>
            </a:r>
            <a:r>
              <a:rPr lang="ko-KR" altLang="en-US" sz="1000" dirty="0" smtClean="0">
                <a:solidFill>
                  <a:schemeClr val="tx1"/>
                </a:solidFill>
              </a:rPr>
              <a:t>삭제 구현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refresh()</a:t>
            </a:r>
            <a:r>
              <a:rPr lang="ko-KR" altLang="en-US" sz="1000" dirty="0" smtClean="0">
                <a:solidFill>
                  <a:schemeClr val="tx1"/>
                </a:solidFill>
              </a:rPr>
              <a:t>함수 수정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‘&lt;</a:t>
            </a:r>
            <a:r>
              <a:rPr lang="en-US" altLang="ko-KR" sz="1000" dirty="0">
                <a:solidFill>
                  <a:schemeClr val="tx1"/>
                </a:solidFill>
              </a:rPr>
              <a:t>button type</a:t>
            </a:r>
            <a:r>
              <a:rPr lang="en-US" altLang="ko-KR" sz="1000" dirty="0" smtClean="0">
                <a:solidFill>
                  <a:schemeClr val="tx1"/>
                </a:solidFill>
              </a:rPr>
              <a:t>=“button” </a:t>
            </a:r>
            <a:r>
              <a:rPr lang="en-US" altLang="ko-KR" sz="1000" dirty="0">
                <a:solidFill>
                  <a:schemeClr val="tx1"/>
                </a:solidFill>
              </a:rPr>
              <a:t>class</a:t>
            </a:r>
            <a:r>
              <a:rPr lang="en-US" altLang="ko-KR" sz="1000" dirty="0" smtClean="0">
                <a:solidFill>
                  <a:schemeClr val="tx1"/>
                </a:solidFill>
              </a:rPr>
              <a:t>=“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btn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btn</a:t>
            </a:r>
            <a:r>
              <a:rPr lang="en-US" altLang="ko-KR" sz="1000" dirty="0" smtClean="0">
                <a:solidFill>
                  <a:schemeClr val="tx1"/>
                </a:solidFill>
              </a:rPr>
              <a:t>-danger” </a:t>
            </a:r>
            <a:r>
              <a:rPr lang="en-US" altLang="ko-KR" sz="1000" dirty="0" err="1">
                <a:solidFill>
                  <a:schemeClr val="tx1"/>
                </a:solidFill>
              </a:rPr>
              <a:t>onclick</a:t>
            </a:r>
            <a:r>
              <a:rPr lang="en-US" altLang="ko-KR" sz="1000" dirty="0" smtClean="0">
                <a:solidFill>
                  <a:schemeClr val="tx1"/>
                </a:solidFill>
              </a:rPr>
              <a:t>=“remove(‘ </a:t>
            </a:r>
            <a:r>
              <a:rPr lang="en-US" altLang="ko-KR" sz="1000" dirty="0">
                <a:solidFill>
                  <a:schemeClr val="tx1"/>
                </a:solidFill>
              </a:rPr>
              <a:t>+ index + </a:t>
            </a:r>
            <a:r>
              <a:rPr lang="en-US" altLang="ko-KR" sz="1000" dirty="0" smtClean="0">
                <a:solidFill>
                  <a:schemeClr val="tx1"/>
                </a:solidFill>
              </a:rPr>
              <a:t>‘)”&gt;</a:t>
            </a:r>
            <a:r>
              <a:rPr lang="ko-KR" altLang="en-US" sz="1000" dirty="0">
                <a:solidFill>
                  <a:schemeClr val="tx1"/>
                </a:solidFill>
              </a:rPr>
              <a:t>삭제</a:t>
            </a:r>
            <a:r>
              <a:rPr lang="en-US" altLang="ko-KR" sz="1000" dirty="0">
                <a:solidFill>
                  <a:schemeClr val="tx1"/>
                </a:solidFill>
              </a:rPr>
              <a:t>&lt;/button</a:t>
            </a:r>
            <a:r>
              <a:rPr lang="en-US" altLang="ko-KR" sz="1000" dirty="0" smtClean="0">
                <a:solidFill>
                  <a:schemeClr val="tx1"/>
                </a:solidFill>
              </a:rPr>
              <a:t>&gt;’ +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- remove </a:t>
            </a:r>
            <a:r>
              <a:rPr lang="ko-KR" altLang="en-US" sz="1000" dirty="0" smtClean="0">
                <a:solidFill>
                  <a:schemeClr val="tx1"/>
                </a:solidFill>
              </a:rPr>
              <a:t>함수 구현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function </a:t>
            </a:r>
            <a:r>
              <a:rPr lang="en-US" altLang="ko-KR" sz="1000" dirty="0">
                <a:solidFill>
                  <a:schemeClr val="tx1"/>
                </a:solidFill>
              </a:rPr>
              <a:t>remove(index)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todoList.splice</a:t>
            </a:r>
            <a:r>
              <a:rPr lang="en-US" altLang="ko-KR" sz="1000" dirty="0">
                <a:solidFill>
                  <a:schemeClr val="tx1"/>
                </a:solidFill>
              </a:rPr>
              <a:t>(index, 1);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refresh();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}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24631" y="343949"/>
            <a:ext cx="5674251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Quiz)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1. 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todoList</a:t>
            </a:r>
            <a:r>
              <a:rPr lang="ko-KR" altLang="en-US" sz="1000" dirty="0" smtClean="0">
                <a:solidFill>
                  <a:schemeClr val="tx1"/>
                </a:solidFill>
              </a:rPr>
              <a:t>와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todo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변수의 타입은 각각 무엇인가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또한 자바스크립트의 변수 타입에는 몇가지가 있는가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할일을</a:t>
            </a:r>
            <a:r>
              <a:rPr lang="ko-KR" altLang="en-US" sz="1000" dirty="0" smtClean="0">
                <a:solidFill>
                  <a:schemeClr val="tx1"/>
                </a:solidFill>
              </a:rPr>
              <a:t> 몇 개 추가한 다음 </a:t>
            </a:r>
            <a:r>
              <a:rPr lang="en-US" altLang="ko-KR" sz="1000" dirty="0" smtClean="0">
                <a:solidFill>
                  <a:schemeClr val="tx1"/>
                </a:solidFill>
              </a:rPr>
              <a:t>F5</a:t>
            </a:r>
            <a:r>
              <a:rPr lang="ko-KR" altLang="en-US" sz="1000" dirty="0" smtClean="0">
                <a:solidFill>
                  <a:schemeClr val="tx1"/>
                </a:solidFill>
              </a:rPr>
              <a:t>를 눌러서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리프레쉬를</a:t>
            </a:r>
            <a:r>
              <a:rPr lang="ko-KR" altLang="en-US" sz="1000" dirty="0" smtClean="0">
                <a:solidFill>
                  <a:schemeClr val="tx1"/>
                </a:solidFill>
              </a:rPr>
              <a:t> 해보자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어떤일이</a:t>
            </a:r>
            <a:r>
              <a:rPr lang="ko-KR" altLang="en-US" sz="1000" dirty="0" smtClean="0">
                <a:solidFill>
                  <a:schemeClr val="tx1"/>
                </a:solidFill>
              </a:rPr>
              <a:t> 일어나는가</a:t>
            </a:r>
            <a:r>
              <a:rPr lang="en-US" altLang="ko-KR" sz="1000" dirty="0" smtClean="0">
                <a:solidFill>
                  <a:schemeClr val="tx1"/>
                </a:solidFill>
              </a:rPr>
              <a:t>? </a:t>
            </a:r>
            <a:r>
              <a:rPr lang="ko-KR" altLang="en-US" sz="1000" dirty="0" smtClean="0">
                <a:solidFill>
                  <a:schemeClr val="tx1"/>
                </a:solidFill>
              </a:rPr>
              <a:t>이러한 일이 일어나지 않도록 하기 위해서는 어떻게 해야 하는가</a:t>
            </a:r>
            <a:r>
              <a:rPr lang="en-US" altLang="ko-KR" sz="1000" dirty="0" smtClean="0">
                <a:solidFill>
                  <a:schemeClr val="tx1"/>
                </a:solidFill>
              </a:rPr>
              <a:t>? </a:t>
            </a:r>
            <a:r>
              <a:rPr lang="ko-KR" altLang="en-US" sz="1000" dirty="0" smtClean="0">
                <a:solidFill>
                  <a:schemeClr val="tx1"/>
                </a:solidFill>
              </a:rPr>
              <a:t>두가지 방법을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제시해보시오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 </a:t>
            </a:r>
            <a:r>
              <a:rPr lang="ko-KR" altLang="en-US" sz="1000" dirty="0" smtClean="0">
                <a:solidFill>
                  <a:schemeClr val="tx1"/>
                </a:solidFill>
              </a:rPr>
              <a:t>자바스크립트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DOM</a:t>
            </a:r>
            <a:r>
              <a:rPr lang="ko-KR" altLang="en-US" sz="1000" dirty="0" smtClean="0">
                <a:solidFill>
                  <a:schemeClr val="tx1"/>
                </a:solidFill>
              </a:rPr>
              <a:t>의 가장 중요한 두가지 타입은 </a:t>
            </a:r>
            <a:r>
              <a:rPr lang="en-US" altLang="ko-KR" sz="1000" dirty="0" smtClean="0">
                <a:solidFill>
                  <a:schemeClr val="tx1"/>
                </a:solidFill>
              </a:rPr>
              <a:t>( )</a:t>
            </a:r>
            <a:r>
              <a:rPr lang="ko-KR" altLang="en-US" sz="1000" dirty="0" smtClean="0">
                <a:solidFill>
                  <a:schemeClr val="tx1"/>
                </a:solidFill>
              </a:rPr>
              <a:t>와 </a:t>
            </a:r>
            <a:r>
              <a:rPr lang="en-US" altLang="ko-KR" sz="1000" dirty="0" smtClean="0">
                <a:solidFill>
                  <a:schemeClr val="tx1"/>
                </a:solidFill>
              </a:rPr>
              <a:t>( ) </a:t>
            </a:r>
            <a:r>
              <a:rPr lang="ko-KR" altLang="en-US" sz="1000" dirty="0" smtClean="0">
                <a:solidFill>
                  <a:schemeClr val="tx1"/>
                </a:solidFill>
              </a:rPr>
              <a:t>이다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 err="1">
                <a:solidFill>
                  <a:schemeClr val="tx1"/>
                </a:solidFill>
              </a:rPr>
              <a:t>document.getElementById</a:t>
            </a:r>
            <a:r>
              <a:rPr lang="en-US" altLang="ko-KR" sz="1000" dirty="0">
                <a:solidFill>
                  <a:schemeClr val="tx1"/>
                </a:solidFill>
              </a:rPr>
              <a:t>('</a:t>
            </a:r>
            <a:r>
              <a:rPr lang="en-US" altLang="ko-KR" sz="1000" dirty="0" err="1">
                <a:solidFill>
                  <a:schemeClr val="tx1"/>
                </a:solidFill>
              </a:rPr>
              <a:t>todo_list</a:t>
            </a:r>
            <a:r>
              <a:rPr lang="en-US" altLang="ko-KR" sz="1000" dirty="0" smtClean="0">
                <a:solidFill>
                  <a:schemeClr val="tx1"/>
                </a:solidFill>
              </a:rPr>
              <a:t>').length // ( ) </a:t>
            </a:r>
            <a:r>
              <a:rPr lang="ko-KR" altLang="en-US" sz="1000" dirty="0" smtClean="0">
                <a:solidFill>
                  <a:schemeClr val="tx1"/>
                </a:solidFill>
              </a:rPr>
              <a:t>타입이고 값은 </a:t>
            </a:r>
            <a:r>
              <a:rPr lang="en-US" altLang="ko-KR" sz="1000" dirty="0" smtClean="0">
                <a:solidFill>
                  <a:schemeClr val="tx1"/>
                </a:solidFill>
              </a:rPr>
              <a:t>( ) </a:t>
            </a:r>
            <a:r>
              <a:rPr lang="ko-KR" altLang="en-US" sz="1000" dirty="0" smtClean="0">
                <a:solidFill>
                  <a:schemeClr val="tx1"/>
                </a:solidFill>
              </a:rPr>
              <a:t>이다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document.getElementById</a:t>
            </a:r>
            <a:r>
              <a:rPr lang="en-US" altLang="ko-KR" sz="1000" dirty="0">
                <a:solidFill>
                  <a:schemeClr val="tx1"/>
                </a:solidFill>
              </a:rPr>
              <a:t>('</a:t>
            </a:r>
            <a:r>
              <a:rPr lang="en-US" altLang="ko-KR" sz="1000" dirty="0" err="1">
                <a:solidFill>
                  <a:schemeClr val="tx1"/>
                </a:solidFill>
              </a:rPr>
              <a:t>todo_list</a:t>
            </a:r>
            <a:r>
              <a:rPr lang="en-US" altLang="ko-KR" sz="1000" dirty="0">
                <a:solidFill>
                  <a:schemeClr val="tx1"/>
                </a:solidFill>
              </a:rPr>
              <a:t>').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childNodes.length</a:t>
            </a:r>
            <a:r>
              <a:rPr lang="en-US" altLang="ko-KR" sz="1000" dirty="0">
                <a:solidFill>
                  <a:schemeClr val="tx1"/>
                </a:solidFill>
              </a:rPr>
              <a:t> // ( ) </a:t>
            </a:r>
            <a:r>
              <a:rPr lang="ko-KR" altLang="en-US" sz="1000" dirty="0">
                <a:solidFill>
                  <a:schemeClr val="tx1"/>
                </a:solidFill>
              </a:rPr>
              <a:t>타입이고 값은 </a:t>
            </a:r>
            <a:r>
              <a:rPr lang="en-US" altLang="ko-KR" sz="1000" dirty="0">
                <a:solidFill>
                  <a:schemeClr val="tx1"/>
                </a:solidFill>
              </a:rPr>
              <a:t>( ) </a:t>
            </a:r>
            <a:r>
              <a:rPr lang="ko-KR" altLang="en-US" sz="1000" dirty="0">
                <a:solidFill>
                  <a:schemeClr val="tx1"/>
                </a:solidFill>
              </a:rPr>
              <a:t>이다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4. </a:t>
            </a:r>
            <a:r>
              <a:rPr lang="en-US" altLang="ko-KR" sz="1000" dirty="0">
                <a:solidFill>
                  <a:schemeClr val="tx1"/>
                </a:solidFill>
              </a:rPr>
              <a:t>$('#</a:t>
            </a:r>
            <a:r>
              <a:rPr lang="en-US" altLang="ko-KR" sz="1000" dirty="0" err="1">
                <a:solidFill>
                  <a:schemeClr val="tx1"/>
                </a:solidFill>
              </a:rPr>
              <a:t>todo_list</a:t>
            </a:r>
            <a:r>
              <a:rPr lang="en-US" altLang="ko-KR" sz="1000" dirty="0">
                <a:solidFill>
                  <a:schemeClr val="tx1"/>
                </a:solidFill>
              </a:rPr>
              <a:t>').empty</a:t>
            </a:r>
            <a:r>
              <a:rPr lang="en-US" altLang="ko-KR" sz="1000" dirty="0" smtClean="0">
                <a:solidFill>
                  <a:schemeClr val="tx1"/>
                </a:solidFill>
              </a:rPr>
              <a:t>(); </a:t>
            </a:r>
            <a:r>
              <a:rPr lang="ko-KR" altLang="en-US" sz="1000" dirty="0" smtClean="0">
                <a:solidFill>
                  <a:schemeClr val="tx1"/>
                </a:solidFill>
              </a:rPr>
              <a:t>이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의미하는것은</a:t>
            </a:r>
            <a:r>
              <a:rPr lang="ko-KR" altLang="en-US" sz="1000" dirty="0" smtClean="0">
                <a:solidFill>
                  <a:schemeClr val="tx1"/>
                </a:solidFill>
              </a:rPr>
              <a:t> 무엇이고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이와 동일하게 자바스크립트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dom</a:t>
            </a:r>
            <a:r>
              <a:rPr lang="ko-KR" altLang="en-US" sz="1000" dirty="0" smtClean="0">
                <a:solidFill>
                  <a:schemeClr val="tx1"/>
                </a:solidFill>
              </a:rPr>
              <a:t>만 써서 구현해 보고 개발자 콘솔에서 테스트해보세요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6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3616" y="343949"/>
            <a:ext cx="5729679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*. </a:t>
            </a:r>
            <a:r>
              <a:rPr lang="en-US" altLang="ko-KR" sz="1000" dirty="0">
                <a:solidFill>
                  <a:schemeClr val="tx1"/>
                </a:solidFill>
              </a:rPr>
              <a:t>Postman</a:t>
            </a:r>
            <a:r>
              <a:rPr lang="ko-KR" altLang="en-US" sz="1000" dirty="0">
                <a:solidFill>
                  <a:schemeClr val="tx1"/>
                </a:solidFill>
              </a:rPr>
              <a:t>을 사용해서 </a:t>
            </a:r>
            <a:r>
              <a:rPr lang="en-US" altLang="ko-KR" sz="1000" dirty="0">
                <a:solidFill>
                  <a:schemeClr val="tx1"/>
                </a:solidFill>
              </a:rPr>
              <a:t>API</a:t>
            </a:r>
            <a:r>
              <a:rPr lang="ko-KR" altLang="en-US" sz="1000" dirty="0">
                <a:solidFill>
                  <a:schemeClr val="tx1"/>
                </a:solidFill>
              </a:rPr>
              <a:t>를 테스트해보자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* Ajax </a:t>
            </a:r>
            <a:r>
              <a:rPr lang="ko-KR" altLang="en-US" sz="1000" dirty="0" smtClean="0">
                <a:solidFill>
                  <a:schemeClr val="tx1"/>
                </a:solidFill>
              </a:rPr>
              <a:t>기능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/>
                </a:solidFill>
              </a:rPr>
              <a:t>서버에서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todoList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가져와서 바인딩하기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$(document).ready(function ()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console.log</a:t>
            </a:r>
            <a:r>
              <a:rPr lang="en-US" altLang="ko-KR" sz="1000" dirty="0" smtClean="0">
                <a:solidFill>
                  <a:schemeClr val="tx1"/>
                </a:solidFill>
              </a:rPr>
              <a:t>(‘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docunet</a:t>
            </a:r>
            <a:r>
              <a:rPr lang="en-US" altLang="ko-KR" sz="1000" dirty="0" smtClean="0">
                <a:solidFill>
                  <a:schemeClr val="tx1"/>
                </a:solidFill>
              </a:rPr>
              <a:t> ready’);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$.ajax({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url: </a:t>
            </a:r>
            <a:r>
              <a:rPr lang="en-US" altLang="ko-KR" sz="1000" dirty="0" smtClean="0">
                <a:solidFill>
                  <a:schemeClr val="tx1"/>
                </a:solidFill>
              </a:rPr>
              <a:t>‘http</a:t>
            </a:r>
            <a:r>
              <a:rPr lang="en-US" altLang="ko-KR" sz="1000" dirty="0">
                <a:solidFill>
                  <a:schemeClr val="tx1"/>
                </a:solidFill>
              </a:rPr>
              <a:t>://</a:t>
            </a:r>
            <a:r>
              <a:rPr lang="en-US" altLang="ko-KR" sz="1000" dirty="0" smtClean="0">
                <a:solidFill>
                  <a:schemeClr val="tx1"/>
                </a:solidFill>
              </a:rPr>
              <a:t>www.javabrain.kr:8080/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api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todo</a:t>
            </a:r>
            <a:r>
              <a:rPr lang="en-US" altLang="ko-KR" sz="1000" dirty="0" smtClean="0">
                <a:solidFill>
                  <a:schemeClr val="tx1"/>
                </a:solidFill>
              </a:rPr>
              <a:t>’,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method: </a:t>
            </a:r>
            <a:r>
              <a:rPr lang="en-US" altLang="ko-KR" sz="1000" dirty="0" smtClean="0">
                <a:solidFill>
                  <a:schemeClr val="tx1"/>
                </a:solidFill>
              </a:rPr>
              <a:t>‘GET’,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datatype: </a:t>
            </a:r>
            <a:r>
              <a:rPr lang="en-US" altLang="ko-KR" sz="1000" dirty="0" smtClean="0">
                <a:solidFill>
                  <a:schemeClr val="tx1"/>
                </a:solidFill>
              </a:rPr>
              <a:t>‘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json</a:t>
            </a:r>
            <a:r>
              <a:rPr lang="en-US" altLang="ko-KR" sz="1000" dirty="0" smtClean="0">
                <a:solidFill>
                  <a:schemeClr val="tx1"/>
                </a:solidFill>
              </a:rPr>
              <a:t>’,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success: function(data)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console.log(data);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</a:t>
            </a:r>
            <a:r>
              <a:rPr lang="en-US" altLang="ko-KR" sz="1000" dirty="0" err="1">
                <a:solidFill>
                  <a:schemeClr val="tx1"/>
                </a:solidFill>
              </a:rPr>
              <a:t>todoList</a:t>
            </a:r>
            <a:r>
              <a:rPr lang="en-US" altLang="ko-KR" sz="1000" dirty="0">
                <a:solidFill>
                  <a:schemeClr val="tx1"/>
                </a:solidFill>
              </a:rPr>
              <a:t> = data;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refresh();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});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smtClean="0">
                <a:solidFill>
                  <a:schemeClr val="tx1"/>
                </a:solidFill>
              </a:rPr>
              <a:t>});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 </a:t>
            </a:r>
            <a:r>
              <a:rPr lang="ko-KR" altLang="en-US" sz="1000" dirty="0" smtClean="0">
                <a:solidFill>
                  <a:schemeClr val="tx1"/>
                </a:solidFill>
              </a:rPr>
              <a:t>할일 추가하기 기능도 </a:t>
            </a:r>
            <a:r>
              <a:rPr lang="en-US" altLang="ko-KR" sz="1000" dirty="0" smtClean="0">
                <a:solidFill>
                  <a:schemeClr val="tx1"/>
                </a:solidFill>
              </a:rPr>
              <a:t>ajax</a:t>
            </a:r>
            <a:r>
              <a:rPr lang="ko-KR" altLang="en-US" sz="1000" dirty="0" smtClean="0">
                <a:solidFill>
                  <a:schemeClr val="tx1"/>
                </a:solidFill>
              </a:rPr>
              <a:t>로 변환해보자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$.ajax({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url: 'http://www.javabrain.kr:8080/api/todo',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method: 'POST',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data: </a:t>
            </a:r>
            <a:r>
              <a:rPr lang="en-US" altLang="ko-KR" sz="1000" dirty="0" err="1">
                <a:solidFill>
                  <a:schemeClr val="tx1"/>
                </a:solidFill>
              </a:rPr>
              <a:t>JSON.stringify</a:t>
            </a:r>
            <a:r>
              <a:rPr lang="en-US" altLang="ko-KR" sz="1000" dirty="0">
                <a:solidFill>
                  <a:schemeClr val="tx1"/>
                </a:solidFill>
              </a:rPr>
              <a:t>({</a:t>
            </a:r>
            <a:r>
              <a:rPr lang="en-US" altLang="ko-KR" sz="1000" dirty="0" err="1">
                <a:solidFill>
                  <a:schemeClr val="tx1"/>
                </a:solidFill>
              </a:rPr>
              <a:t>todo</a:t>
            </a:r>
            <a:r>
              <a:rPr lang="en-US" altLang="ko-KR" sz="1000" dirty="0">
                <a:solidFill>
                  <a:schemeClr val="tx1"/>
                </a:solidFill>
              </a:rPr>
              <a:t>: $('#</a:t>
            </a:r>
            <a:r>
              <a:rPr lang="en-US" altLang="ko-KR" sz="1000" dirty="0" err="1">
                <a:solidFill>
                  <a:schemeClr val="tx1"/>
                </a:solidFill>
              </a:rPr>
              <a:t>input_todo</a:t>
            </a:r>
            <a:r>
              <a:rPr lang="en-US" altLang="ko-KR" sz="1000" dirty="0">
                <a:solidFill>
                  <a:schemeClr val="tx1"/>
                </a:solidFill>
              </a:rPr>
              <a:t>').</a:t>
            </a:r>
            <a:r>
              <a:rPr lang="en-US" altLang="ko-KR" sz="1000" dirty="0" err="1">
                <a:solidFill>
                  <a:schemeClr val="tx1"/>
                </a:solidFill>
              </a:rPr>
              <a:t>val</a:t>
            </a:r>
            <a:r>
              <a:rPr lang="en-US" altLang="ko-KR" sz="1000" dirty="0">
                <a:solidFill>
                  <a:schemeClr val="tx1"/>
                </a:solidFill>
              </a:rPr>
              <a:t>(), </a:t>
            </a:r>
            <a:r>
              <a:rPr lang="en-US" altLang="ko-KR" sz="1000" dirty="0" err="1">
                <a:solidFill>
                  <a:schemeClr val="tx1"/>
                </a:solidFill>
              </a:rPr>
              <a:t>isFinished</a:t>
            </a:r>
            <a:r>
              <a:rPr lang="en-US" altLang="ko-KR" sz="1000" dirty="0">
                <a:solidFill>
                  <a:schemeClr val="tx1"/>
                </a:solidFill>
              </a:rPr>
              <a:t>: false}),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en-US" altLang="ko-KR" sz="1000" dirty="0" err="1">
                <a:solidFill>
                  <a:schemeClr val="tx1"/>
                </a:solidFill>
              </a:rPr>
              <a:t>contentType</a:t>
            </a:r>
            <a:r>
              <a:rPr lang="en-US" altLang="ko-KR" sz="1000" dirty="0">
                <a:solidFill>
                  <a:schemeClr val="tx1"/>
                </a:solidFill>
              </a:rPr>
              <a:t>: 'application/</a:t>
            </a:r>
            <a:r>
              <a:rPr lang="en-US" altLang="ko-KR" sz="1000" dirty="0" err="1">
                <a:solidFill>
                  <a:schemeClr val="tx1"/>
                </a:solidFill>
              </a:rPr>
              <a:t>json</a:t>
            </a:r>
            <a:r>
              <a:rPr lang="en-US" altLang="ko-KR" sz="10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datatype: '</a:t>
            </a:r>
            <a:r>
              <a:rPr lang="en-US" altLang="ko-KR" sz="1000" dirty="0" err="1">
                <a:solidFill>
                  <a:schemeClr val="tx1"/>
                </a:solidFill>
              </a:rPr>
              <a:t>json</a:t>
            </a:r>
            <a:r>
              <a:rPr lang="en-US" altLang="ko-KR" sz="10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success: function(data)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console.log(data);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if (</a:t>
            </a:r>
            <a:r>
              <a:rPr lang="en-US" altLang="ko-KR" sz="1000" dirty="0" err="1">
                <a:solidFill>
                  <a:schemeClr val="tx1"/>
                </a:solidFill>
              </a:rPr>
              <a:t>data.result</a:t>
            </a:r>
            <a:r>
              <a:rPr lang="en-US" altLang="ko-KR" sz="1000" dirty="0">
                <a:solidFill>
                  <a:schemeClr val="tx1"/>
                </a:solidFill>
              </a:rPr>
              <a:t> === 0)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</a:t>
            </a:r>
            <a:r>
              <a:rPr lang="en-US" altLang="ko-KR" sz="1000" dirty="0" err="1">
                <a:solidFill>
                  <a:schemeClr val="tx1"/>
                </a:solidFill>
              </a:rPr>
              <a:t>getTodoList</a:t>
            </a:r>
            <a:r>
              <a:rPr lang="en-US" altLang="ko-KR" sz="10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smtClean="0">
                <a:solidFill>
                  <a:schemeClr val="tx1"/>
                </a:solidFill>
              </a:rPr>
              <a:t>});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24631" y="343949"/>
            <a:ext cx="5674251" cy="631691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Quiz)</a:t>
            </a:r>
          </a:p>
          <a:p>
            <a:pPr marL="228600" indent="-228600">
              <a:buAutoNum type="arabicPeriod"/>
            </a:pPr>
            <a:r>
              <a:rPr lang="en-US" altLang="ko-KR" sz="1000" dirty="0" smtClean="0">
                <a:solidFill>
                  <a:schemeClr val="tx1"/>
                </a:solidFill>
              </a:rPr>
              <a:t>$(document).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readoy</a:t>
            </a:r>
            <a:r>
              <a:rPr lang="ko-KR" altLang="en-US" sz="1000" dirty="0" smtClean="0">
                <a:solidFill>
                  <a:schemeClr val="tx1"/>
                </a:solidFill>
              </a:rPr>
              <a:t>에 해당하는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javascript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dom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이벤트는 무엇인가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pPr marL="228600" indent="-228600">
              <a:buAutoNum type="arabicPeriod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 Form </a:t>
            </a:r>
            <a:r>
              <a:rPr lang="ko-KR" altLang="en-US" sz="1000" dirty="0" smtClean="0">
                <a:solidFill>
                  <a:schemeClr val="tx1"/>
                </a:solidFill>
              </a:rPr>
              <a:t>방식과 비교해서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XmlHttpRequest</a:t>
            </a:r>
            <a:r>
              <a:rPr lang="en-US" altLang="ko-KR" sz="1000" dirty="0" smtClean="0">
                <a:solidFill>
                  <a:schemeClr val="tx1"/>
                </a:solidFill>
              </a:rPr>
              <a:t>(ajax)</a:t>
            </a:r>
            <a:r>
              <a:rPr lang="ko-KR" altLang="en-US" sz="1000" dirty="0" smtClean="0">
                <a:solidFill>
                  <a:schemeClr val="tx1"/>
                </a:solidFill>
              </a:rPr>
              <a:t>의 가장 큰 차이점은 무엇인가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참고</a:t>
            </a:r>
            <a:r>
              <a:rPr lang="en-US" altLang="ko-KR" sz="1000" dirty="0">
                <a:solidFill>
                  <a:schemeClr val="tx1"/>
                </a:solidFill>
              </a:rPr>
              <a:t>) https://www.w3schools.com/html/tryit.asp?filename=tryhtml_form_submit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 GET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api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dataType</a:t>
            </a:r>
            <a:r>
              <a:rPr lang="ko-KR" altLang="en-US" sz="1000" dirty="0" smtClean="0">
                <a:solidFill>
                  <a:schemeClr val="tx1"/>
                </a:solidFill>
              </a:rPr>
              <a:t>이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의미하는것은</a:t>
            </a:r>
            <a:r>
              <a:rPr lang="ko-KR" altLang="en-US" sz="1000" dirty="0" smtClean="0">
                <a:solidFill>
                  <a:schemeClr val="tx1"/>
                </a:solidFill>
              </a:rPr>
              <a:t> 무엇인가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1). </a:t>
            </a:r>
            <a:r>
              <a:rPr lang="ko-KR" altLang="en-US" sz="1000" dirty="0" smtClean="0">
                <a:solidFill>
                  <a:schemeClr val="tx1"/>
                </a:solidFill>
              </a:rPr>
              <a:t>보내는 데이터가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json</a:t>
            </a:r>
            <a:r>
              <a:rPr lang="ko-KR" altLang="en-US" sz="1000" dirty="0" smtClean="0">
                <a:solidFill>
                  <a:schemeClr val="tx1"/>
                </a:solidFill>
              </a:rPr>
              <a:t>이다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2) </a:t>
            </a:r>
            <a:r>
              <a:rPr lang="ko-KR" altLang="en-US" sz="1000" dirty="0" smtClean="0">
                <a:solidFill>
                  <a:schemeClr val="tx1"/>
                </a:solidFill>
              </a:rPr>
              <a:t>받는 데이터가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json</a:t>
            </a:r>
            <a:r>
              <a:rPr lang="ko-KR" altLang="en-US" sz="1000" dirty="0" smtClean="0">
                <a:solidFill>
                  <a:schemeClr val="tx1"/>
                </a:solidFill>
              </a:rPr>
              <a:t>이다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4. POST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api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contentType</a:t>
            </a:r>
            <a:r>
              <a:rPr lang="ko-KR" altLang="en-US" sz="1000" dirty="0" smtClean="0">
                <a:solidFill>
                  <a:schemeClr val="tx1"/>
                </a:solidFill>
              </a:rPr>
              <a:t>이 생략되면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contentType</a:t>
            </a:r>
            <a:r>
              <a:rPr lang="ko-KR" altLang="en-US" sz="1000" dirty="0" smtClean="0">
                <a:solidFill>
                  <a:schemeClr val="tx1"/>
                </a:solidFill>
              </a:rPr>
              <a:t>은 어떻게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세팅되는가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5. Success </a:t>
            </a:r>
            <a:r>
              <a:rPr lang="ko-KR" altLang="en-US" sz="1000" dirty="0" smtClean="0">
                <a:solidFill>
                  <a:schemeClr val="tx1"/>
                </a:solidFill>
              </a:rPr>
              <a:t>함수는 동기방식인가</a:t>
            </a:r>
            <a:r>
              <a:rPr lang="en-US" altLang="ko-KR" sz="1000" dirty="0" smtClean="0">
                <a:solidFill>
                  <a:schemeClr val="tx1"/>
                </a:solidFill>
              </a:rPr>
              <a:t>? </a:t>
            </a:r>
            <a:r>
              <a:rPr lang="ko-KR" altLang="en-US" sz="1000" dirty="0" smtClean="0">
                <a:solidFill>
                  <a:schemeClr val="tx1"/>
                </a:solidFill>
              </a:rPr>
              <a:t>비동기방식인가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6. </a:t>
            </a:r>
            <a:r>
              <a:rPr lang="ko-KR" altLang="en-US" sz="1000" dirty="0">
                <a:solidFill>
                  <a:schemeClr val="tx1"/>
                </a:solidFill>
              </a:rPr>
              <a:t>수정하기 기능도 </a:t>
            </a:r>
            <a:r>
              <a:rPr lang="en-US" altLang="ko-KR" sz="1000" dirty="0">
                <a:solidFill>
                  <a:schemeClr val="tx1"/>
                </a:solidFill>
              </a:rPr>
              <a:t>ajax</a:t>
            </a:r>
            <a:r>
              <a:rPr lang="ko-KR" altLang="en-US" sz="1000" dirty="0">
                <a:solidFill>
                  <a:schemeClr val="tx1"/>
                </a:solidFill>
              </a:rPr>
              <a:t>로 변환하기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7. </a:t>
            </a:r>
            <a:r>
              <a:rPr lang="ko-KR" altLang="en-US" sz="1000" dirty="0">
                <a:solidFill>
                  <a:schemeClr val="tx1"/>
                </a:solidFill>
              </a:rPr>
              <a:t>삭제하기 기능도</a:t>
            </a:r>
            <a:r>
              <a:rPr lang="en-US" altLang="ko-KR" sz="1000" dirty="0">
                <a:solidFill>
                  <a:schemeClr val="tx1"/>
                </a:solidFill>
              </a:rPr>
              <a:t>ajax</a:t>
            </a:r>
            <a:r>
              <a:rPr lang="ko-KR" altLang="en-US" sz="1000" dirty="0">
                <a:solidFill>
                  <a:schemeClr val="tx1"/>
                </a:solidFill>
              </a:rPr>
              <a:t>로 변환하기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3363</Words>
  <Application>Microsoft Office PowerPoint</Application>
  <PresentationFormat>와이드스크린</PresentationFormat>
  <Paragraphs>769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81</cp:revision>
  <dcterms:created xsi:type="dcterms:W3CDTF">2017-05-09T10:44:14Z</dcterms:created>
  <dcterms:modified xsi:type="dcterms:W3CDTF">2017-07-15T05:50:50Z</dcterms:modified>
</cp:coreProperties>
</file>