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2" r:id="rId4"/>
    <p:sldId id="265" r:id="rId5"/>
    <p:sldId id="266" r:id="rId6"/>
    <p:sldId id="268" r:id="rId7"/>
    <p:sldId id="270" r:id="rId8"/>
    <p:sldId id="267" r:id="rId9"/>
    <p:sldId id="269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03" autoAdjust="0"/>
  </p:normalViewPr>
  <p:slideViewPr>
    <p:cSldViewPr snapToGrid="0">
      <p:cViewPr>
        <p:scale>
          <a:sx n="125" d="100"/>
          <a:sy n="125" d="100"/>
        </p:scale>
        <p:origin x="-204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D0879-F5AE-4755-A833-53A8E298339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AA780-5213-4703-903C-76B790184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0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</a:t>
            </a:r>
            <a:endParaRPr lang="en-US" altLang="ko-KR" dirty="0" smtClean="0"/>
          </a:p>
          <a:p>
            <a:r>
              <a:rPr lang="ko-KR" altLang="en-US" dirty="0" smtClean="0"/>
              <a:t>이번 </a:t>
            </a:r>
            <a:r>
              <a:rPr lang="ko-KR" altLang="en-US" dirty="0" err="1" smtClean="0"/>
              <a:t>빅데이터분석및활용</a:t>
            </a:r>
            <a:r>
              <a:rPr lang="ko-KR" altLang="en-US" dirty="0" smtClean="0"/>
              <a:t> 강의에서 대학교 랭킹 군집분석 프로젝트를 진행하게 된 </a:t>
            </a:r>
            <a:r>
              <a:rPr lang="ko-KR" altLang="en-US" dirty="0" err="1" smtClean="0"/>
              <a:t>김동연이라고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해당 프로젝트는 대학교 랭킹을 기준으로 다양한 그룹을 나누어 하위권 대학이 지향 및 </a:t>
            </a:r>
            <a:r>
              <a:rPr lang="ko-KR" altLang="en-US" dirty="0" err="1" smtClean="0"/>
              <a:t>지양해야할</a:t>
            </a:r>
            <a:r>
              <a:rPr lang="ko-KR" altLang="en-US" dirty="0" smtClean="0"/>
              <a:t> 점을 파악해 효과적인 교육 수준 향상을 목표로 진행하게 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AA780-5213-4703-903C-76B7901846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23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이로써 대학교 랭킹 군집분석 프로젝트 발표를 마치겠습니다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AA780-5213-4703-903C-76B7901846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8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발표에 앞서 목차를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처음으로는 프로젝트에 대한 간단한 </a:t>
            </a:r>
            <a:r>
              <a:rPr lang="ko-KR" altLang="en-US" dirty="0" err="1" smtClean="0"/>
              <a:t>설명이을</a:t>
            </a:r>
            <a:r>
              <a:rPr lang="ko-KR" altLang="en-US" dirty="0" smtClean="0"/>
              <a:t> 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그뒤로</a:t>
            </a:r>
            <a:r>
              <a:rPr lang="ko-KR" altLang="en-US" dirty="0" smtClean="0"/>
              <a:t> 데이터에 대한 설명과 군집 분석 과정 그리고 해당 군집 분석에 대한 평가 및 결과 해석을 발표할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AA780-5213-4703-903C-76B7901846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0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현재 세계의 수많은 저널들과 같은 매체에서 대학교에 대한 순위를 메기는 활동을 쉽게 접할 수 있습니다</a:t>
            </a:r>
            <a:r>
              <a:rPr lang="en-US" altLang="ko-KR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얼마전에도 </a:t>
            </a:r>
            <a:r>
              <a:rPr lang="en-US" altLang="ko-KR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The</a:t>
            </a:r>
            <a:r>
              <a:rPr lang="en-US" altLang="ko-KR" sz="1200" baseline="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200" baseline="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세계대학 영향력 평가에서 세계 </a:t>
            </a:r>
            <a:r>
              <a:rPr lang="en-US" altLang="ko-KR" sz="1200" baseline="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101-200</a:t>
            </a:r>
            <a:r>
              <a:rPr lang="ko-KR" altLang="en-US" sz="1200" baseline="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위에 </a:t>
            </a:r>
            <a:r>
              <a:rPr lang="ko-KR" altLang="en-US" sz="1200" baseline="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선저된</a:t>
            </a:r>
            <a:r>
              <a:rPr lang="ko-KR" altLang="en-US" sz="1200" baseline="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것처럼 말입니다</a:t>
            </a:r>
            <a:r>
              <a:rPr lang="en-US" altLang="ko-KR" sz="1200" baseline="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그러나 이러한 대학교의 평가를 하는 지표는 어느 부분에 가중치를 </a:t>
            </a:r>
            <a:r>
              <a:rPr lang="ko-KR" altLang="en-US" sz="120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두냐에</a:t>
            </a: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따라 순위가 뒤바뀌고는 합니다</a:t>
            </a:r>
            <a:r>
              <a:rPr lang="en-US" altLang="ko-KR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따라서</a:t>
            </a:r>
            <a:r>
              <a:rPr lang="en-US" altLang="ko-KR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여러 저널들의 평가를 바탕으로 비지도 학습인 </a:t>
            </a:r>
            <a:r>
              <a:rPr lang="en-US" altLang="ko-KR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cluster </a:t>
            </a: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모델을 활용하여 대학교들의 군집을 파악하고</a:t>
            </a:r>
            <a:endParaRPr lang="en-US" altLang="ko-KR" sz="1200" dirty="0" smtClean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각 군집의 학교들이 나아가야할 방향성을 제시하고자 합니다</a:t>
            </a:r>
            <a:r>
              <a:rPr lang="en-US" altLang="ko-KR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이를 통해 대학교의 수준 향상을 위해 어떤 점을 지향하고 지양해야 할지 파악 할 수 있는 좋은 기회라고 생각됩니다</a:t>
            </a:r>
            <a:r>
              <a:rPr lang="en-US" altLang="ko-KR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endParaRPr lang="en-US" altLang="ko-KR" sz="1200" dirty="0" smtClean="0">
              <a:ln>
                <a:solidFill>
                  <a:srgbClr val="F9F9F9">
                    <a:alpha val="0"/>
                  </a:srgbClr>
                </a:solidFill>
              </a:ln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AA780-5213-4703-903C-76B7901846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35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데이터 설명을 </a:t>
            </a:r>
            <a:r>
              <a:rPr lang="ko-KR" altLang="en-US" dirty="0" err="1" smtClean="0"/>
              <a:t>드리자만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케글에</a:t>
            </a:r>
            <a:r>
              <a:rPr lang="ko-KR" altLang="en-US" dirty="0" err="1" smtClean="0"/>
              <a:t>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world</a:t>
            </a:r>
            <a:r>
              <a:rPr lang="en-US" altLang="ko-KR" baseline="0" dirty="0" smtClean="0"/>
              <a:t> university ranking</a:t>
            </a:r>
            <a:r>
              <a:rPr lang="ko-KR" altLang="en-US" baseline="0" dirty="0" smtClean="0"/>
              <a:t>이라는 데이터 셋을 활용하였고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이중에서도 </a:t>
            </a:r>
            <a:r>
              <a:rPr lang="en-US" altLang="ko-KR" baseline="0" dirty="0" smtClean="0"/>
              <a:t>times, shanghai, </a:t>
            </a:r>
            <a:r>
              <a:rPr lang="en-US" altLang="ko-KR" baseline="0" dirty="0" err="1" smtClean="0"/>
              <a:t>cwur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데이터를 활용했습니다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데이터는 영국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중국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사우디 아라비아에서 설립된 회사에서 평가한 세계대학 순위 데이터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우측 상단에서 각 칼럼들의 상관계수를 확인할 수 있었고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각 회사가 측정한 </a:t>
            </a:r>
            <a:r>
              <a:rPr lang="en-US" altLang="ko-KR" baseline="0" dirty="0" smtClean="0"/>
              <a:t>rank</a:t>
            </a:r>
            <a:r>
              <a:rPr lang="ko-KR" altLang="en-US" baseline="0" dirty="0" smtClean="0"/>
              <a:t>의 평균을 </a:t>
            </a:r>
            <a:r>
              <a:rPr lang="en-US" altLang="ko-KR" baseline="0" dirty="0" err="1" smtClean="0"/>
              <a:t>world_rank</a:t>
            </a:r>
            <a:r>
              <a:rPr lang="ko-KR" altLang="en-US" baseline="0" dirty="0" smtClean="0"/>
              <a:t>라는 변수로 생성했습니다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각 데이터들의 </a:t>
            </a:r>
            <a:r>
              <a:rPr lang="ko-KR" altLang="en-US" baseline="0" dirty="0" err="1" smtClean="0"/>
              <a:t>결측값은</a:t>
            </a:r>
            <a:r>
              <a:rPr lang="ko-KR" altLang="en-US" baseline="0" dirty="0" smtClean="0"/>
              <a:t> 해당 컬럼의 평균치로 대체하였고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회사에서 순위를 메긴 대학들의 정보가 모두 제각각이어서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공평성을</a:t>
            </a:r>
            <a:r>
              <a:rPr lang="ko-KR" altLang="en-US" baseline="0" dirty="0" smtClean="0"/>
              <a:t> 위해 세 데이터에 모두 들어있는 </a:t>
            </a:r>
            <a:r>
              <a:rPr lang="ko-KR" altLang="en-US" baseline="0" dirty="0" err="1" smtClean="0"/>
              <a:t>대학들로만</a:t>
            </a:r>
            <a:r>
              <a:rPr lang="ko-KR" altLang="en-US" baseline="0" dirty="0" smtClean="0"/>
              <a:t> 비지도 학습을 진행하였습니다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이렇게 전처리 된 </a:t>
            </a:r>
            <a:r>
              <a:rPr lang="ko-KR" altLang="en-US" baseline="0" dirty="0" err="1" smtClean="0"/>
              <a:t>데이터셋은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551, 26</a:t>
            </a:r>
            <a:r>
              <a:rPr lang="ko-KR" altLang="en-US" baseline="0" dirty="0" smtClean="0"/>
              <a:t>이라는 비교적 적은 </a:t>
            </a:r>
            <a:r>
              <a:rPr lang="ko-KR" altLang="en-US" baseline="0" dirty="0" err="1" smtClean="0"/>
              <a:t>데이터셋만</a:t>
            </a:r>
            <a:r>
              <a:rPr lang="ko-KR" altLang="en-US" baseline="0" dirty="0" smtClean="0"/>
              <a:t> 남게 되었고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해당 그림과 같이 빨간색 박스로 그려진 컬럼들은 중복되거나 학습에 </a:t>
            </a:r>
            <a:r>
              <a:rPr lang="ko-KR" altLang="en-US" baseline="0" dirty="0" err="1" smtClean="0"/>
              <a:t>필요없다고</a:t>
            </a:r>
            <a:r>
              <a:rPr lang="ko-KR" altLang="en-US" baseline="0" dirty="0" smtClean="0"/>
              <a:t> 판단되어 제거하였습니다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AA780-5213-4703-903C-76B7901846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2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학습에 앞서 </a:t>
            </a:r>
            <a:r>
              <a:rPr lang="ko-KR" altLang="en-US" dirty="0" err="1" smtClean="0"/>
              <a:t>전처리를</a:t>
            </a:r>
            <a:r>
              <a:rPr lang="ko-KR" altLang="en-US" dirty="0" smtClean="0"/>
              <a:t> 진행하지 않고 </a:t>
            </a:r>
            <a:r>
              <a:rPr lang="en-US" altLang="ko-KR" dirty="0" smtClean="0"/>
              <a:t>PCA </a:t>
            </a:r>
            <a:r>
              <a:rPr lang="ko-KR" altLang="en-US" dirty="0" smtClean="0"/>
              <a:t>기법을 활용하여 </a:t>
            </a:r>
            <a:r>
              <a:rPr lang="ko-KR" altLang="en-US" dirty="0" err="1" smtClean="0"/>
              <a:t>차원축소를</a:t>
            </a:r>
            <a:r>
              <a:rPr lang="ko-KR" altLang="en-US" dirty="0" smtClean="0"/>
              <a:t> 진행해 </a:t>
            </a:r>
            <a:r>
              <a:rPr lang="ko-KR" altLang="en-US" dirty="0" err="1" smtClean="0"/>
              <a:t>산점도</a:t>
            </a:r>
            <a:r>
              <a:rPr lang="ko-KR" altLang="en-US" dirty="0" smtClean="0"/>
              <a:t> 그래프를 그려봤는데 가시적으로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줄처럼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군집으로 분류가 가능할 거 같다고 </a:t>
            </a:r>
            <a:r>
              <a:rPr lang="ko-KR" altLang="en-US" dirty="0" err="1" smtClean="0"/>
              <a:t>생각했었ㄱ습니다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그러나 </a:t>
            </a:r>
            <a:r>
              <a:rPr lang="en-US" altLang="ko-KR" dirty="0" err="1" smtClean="0"/>
              <a:t>Kmeans</a:t>
            </a:r>
            <a:r>
              <a:rPr lang="ko-KR" altLang="en-US" dirty="0" smtClean="0"/>
              <a:t>를 사용해도 </a:t>
            </a:r>
            <a:r>
              <a:rPr lang="ko-KR" altLang="en-US" dirty="0" smtClean="0"/>
              <a:t>생각처럼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군집으로 나오진 않았습니다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이게 </a:t>
            </a:r>
            <a:r>
              <a:rPr lang="ko-KR" altLang="en-US" dirty="0" err="1" smtClean="0"/>
              <a:t>거리기반</a:t>
            </a:r>
            <a:r>
              <a:rPr lang="ko-KR" altLang="en-US" baseline="0" dirty="0" smtClean="0"/>
              <a:t> 알고리즘인 </a:t>
            </a:r>
            <a:r>
              <a:rPr lang="en-US" altLang="ko-KR" baseline="0" dirty="0" err="1" smtClean="0"/>
              <a:t>Kmeans</a:t>
            </a:r>
            <a:r>
              <a:rPr lang="ko-KR" altLang="en-US" baseline="0" dirty="0" smtClean="0"/>
              <a:t>라서 그런 </a:t>
            </a:r>
            <a:r>
              <a:rPr lang="ko-KR" altLang="en-US" baseline="0" dirty="0" err="1" smtClean="0"/>
              <a:t>줄알고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밀도기반</a:t>
            </a:r>
            <a:r>
              <a:rPr lang="ko-KR" altLang="en-US" baseline="0" dirty="0" smtClean="0"/>
              <a:t> 알고리즘인 </a:t>
            </a:r>
            <a:r>
              <a:rPr lang="en-US" altLang="ko-KR" baseline="0" dirty="0" smtClean="0"/>
              <a:t>DBSCAN</a:t>
            </a:r>
            <a:r>
              <a:rPr lang="ko-KR" altLang="en-US" baseline="0" dirty="0" smtClean="0"/>
              <a:t>을 활용했으나 </a:t>
            </a:r>
            <a:r>
              <a:rPr lang="ko-KR" altLang="en-US" baseline="0" dirty="0" err="1" smtClean="0"/>
              <a:t>이또한</a:t>
            </a:r>
            <a:r>
              <a:rPr lang="ko-KR" altLang="en-US" baseline="0" dirty="0" smtClean="0"/>
              <a:t> 마찬가지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왼쪽아래와</a:t>
            </a:r>
            <a:r>
              <a:rPr lang="ko-KR" altLang="en-US" baseline="0" dirty="0" smtClean="0"/>
              <a:t> 같이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잘분류되지</a:t>
            </a:r>
            <a:r>
              <a:rPr lang="ko-KR" altLang="en-US" baseline="0" dirty="0" smtClean="0"/>
              <a:t> 않는 모습을 확인할 수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그러다 각 주성분의 단위의 차이가 문제임을 파악해 각 주성분의 단위를 </a:t>
            </a:r>
            <a:r>
              <a:rPr lang="ko-KR" altLang="en-US" baseline="0" dirty="0" err="1" smtClean="0"/>
              <a:t>맞춘후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DBSCAN</a:t>
            </a:r>
            <a:r>
              <a:rPr lang="ko-KR" altLang="en-US" baseline="0" dirty="0" smtClean="0"/>
              <a:t>한 가운데와 같이 예상한 군집이 이루어졌음을 확인했습니다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결과를 토대로 각 군집의 </a:t>
            </a:r>
            <a:r>
              <a:rPr lang="en-US" altLang="ko-KR" baseline="0" dirty="0" err="1" smtClean="0"/>
              <a:t>world_rank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평균을 확인해 보았는데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예상과는 달리 유의미한 차이를 보지 못했습니다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AA780-5213-4703-903C-76B7901846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2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데이터 전처리 작업이 필요하다 느껴 표준화 </a:t>
            </a:r>
            <a:r>
              <a:rPr lang="ko-KR" altLang="en-US" dirty="0" err="1" smtClean="0"/>
              <a:t>스케일릉을</a:t>
            </a:r>
            <a:r>
              <a:rPr lang="ko-KR" altLang="en-US" dirty="0" smtClean="0"/>
              <a:t> 통한 </a:t>
            </a:r>
            <a:r>
              <a:rPr lang="ko-KR" altLang="en-US" dirty="0" err="1" smtClean="0"/>
              <a:t>산점도</a:t>
            </a:r>
            <a:r>
              <a:rPr lang="ko-KR" altLang="en-US" dirty="0" smtClean="0"/>
              <a:t> 그래프와 최적의 군집 개수를 </a:t>
            </a:r>
            <a:r>
              <a:rPr lang="ko-KR" altLang="en-US" dirty="0" err="1" smtClean="0"/>
              <a:t>찾기위해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스크리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을 그려보았습니다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산점도</a:t>
            </a:r>
            <a:r>
              <a:rPr lang="ko-KR" altLang="en-US" dirty="0" smtClean="0"/>
              <a:t> 그래프는 가시적으로 형성되는 군집은 확인하지 못했고 </a:t>
            </a:r>
            <a:r>
              <a:rPr lang="ko-KR" altLang="en-US" dirty="0" err="1" smtClean="0"/>
              <a:t>스크리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플랏에서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엘보우</a:t>
            </a:r>
            <a:r>
              <a:rPr lang="ko-KR" altLang="en-US" dirty="0" smtClean="0"/>
              <a:t> 기법을 적용해보려 했으나 정확한 판단이 어려워 실루엣 계수를 활용해 근소한 차이지만 조금 더 높은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군집으로 나누는 것으로 진행했습니다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AA780-5213-4703-903C-76B7901846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8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말한 바와 같이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군집으로 </a:t>
            </a:r>
            <a:r>
              <a:rPr lang="en-US" altLang="ko-KR" baseline="0" dirty="0" err="1" smtClean="0"/>
              <a:t>Kmeans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알고리즘을 사용하여 군집분석을 실행하였고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해당 군집 분석을 통해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차원으로 </a:t>
            </a:r>
            <a:r>
              <a:rPr lang="ko-KR" altLang="en-US" baseline="0" dirty="0" err="1" smtClean="0"/>
              <a:t>산점도</a:t>
            </a:r>
            <a:r>
              <a:rPr lang="ko-KR" altLang="en-US" baseline="0" dirty="0" smtClean="0"/>
              <a:t> 그래프를 그려 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우로 군집이 나뉘는 모습을 확인할 수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각 군집을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축을 기준으로 분포 함수를 그려보아 가운데 부분만 약간 겹치는 것을 확인 할 수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각 군집의 평균 </a:t>
            </a:r>
            <a:r>
              <a:rPr lang="en-US" altLang="ko-KR" baseline="0" dirty="0" err="1" smtClean="0"/>
              <a:t>world_rank</a:t>
            </a:r>
            <a:r>
              <a:rPr lang="ko-KR" altLang="en-US" baseline="0" dirty="0" smtClean="0"/>
              <a:t>는 아래에 </a:t>
            </a:r>
            <a:r>
              <a:rPr lang="ko-KR" altLang="en-US" baseline="0" dirty="0" err="1" smtClean="0"/>
              <a:t>보시느</a:t>
            </a:r>
            <a:r>
              <a:rPr lang="ko-KR" altLang="en-US" baseline="0" dirty="0" smtClean="0"/>
              <a:t> 바와 같이 큰 차이를 확인 할 수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AA780-5213-4703-903C-76B7901846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84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파악한 두 군집의 </a:t>
            </a:r>
            <a:r>
              <a:rPr lang="ko-KR" altLang="en-US" dirty="0" err="1" smtClean="0"/>
              <a:t>평균차이가</a:t>
            </a:r>
            <a:r>
              <a:rPr lang="ko-KR" altLang="en-US" dirty="0" smtClean="0"/>
              <a:t> 유의미한 결과가 있는지를 알아보기 위해 </a:t>
            </a:r>
            <a:r>
              <a:rPr lang="ko-KR" altLang="en-US" dirty="0" err="1" smtClean="0"/>
              <a:t>독립표본</a:t>
            </a:r>
            <a:r>
              <a:rPr lang="ko-KR" altLang="en-US" dirty="0" smtClean="0"/>
              <a:t> </a:t>
            </a:r>
            <a:r>
              <a:rPr lang="en-US" altLang="ko-KR" dirty="0" smtClean="0"/>
              <a:t>t-test</a:t>
            </a:r>
            <a:r>
              <a:rPr lang="ko-KR" altLang="en-US" dirty="0" smtClean="0"/>
              <a:t>를 위해 정규성</a:t>
            </a:r>
            <a:r>
              <a:rPr lang="ko-KR" altLang="en-US" baseline="0" dirty="0" smtClean="0"/>
              <a:t> 검정과 </a:t>
            </a:r>
            <a:r>
              <a:rPr lang="ko-KR" altLang="en-US" baseline="0" dirty="0" err="1" smtClean="0"/>
              <a:t>등분산성</a:t>
            </a:r>
            <a:r>
              <a:rPr lang="ko-KR" altLang="en-US" baseline="0" dirty="0" smtClean="0"/>
              <a:t> 검정을 진행했습니다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QQ-plot</a:t>
            </a:r>
            <a:r>
              <a:rPr lang="ko-KR" altLang="en-US" baseline="0" dirty="0" smtClean="0"/>
              <a:t>을 통해 각 주성분이 어느정도 정규성을 만족한다고 확인할 수 있었지만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정규성 가정을 하고 실시한 </a:t>
            </a:r>
            <a:r>
              <a:rPr lang="ko-KR" altLang="en-US" baseline="0" dirty="0" err="1" smtClean="0"/>
              <a:t>등분산</a:t>
            </a:r>
            <a:r>
              <a:rPr lang="ko-KR" altLang="en-US" baseline="0" dirty="0" smtClean="0"/>
              <a:t> 검정인 </a:t>
            </a:r>
            <a:r>
              <a:rPr lang="en-US" altLang="ko-KR" baseline="0" dirty="0" smtClean="0"/>
              <a:t>.</a:t>
            </a:r>
            <a:r>
              <a:rPr lang="ko-KR" altLang="en-US" baseline="0" dirty="0" err="1" smtClean="0"/>
              <a:t>바틀릿</a:t>
            </a:r>
            <a:r>
              <a:rPr lang="ko-KR" altLang="en-US" baseline="0" dirty="0" smtClean="0"/>
              <a:t> 검정을 실시했으나 </a:t>
            </a:r>
            <a:r>
              <a:rPr lang="en-US" altLang="ko-KR" baseline="0" dirty="0" smtClean="0"/>
              <a:t>p-value</a:t>
            </a:r>
            <a:r>
              <a:rPr lang="ko-KR" altLang="en-US" baseline="0" dirty="0" smtClean="0"/>
              <a:t>가 가운데 그림과 같이 매우 작아 두 표본의 평균이 같다는 </a:t>
            </a:r>
            <a:r>
              <a:rPr lang="ko-KR" altLang="en-US" baseline="0" dirty="0" err="1" smtClean="0"/>
              <a:t>귀무가설을</a:t>
            </a:r>
            <a:r>
              <a:rPr lang="ko-KR" altLang="en-US" baseline="0" dirty="0" smtClean="0"/>
              <a:t> 기각하는 것을 확인할 수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비등분산</a:t>
            </a:r>
            <a:r>
              <a:rPr lang="ko-KR" altLang="en-US" baseline="0" dirty="0" smtClean="0"/>
              <a:t> 가정을 하는 </a:t>
            </a:r>
            <a:r>
              <a:rPr lang="ko-KR" altLang="en-US" baseline="0" dirty="0" err="1" smtClean="0"/>
              <a:t>게임즈</a:t>
            </a: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하우웰</a:t>
            </a:r>
            <a:r>
              <a:rPr lang="ko-KR" altLang="en-US" baseline="0" dirty="0" smtClean="0"/>
              <a:t> 테스트를 통해 두 표본의 평균이 같다는 </a:t>
            </a:r>
            <a:r>
              <a:rPr lang="ko-KR" altLang="en-US" baseline="0" dirty="0" err="1" smtClean="0"/>
              <a:t>가정을을</a:t>
            </a:r>
            <a:r>
              <a:rPr lang="ko-KR" altLang="en-US" baseline="0" dirty="0" smtClean="0"/>
              <a:t> 진행하였고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마지막 사진과 같이 큰 </a:t>
            </a:r>
            <a:r>
              <a:rPr lang="en-US" altLang="ko-KR" baseline="0" dirty="0" smtClean="0"/>
              <a:t>p-value </a:t>
            </a:r>
            <a:r>
              <a:rPr lang="ko-KR" altLang="en-US" baseline="0" dirty="0" smtClean="0"/>
              <a:t>값을 보아 두 표본의 </a:t>
            </a:r>
            <a:r>
              <a:rPr lang="ko-KR" altLang="en-US" baseline="0" dirty="0" err="1" smtClean="0"/>
              <a:t>평균차이는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유의미</a:t>
            </a:r>
            <a:r>
              <a:rPr lang="ko-KR" altLang="en-US" baseline="0" dirty="0" smtClean="0"/>
              <a:t> 하다는 결과를 얻어냈습니다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AA780-5213-4703-903C-76B7901846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628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두 군집의 평균이 유의미하게 </a:t>
            </a:r>
            <a:r>
              <a:rPr lang="ko-KR" altLang="en-US" dirty="0" err="1" smtClean="0"/>
              <a:t>차이난다는</a:t>
            </a:r>
            <a:r>
              <a:rPr lang="ko-KR" altLang="en-US" dirty="0" smtClean="0"/>
              <a:t> 것을 확인했으니 두 군집이 왜 갈리는 지 파악해볼 차례입니다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PCA</a:t>
            </a:r>
            <a:r>
              <a:rPr lang="ko-KR" altLang="en-US" dirty="0" smtClean="0"/>
              <a:t>분석에서 각 주성분에 해당하는 </a:t>
            </a:r>
            <a:r>
              <a:rPr lang="ko-KR" altLang="en-US" dirty="0" err="1" smtClean="0"/>
              <a:t>고유값</a:t>
            </a:r>
            <a:r>
              <a:rPr lang="ko-KR" altLang="en-US" dirty="0" smtClean="0"/>
              <a:t> 비율을 </a:t>
            </a:r>
            <a:r>
              <a:rPr lang="ko-KR" altLang="en-US" dirty="0" err="1" smtClean="0"/>
              <a:t>스크리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플랏을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한번더</a:t>
            </a:r>
            <a:r>
              <a:rPr lang="ko-KR" altLang="en-US" dirty="0" smtClean="0"/>
              <a:t> 그렸고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을 통해 주성분 </a:t>
            </a:r>
            <a:r>
              <a:rPr lang="en-US" altLang="ko-KR" dirty="0" smtClean="0"/>
              <a:t>PC1</a:t>
            </a:r>
            <a:r>
              <a:rPr lang="ko-KR" altLang="en-US" dirty="0" smtClean="0"/>
              <a:t>이 데이터 전체에서 절반에 가까운 설명력을 지니는 것을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각 주성분의 원 변수 비율을 테이블 형태로 </a:t>
            </a:r>
            <a:r>
              <a:rPr lang="ko-KR" altLang="en-US" dirty="0" err="1" smtClean="0"/>
              <a:t>나타내보면</a:t>
            </a:r>
            <a:r>
              <a:rPr lang="ko-KR" altLang="en-US" dirty="0" smtClean="0"/>
              <a:t> 빨간색 박스처럼 절대값 비율이 높은 원 변수들을 파악할 수 있었고 해당 변수들이 각 군집을 나누는데</a:t>
            </a:r>
            <a:r>
              <a:rPr lang="ko-KR" altLang="en-US" baseline="0" dirty="0" smtClean="0"/>
              <a:t> 다른 변수들에 비해 큰 영향력을 미친다는 것을 확인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world_rank</a:t>
            </a:r>
            <a:r>
              <a:rPr lang="ko-KR" altLang="en-US" dirty="0" smtClean="0"/>
              <a:t>가 낮은 군집에 속한 </a:t>
            </a:r>
            <a:r>
              <a:rPr lang="ko-KR" altLang="en-US" dirty="0" err="1" smtClean="0"/>
              <a:t>대학교덜은</a:t>
            </a:r>
            <a:r>
              <a:rPr lang="ko-KR" altLang="en-US" dirty="0" smtClean="0"/>
              <a:t> 해당 빨간 박스의 변수들의 결과를 집중적으로 지향해야할 목표로 삼아 대학교의 상대적인 순위를 높이는 데에 높은 효율을 </a:t>
            </a:r>
            <a:r>
              <a:rPr lang="ko-KR" altLang="en-US" dirty="0" err="1" smtClean="0"/>
              <a:t>뽑아낼수</a:t>
            </a:r>
            <a:r>
              <a:rPr lang="ko-KR" altLang="en-US" dirty="0" smtClean="0"/>
              <a:t> 있을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AA780-5213-4703-903C-76B7901846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8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2-A473-4F47-84A2-F7D44882C30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B65-0814-4AEE-A7B4-E7B584390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5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2-A473-4F47-84A2-F7D44882C30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B65-0814-4AEE-A7B4-E7B584390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2-A473-4F47-84A2-F7D44882C30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B65-0814-4AEE-A7B4-E7B584390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2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2-A473-4F47-84A2-F7D44882C30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B65-0814-4AEE-A7B4-E7B584390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61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2-A473-4F47-84A2-F7D44882C30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B65-0814-4AEE-A7B4-E7B584390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2-A473-4F47-84A2-F7D44882C30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B65-0814-4AEE-A7B4-E7B584390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67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2-A473-4F47-84A2-F7D44882C30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B65-0814-4AEE-A7B4-E7B584390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8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2-A473-4F47-84A2-F7D44882C30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B65-0814-4AEE-A7B4-E7B584390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73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2-A473-4F47-84A2-F7D44882C30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B65-0814-4AEE-A7B4-E7B584390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2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2-A473-4F47-84A2-F7D44882C30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B65-0814-4AEE-A7B4-E7B584390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1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5852-A473-4F47-84A2-F7D44882C30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B65-0814-4AEE-A7B4-E7B584390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7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5852-A473-4F47-84A2-F7D44882C30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D8B65-0814-4AEE-A7B4-E7B584390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6F429-D722-89AE-2CE5-CE7D49F1E486}"/>
              </a:ext>
            </a:extLst>
          </p:cNvPr>
          <p:cNvSpPr txBox="1"/>
          <p:nvPr/>
        </p:nvSpPr>
        <p:spPr>
          <a:xfrm>
            <a:off x="1676933" y="2505115"/>
            <a:ext cx="84078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University clustering</a:t>
            </a:r>
            <a:r>
              <a:rPr lang="en-US" altLang="ko-KR" sz="8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.</a:t>
            </a:r>
            <a:endParaRPr lang="ko-KR" altLang="en-US" sz="12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047F6-87D6-AC97-B6B4-E6F1ABBD1FEC}"/>
              </a:ext>
            </a:extLst>
          </p:cNvPr>
          <p:cNvSpPr txBox="1"/>
          <p:nvPr/>
        </p:nvSpPr>
        <p:spPr>
          <a:xfrm>
            <a:off x="1706278" y="4478709"/>
            <a:ext cx="18774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BIGDATA </a:t>
            </a:r>
          </a:p>
          <a:p>
            <a:r>
              <a:rPr lang="en-US" altLang="ko-KR" sz="4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ANALYSIS</a:t>
            </a:r>
            <a:endParaRPr lang="ko-KR" altLang="en-US" sz="4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2B0E29-E364-A17F-7160-F91FD351EC64}"/>
              </a:ext>
            </a:extLst>
          </p:cNvPr>
          <p:cNvSpPr/>
          <p:nvPr/>
        </p:nvSpPr>
        <p:spPr>
          <a:xfrm>
            <a:off x="1828801" y="5854871"/>
            <a:ext cx="2964656" cy="2141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BFC24-BF9F-C87C-0F26-388E8FE639E7}"/>
              </a:ext>
            </a:extLst>
          </p:cNvPr>
          <p:cNvSpPr txBox="1"/>
          <p:nvPr/>
        </p:nvSpPr>
        <p:spPr>
          <a:xfrm>
            <a:off x="1839413" y="5745146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9F9F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FINAL PROJECT</a:t>
            </a:r>
            <a:endParaRPr lang="ko-KR" altLang="en-US" sz="2400" dirty="0">
              <a:solidFill>
                <a:srgbClr val="F9F9F9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E90F9-A46B-736C-4D48-DF1ED1907BD9}"/>
              </a:ext>
            </a:extLst>
          </p:cNvPr>
          <p:cNvSpPr/>
          <p:nvPr/>
        </p:nvSpPr>
        <p:spPr>
          <a:xfrm>
            <a:off x="1828801" y="0"/>
            <a:ext cx="2964656" cy="2103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0D96AE-3B0B-F1AF-2D29-3101C1F60BC7}"/>
              </a:ext>
            </a:extLst>
          </p:cNvPr>
          <p:cNvCxnSpPr>
            <a:cxnSpLocks/>
          </p:cNvCxnSpPr>
          <p:nvPr/>
        </p:nvCxnSpPr>
        <p:spPr>
          <a:xfrm>
            <a:off x="1813554" y="1929383"/>
            <a:ext cx="2819406" cy="0"/>
          </a:xfrm>
          <a:prstGeom prst="line">
            <a:avLst/>
          </a:prstGeom>
          <a:ln>
            <a:solidFill>
              <a:srgbClr val="F9F9F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494D95F-1C87-3416-A9E4-F3DFF050934C}"/>
              </a:ext>
            </a:extLst>
          </p:cNvPr>
          <p:cNvCxnSpPr>
            <a:cxnSpLocks/>
          </p:cNvCxnSpPr>
          <p:nvPr/>
        </p:nvCxnSpPr>
        <p:spPr>
          <a:xfrm>
            <a:off x="1813554" y="1791635"/>
            <a:ext cx="2819406" cy="0"/>
          </a:xfrm>
          <a:prstGeom prst="line">
            <a:avLst/>
          </a:prstGeom>
          <a:ln>
            <a:solidFill>
              <a:srgbClr val="F9F9F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1AB4A7-D61C-0A19-ECD2-4AE9607EC12C}"/>
              </a:ext>
            </a:extLst>
          </p:cNvPr>
          <p:cNvCxnSpPr>
            <a:cxnSpLocks/>
          </p:cNvCxnSpPr>
          <p:nvPr/>
        </p:nvCxnSpPr>
        <p:spPr>
          <a:xfrm>
            <a:off x="1813554" y="1653889"/>
            <a:ext cx="2819406" cy="0"/>
          </a:xfrm>
          <a:prstGeom prst="line">
            <a:avLst/>
          </a:prstGeom>
          <a:ln>
            <a:solidFill>
              <a:srgbClr val="F9F9F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A722910-73D7-6F5B-BAD3-A8D6A19A78C0}"/>
              </a:ext>
            </a:extLst>
          </p:cNvPr>
          <p:cNvCxnSpPr>
            <a:cxnSpLocks/>
          </p:cNvCxnSpPr>
          <p:nvPr/>
        </p:nvCxnSpPr>
        <p:spPr>
          <a:xfrm>
            <a:off x="1813554" y="1516143"/>
            <a:ext cx="2819406" cy="0"/>
          </a:xfrm>
          <a:prstGeom prst="line">
            <a:avLst/>
          </a:prstGeom>
          <a:ln>
            <a:solidFill>
              <a:srgbClr val="F9F9F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DCE484F-0E62-C7A0-F866-F0EF2B42A0A9}"/>
              </a:ext>
            </a:extLst>
          </p:cNvPr>
          <p:cNvCxnSpPr>
            <a:cxnSpLocks/>
          </p:cNvCxnSpPr>
          <p:nvPr/>
        </p:nvCxnSpPr>
        <p:spPr>
          <a:xfrm>
            <a:off x="1813554" y="1378397"/>
            <a:ext cx="2819406" cy="0"/>
          </a:xfrm>
          <a:prstGeom prst="line">
            <a:avLst/>
          </a:prstGeom>
          <a:ln>
            <a:solidFill>
              <a:srgbClr val="F9F9F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AD5463-DC3B-442D-14C4-2AA8E334E16F}"/>
              </a:ext>
            </a:extLst>
          </p:cNvPr>
          <p:cNvCxnSpPr>
            <a:cxnSpLocks/>
          </p:cNvCxnSpPr>
          <p:nvPr/>
        </p:nvCxnSpPr>
        <p:spPr>
          <a:xfrm>
            <a:off x="1813554" y="1240651"/>
            <a:ext cx="2819406" cy="0"/>
          </a:xfrm>
          <a:prstGeom prst="line">
            <a:avLst/>
          </a:prstGeom>
          <a:ln>
            <a:solidFill>
              <a:srgbClr val="F9F9F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B6175EE-B5A9-D0BC-0CB4-B596FB298D92}"/>
              </a:ext>
            </a:extLst>
          </p:cNvPr>
          <p:cNvCxnSpPr>
            <a:cxnSpLocks/>
          </p:cNvCxnSpPr>
          <p:nvPr/>
        </p:nvCxnSpPr>
        <p:spPr>
          <a:xfrm>
            <a:off x="1813554" y="1102905"/>
            <a:ext cx="2819406" cy="0"/>
          </a:xfrm>
          <a:prstGeom prst="line">
            <a:avLst/>
          </a:prstGeom>
          <a:ln>
            <a:solidFill>
              <a:srgbClr val="F9F9F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BA4E914-6829-ACE8-4E74-D5B078D8D114}"/>
              </a:ext>
            </a:extLst>
          </p:cNvPr>
          <p:cNvCxnSpPr>
            <a:cxnSpLocks/>
          </p:cNvCxnSpPr>
          <p:nvPr/>
        </p:nvCxnSpPr>
        <p:spPr>
          <a:xfrm>
            <a:off x="1813554" y="965159"/>
            <a:ext cx="2819406" cy="0"/>
          </a:xfrm>
          <a:prstGeom prst="line">
            <a:avLst/>
          </a:prstGeom>
          <a:ln>
            <a:solidFill>
              <a:srgbClr val="F9F9F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EB4E055-4036-ACA9-4305-E03938F09C8D}"/>
              </a:ext>
            </a:extLst>
          </p:cNvPr>
          <p:cNvCxnSpPr>
            <a:cxnSpLocks/>
          </p:cNvCxnSpPr>
          <p:nvPr/>
        </p:nvCxnSpPr>
        <p:spPr>
          <a:xfrm>
            <a:off x="1813554" y="827413"/>
            <a:ext cx="2819406" cy="0"/>
          </a:xfrm>
          <a:prstGeom prst="line">
            <a:avLst/>
          </a:prstGeom>
          <a:ln>
            <a:solidFill>
              <a:srgbClr val="F9F9F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0A32AE5-4779-F4FD-2E7D-974C2642E150}"/>
              </a:ext>
            </a:extLst>
          </p:cNvPr>
          <p:cNvCxnSpPr>
            <a:cxnSpLocks/>
          </p:cNvCxnSpPr>
          <p:nvPr/>
        </p:nvCxnSpPr>
        <p:spPr>
          <a:xfrm>
            <a:off x="1813554" y="689667"/>
            <a:ext cx="2819406" cy="0"/>
          </a:xfrm>
          <a:prstGeom prst="line">
            <a:avLst/>
          </a:prstGeom>
          <a:ln>
            <a:solidFill>
              <a:srgbClr val="F9F9F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9883B22-1A9C-D57F-4227-ED7B3F8F9085}"/>
              </a:ext>
            </a:extLst>
          </p:cNvPr>
          <p:cNvCxnSpPr>
            <a:cxnSpLocks/>
          </p:cNvCxnSpPr>
          <p:nvPr/>
        </p:nvCxnSpPr>
        <p:spPr>
          <a:xfrm>
            <a:off x="1813554" y="551921"/>
            <a:ext cx="2819406" cy="0"/>
          </a:xfrm>
          <a:prstGeom prst="line">
            <a:avLst/>
          </a:prstGeom>
          <a:ln>
            <a:solidFill>
              <a:srgbClr val="F9F9F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30CA195-8E05-10D3-1FF6-45E54F9526E7}"/>
              </a:ext>
            </a:extLst>
          </p:cNvPr>
          <p:cNvCxnSpPr>
            <a:cxnSpLocks/>
          </p:cNvCxnSpPr>
          <p:nvPr/>
        </p:nvCxnSpPr>
        <p:spPr>
          <a:xfrm>
            <a:off x="1813554" y="414175"/>
            <a:ext cx="2819406" cy="0"/>
          </a:xfrm>
          <a:prstGeom prst="line">
            <a:avLst/>
          </a:prstGeom>
          <a:ln>
            <a:solidFill>
              <a:srgbClr val="F9F9F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358F2CC-60F2-DD09-6B6E-D894EA6F8471}"/>
              </a:ext>
            </a:extLst>
          </p:cNvPr>
          <p:cNvCxnSpPr>
            <a:cxnSpLocks/>
          </p:cNvCxnSpPr>
          <p:nvPr/>
        </p:nvCxnSpPr>
        <p:spPr>
          <a:xfrm>
            <a:off x="1813554" y="276429"/>
            <a:ext cx="2819406" cy="0"/>
          </a:xfrm>
          <a:prstGeom prst="line">
            <a:avLst/>
          </a:prstGeom>
          <a:ln>
            <a:solidFill>
              <a:srgbClr val="F9F9F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7D69D86-88E3-1527-A786-F1CDCBFA7C90}"/>
              </a:ext>
            </a:extLst>
          </p:cNvPr>
          <p:cNvCxnSpPr>
            <a:cxnSpLocks/>
          </p:cNvCxnSpPr>
          <p:nvPr/>
        </p:nvCxnSpPr>
        <p:spPr>
          <a:xfrm>
            <a:off x="1813554" y="138683"/>
            <a:ext cx="2819406" cy="0"/>
          </a:xfrm>
          <a:prstGeom prst="line">
            <a:avLst/>
          </a:prstGeom>
          <a:ln>
            <a:solidFill>
              <a:srgbClr val="F9F9F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D932E0-F418-403E-5B62-03B9A88A2710}"/>
              </a:ext>
            </a:extLst>
          </p:cNvPr>
          <p:cNvSpPr txBox="1"/>
          <p:nvPr/>
        </p:nvSpPr>
        <p:spPr>
          <a:xfrm>
            <a:off x="5713102" y="4474386"/>
            <a:ext cx="3781805" cy="12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목적 및 기대 효과</a:t>
            </a:r>
            <a:endParaRPr lang="en-US" altLang="ko-KR" sz="1200" dirty="0" smtClean="0">
              <a:ln>
                <a:solidFill>
                  <a:srgbClr val="F9F9F9">
                    <a:alpha val="0"/>
                  </a:srgbClr>
                </a:solidFill>
              </a:ln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대학교 </a:t>
            </a:r>
            <a:r>
              <a:rPr lang="ko-KR" altLang="en-US" sz="105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랭킹을 기준으로 다양한 그룹을 나누어</a:t>
            </a:r>
            <a:endParaRPr lang="en-US" altLang="ko-KR" sz="105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ko-KR" altLang="en-US" sz="105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하위권 대학이 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지향 </a:t>
            </a:r>
            <a:r>
              <a:rPr lang="ko-KR" altLang="en-US" sz="105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및 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지양 해야할 </a:t>
            </a:r>
            <a:r>
              <a:rPr lang="ko-KR" altLang="en-US" sz="105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점 파악으로 교육 수준 향상</a:t>
            </a:r>
            <a:endParaRPr lang="en-US" altLang="ko-KR" sz="105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endParaRPr lang="en-US" altLang="ko-KR" sz="1200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문제 해결 방안</a:t>
            </a:r>
            <a:endParaRPr lang="en-US" altLang="ko-KR" sz="1200" dirty="0" smtClean="0">
              <a:ln>
                <a:solidFill>
                  <a:srgbClr val="F9F9F9">
                    <a:alpha val="0"/>
                  </a:srgbClr>
                </a:solidFill>
              </a:ln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학교 순위와 관련된 다양한 변수들을 활용한 비지도 학습 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진행</a:t>
            </a:r>
            <a:endParaRPr lang="ko-KR" altLang="en-US" sz="105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7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82B0E29-E364-A17F-7160-F91FD351EC64}"/>
              </a:ext>
            </a:extLst>
          </p:cNvPr>
          <p:cNvSpPr/>
          <p:nvPr/>
        </p:nvSpPr>
        <p:spPr>
          <a:xfrm>
            <a:off x="1828801" y="5854871"/>
            <a:ext cx="2964656" cy="214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BFC24-BF9F-C87C-0F26-388E8FE639E7}"/>
              </a:ext>
            </a:extLst>
          </p:cNvPr>
          <p:cNvSpPr txBox="1"/>
          <p:nvPr/>
        </p:nvSpPr>
        <p:spPr>
          <a:xfrm>
            <a:off x="1839413" y="5745146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FINAL PROJECT END.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F429-D722-89AE-2CE5-CE7D49F1E486}"/>
              </a:ext>
            </a:extLst>
          </p:cNvPr>
          <p:cNvSpPr txBox="1"/>
          <p:nvPr/>
        </p:nvSpPr>
        <p:spPr>
          <a:xfrm>
            <a:off x="1676933" y="2505115"/>
            <a:ext cx="5311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Thank you.</a:t>
            </a:r>
            <a:endParaRPr lang="ko-KR" altLang="en-US" sz="165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E90F9-A46B-736C-4D48-DF1ED1907BD9}"/>
              </a:ext>
            </a:extLst>
          </p:cNvPr>
          <p:cNvSpPr/>
          <p:nvPr/>
        </p:nvSpPr>
        <p:spPr>
          <a:xfrm>
            <a:off x="1828801" y="0"/>
            <a:ext cx="2964656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0D96AE-3B0B-F1AF-2D29-3101C1F60BC7}"/>
              </a:ext>
            </a:extLst>
          </p:cNvPr>
          <p:cNvCxnSpPr>
            <a:cxnSpLocks/>
          </p:cNvCxnSpPr>
          <p:nvPr/>
        </p:nvCxnSpPr>
        <p:spPr>
          <a:xfrm>
            <a:off x="1813554" y="1929383"/>
            <a:ext cx="281940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494D95F-1C87-3416-A9E4-F3DFF050934C}"/>
              </a:ext>
            </a:extLst>
          </p:cNvPr>
          <p:cNvCxnSpPr>
            <a:cxnSpLocks/>
          </p:cNvCxnSpPr>
          <p:nvPr/>
        </p:nvCxnSpPr>
        <p:spPr>
          <a:xfrm>
            <a:off x="1813554" y="1791635"/>
            <a:ext cx="281940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1AB4A7-D61C-0A19-ECD2-4AE9607EC12C}"/>
              </a:ext>
            </a:extLst>
          </p:cNvPr>
          <p:cNvCxnSpPr>
            <a:cxnSpLocks/>
          </p:cNvCxnSpPr>
          <p:nvPr/>
        </p:nvCxnSpPr>
        <p:spPr>
          <a:xfrm>
            <a:off x="1813554" y="1653889"/>
            <a:ext cx="281940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A722910-73D7-6F5B-BAD3-A8D6A19A78C0}"/>
              </a:ext>
            </a:extLst>
          </p:cNvPr>
          <p:cNvCxnSpPr>
            <a:cxnSpLocks/>
          </p:cNvCxnSpPr>
          <p:nvPr/>
        </p:nvCxnSpPr>
        <p:spPr>
          <a:xfrm>
            <a:off x="1813554" y="1516143"/>
            <a:ext cx="281940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DCE484F-0E62-C7A0-F866-F0EF2B42A0A9}"/>
              </a:ext>
            </a:extLst>
          </p:cNvPr>
          <p:cNvCxnSpPr>
            <a:cxnSpLocks/>
          </p:cNvCxnSpPr>
          <p:nvPr/>
        </p:nvCxnSpPr>
        <p:spPr>
          <a:xfrm>
            <a:off x="1813554" y="1378397"/>
            <a:ext cx="281940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AD5463-DC3B-442D-14C4-2AA8E334E16F}"/>
              </a:ext>
            </a:extLst>
          </p:cNvPr>
          <p:cNvCxnSpPr>
            <a:cxnSpLocks/>
          </p:cNvCxnSpPr>
          <p:nvPr/>
        </p:nvCxnSpPr>
        <p:spPr>
          <a:xfrm>
            <a:off x="1813554" y="1240651"/>
            <a:ext cx="281940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B6175EE-B5A9-D0BC-0CB4-B596FB298D92}"/>
              </a:ext>
            </a:extLst>
          </p:cNvPr>
          <p:cNvCxnSpPr>
            <a:cxnSpLocks/>
          </p:cNvCxnSpPr>
          <p:nvPr/>
        </p:nvCxnSpPr>
        <p:spPr>
          <a:xfrm>
            <a:off x="1813554" y="1102905"/>
            <a:ext cx="281940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BA4E914-6829-ACE8-4E74-D5B078D8D114}"/>
              </a:ext>
            </a:extLst>
          </p:cNvPr>
          <p:cNvCxnSpPr>
            <a:cxnSpLocks/>
          </p:cNvCxnSpPr>
          <p:nvPr/>
        </p:nvCxnSpPr>
        <p:spPr>
          <a:xfrm>
            <a:off x="1813554" y="965159"/>
            <a:ext cx="281940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EB4E055-4036-ACA9-4305-E03938F09C8D}"/>
              </a:ext>
            </a:extLst>
          </p:cNvPr>
          <p:cNvCxnSpPr>
            <a:cxnSpLocks/>
          </p:cNvCxnSpPr>
          <p:nvPr/>
        </p:nvCxnSpPr>
        <p:spPr>
          <a:xfrm>
            <a:off x="1813554" y="827413"/>
            <a:ext cx="281940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0A32AE5-4779-F4FD-2E7D-974C2642E150}"/>
              </a:ext>
            </a:extLst>
          </p:cNvPr>
          <p:cNvCxnSpPr>
            <a:cxnSpLocks/>
          </p:cNvCxnSpPr>
          <p:nvPr/>
        </p:nvCxnSpPr>
        <p:spPr>
          <a:xfrm>
            <a:off x="1813554" y="689667"/>
            <a:ext cx="281940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9883B22-1A9C-D57F-4227-ED7B3F8F9085}"/>
              </a:ext>
            </a:extLst>
          </p:cNvPr>
          <p:cNvCxnSpPr>
            <a:cxnSpLocks/>
          </p:cNvCxnSpPr>
          <p:nvPr/>
        </p:nvCxnSpPr>
        <p:spPr>
          <a:xfrm>
            <a:off x="1813554" y="551921"/>
            <a:ext cx="281940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30CA195-8E05-10D3-1FF6-45E54F9526E7}"/>
              </a:ext>
            </a:extLst>
          </p:cNvPr>
          <p:cNvCxnSpPr>
            <a:cxnSpLocks/>
          </p:cNvCxnSpPr>
          <p:nvPr/>
        </p:nvCxnSpPr>
        <p:spPr>
          <a:xfrm>
            <a:off x="1813554" y="414175"/>
            <a:ext cx="281940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358F2CC-60F2-DD09-6B6E-D894EA6F8471}"/>
              </a:ext>
            </a:extLst>
          </p:cNvPr>
          <p:cNvCxnSpPr>
            <a:cxnSpLocks/>
          </p:cNvCxnSpPr>
          <p:nvPr/>
        </p:nvCxnSpPr>
        <p:spPr>
          <a:xfrm>
            <a:off x="1813554" y="276429"/>
            <a:ext cx="281940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7D69D86-88E3-1527-A786-F1CDCBFA7C90}"/>
              </a:ext>
            </a:extLst>
          </p:cNvPr>
          <p:cNvCxnSpPr>
            <a:cxnSpLocks/>
          </p:cNvCxnSpPr>
          <p:nvPr/>
        </p:nvCxnSpPr>
        <p:spPr>
          <a:xfrm>
            <a:off x="1813554" y="138683"/>
            <a:ext cx="2819406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BA0DB1-A6B3-9C1D-4125-9361125F4A4F}"/>
              </a:ext>
            </a:extLst>
          </p:cNvPr>
          <p:cNvSpPr/>
          <p:nvPr/>
        </p:nvSpPr>
        <p:spPr>
          <a:xfrm rot="10800000">
            <a:off x="2623382" y="2856709"/>
            <a:ext cx="2087353" cy="4001290"/>
          </a:xfrm>
          <a:prstGeom prst="rect">
            <a:avLst/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6F429-D722-89AE-2CE5-CE7D49F1E486}"/>
              </a:ext>
            </a:extLst>
          </p:cNvPr>
          <p:cNvSpPr txBox="1"/>
          <p:nvPr/>
        </p:nvSpPr>
        <p:spPr>
          <a:xfrm>
            <a:off x="808253" y="56201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01.</a:t>
            </a:r>
            <a:endParaRPr lang="ko-KR" altLang="en-US" sz="2400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047F6-87D6-AC97-B6B4-E6F1ABBD1FEC}"/>
              </a:ext>
            </a:extLst>
          </p:cNvPr>
          <p:cNvSpPr txBox="1"/>
          <p:nvPr/>
        </p:nvSpPr>
        <p:spPr>
          <a:xfrm>
            <a:off x="807118" y="1331649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FINAL</a:t>
            </a:r>
          </a:p>
          <a:p>
            <a:r>
              <a:rPr lang="en-US" altLang="ko-KR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PROJECT</a:t>
            </a:r>
            <a:endParaRPr lang="ko-KR" altLang="en-US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DB7F4EE-DC1A-1071-CA7B-7F694B7AB01D}"/>
              </a:ext>
            </a:extLst>
          </p:cNvPr>
          <p:cNvGrpSpPr/>
          <p:nvPr/>
        </p:nvGrpSpPr>
        <p:grpSpPr>
          <a:xfrm>
            <a:off x="2803558" y="3052967"/>
            <a:ext cx="1625766" cy="1306789"/>
            <a:chOff x="2803558" y="3052967"/>
            <a:chExt cx="1625766" cy="130678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71BE89-B852-49E9-6339-DC2C32CA16DB}"/>
                </a:ext>
              </a:extLst>
            </p:cNvPr>
            <p:cNvSpPr txBox="1"/>
            <p:nvPr/>
          </p:nvSpPr>
          <p:spPr>
            <a:xfrm>
              <a:off x="2829917" y="3052967"/>
              <a:ext cx="3674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A</a:t>
              </a:r>
              <a:r>
                <a:rPr lang="en-US" altLang="ko-KR" sz="1100" dirty="0" smtClean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1</a:t>
              </a:r>
              <a:r>
                <a:rPr lang="en-US" altLang="ko-KR" sz="1100" dirty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.</a:t>
              </a:r>
              <a:endParaRPr lang="ko-KR" altLang="en-US" sz="110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311903-EC24-CAF1-DB26-6604AC48B1B2}"/>
                </a:ext>
              </a:extLst>
            </p:cNvPr>
            <p:cNvSpPr txBox="1"/>
            <p:nvPr/>
          </p:nvSpPr>
          <p:spPr>
            <a:xfrm>
              <a:off x="2803558" y="3400085"/>
              <a:ext cx="1625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프로젝트 설</a:t>
              </a:r>
              <a:r>
                <a:rPr lang="ko-KR" altLang="en-US" dirty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명</a:t>
              </a:r>
              <a:endParaRPr lang="ko-KR" altLang="en-US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D32A98E-C808-C145-7324-B40264171B22}"/>
                </a:ext>
              </a:extLst>
            </p:cNvPr>
            <p:cNvSpPr txBox="1"/>
            <p:nvPr/>
          </p:nvSpPr>
          <p:spPr>
            <a:xfrm>
              <a:off x="2803558" y="4081154"/>
              <a:ext cx="1176925" cy="278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8900" indent="-88900">
                <a:lnSpc>
                  <a:spcPct val="150000"/>
                </a:lnSpc>
                <a:buFontTx/>
                <a:buChar char="-"/>
                <a:tabLst>
                  <a:tab pos="88900" algn="l"/>
                </a:tabLst>
              </a:pPr>
              <a:r>
                <a:rPr lang="en-US" altLang="ko-KR" sz="900" dirty="0" smtClean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Project Description.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788CDAB-1389-6656-3F1C-6375D5435C1E}"/>
              </a:ext>
            </a:extLst>
          </p:cNvPr>
          <p:cNvGrpSpPr/>
          <p:nvPr/>
        </p:nvGrpSpPr>
        <p:grpSpPr>
          <a:xfrm>
            <a:off x="4946618" y="3052967"/>
            <a:ext cx="1968809" cy="1743768"/>
            <a:chOff x="2803558" y="3052967"/>
            <a:chExt cx="1968809" cy="174376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659DEC-BA09-AE6F-C870-5FBF666FB8A8}"/>
                </a:ext>
              </a:extLst>
            </p:cNvPr>
            <p:cNvSpPr txBox="1"/>
            <p:nvPr/>
          </p:nvSpPr>
          <p:spPr>
            <a:xfrm>
              <a:off x="2829917" y="3052967"/>
              <a:ext cx="4203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B1.</a:t>
              </a:r>
              <a:endParaRPr lang="ko-KR" altLang="en-US" sz="110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C5509D-C83A-9B37-EA81-165C5B219A5A}"/>
                </a:ext>
              </a:extLst>
            </p:cNvPr>
            <p:cNvSpPr txBox="1"/>
            <p:nvPr/>
          </p:nvSpPr>
          <p:spPr>
            <a:xfrm>
              <a:off x="2803558" y="3400085"/>
              <a:ext cx="1968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EDA </a:t>
              </a:r>
              <a:r>
                <a:rPr lang="ko-KR" altLang="en-US" dirty="0" smtClean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및 </a:t>
              </a:r>
              <a:r>
                <a:rPr lang="en-US" altLang="ko-KR" dirty="0" smtClean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PREPROCESSING</a:t>
              </a:r>
              <a:endParaRPr lang="ko-KR" altLang="en-US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CF8578-93C0-9FA0-F0A9-C0E3B21239C6}"/>
                </a:ext>
              </a:extLst>
            </p:cNvPr>
            <p:cNvSpPr txBox="1"/>
            <p:nvPr/>
          </p:nvSpPr>
          <p:spPr>
            <a:xfrm>
              <a:off x="2803558" y="4081154"/>
              <a:ext cx="1071127" cy="71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8900" indent="-88900">
                <a:lnSpc>
                  <a:spcPct val="150000"/>
                </a:lnSpc>
                <a:buFontTx/>
                <a:buChar char="-"/>
                <a:tabLst>
                  <a:tab pos="88900" algn="l"/>
                </a:tabLst>
              </a:pPr>
              <a:r>
                <a:rPr lang="en-US" altLang="ko-KR" sz="900" dirty="0" smtClean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Data Description.</a:t>
              </a:r>
              <a:endParaRPr lang="en-US" altLang="ko-KR" sz="90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  <a:p>
              <a:pPr marL="88900" indent="-88900">
                <a:lnSpc>
                  <a:spcPct val="150000"/>
                </a:lnSpc>
                <a:buFontTx/>
                <a:buChar char="-"/>
                <a:tabLst>
                  <a:tab pos="88900" algn="l"/>
                </a:tabLst>
              </a:pPr>
              <a:r>
                <a:rPr lang="en-US" altLang="ko-KR" sz="900" dirty="0" smtClean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EDA.</a:t>
              </a:r>
              <a:endParaRPr lang="en-US" altLang="ko-KR" sz="90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  <a:p>
              <a:pPr marL="88900" indent="-88900">
                <a:lnSpc>
                  <a:spcPct val="150000"/>
                </a:lnSpc>
                <a:buFontTx/>
                <a:buChar char="-"/>
                <a:tabLst>
                  <a:tab pos="88900" algn="l"/>
                </a:tabLst>
              </a:pPr>
              <a:r>
                <a:rPr lang="en-US" altLang="ko-KR" sz="900" dirty="0" smtClean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Preprocessing.</a:t>
              </a:r>
              <a:endParaRPr lang="en-US" altLang="ko-KR" sz="90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804D927-2432-8737-8D6C-20E47C32D657}"/>
              </a:ext>
            </a:extLst>
          </p:cNvPr>
          <p:cNvGrpSpPr/>
          <p:nvPr/>
        </p:nvGrpSpPr>
        <p:grpSpPr>
          <a:xfrm>
            <a:off x="7089678" y="3052967"/>
            <a:ext cx="910827" cy="1306789"/>
            <a:chOff x="2803558" y="3052967"/>
            <a:chExt cx="910827" cy="130678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54CB4F-08C3-35CB-FB06-B7929DED348C}"/>
                </a:ext>
              </a:extLst>
            </p:cNvPr>
            <p:cNvSpPr txBox="1"/>
            <p:nvPr/>
          </p:nvSpPr>
          <p:spPr>
            <a:xfrm>
              <a:off x="2829917" y="3052967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C1.</a:t>
              </a:r>
              <a:endParaRPr lang="ko-KR" altLang="en-US" sz="110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8E5081-FC1A-7171-1C63-F370D9BB8850}"/>
                </a:ext>
              </a:extLst>
            </p:cNvPr>
            <p:cNvSpPr txBox="1"/>
            <p:nvPr/>
          </p:nvSpPr>
          <p:spPr>
            <a:xfrm>
              <a:off x="2803558" y="3400085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MODELING</a:t>
              </a:r>
              <a:endParaRPr lang="ko-KR" altLang="en-US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1D2EF7-C4E7-6DCF-918E-80C6A54A8F53}"/>
                </a:ext>
              </a:extLst>
            </p:cNvPr>
            <p:cNvSpPr txBox="1"/>
            <p:nvPr/>
          </p:nvSpPr>
          <p:spPr>
            <a:xfrm>
              <a:off x="2803558" y="4081154"/>
              <a:ext cx="740908" cy="278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8900" indent="-88900">
                <a:lnSpc>
                  <a:spcPct val="150000"/>
                </a:lnSpc>
                <a:buFontTx/>
                <a:buChar char="-"/>
                <a:tabLst>
                  <a:tab pos="88900" algn="l"/>
                </a:tabLst>
              </a:pPr>
              <a:r>
                <a:rPr lang="en-US" altLang="ko-KR" sz="900" dirty="0" smtClean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Clustering</a:t>
              </a:r>
              <a:endParaRPr lang="en-US" altLang="ko-KR" sz="90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20A82B-AFB0-BA0B-869F-8A8A64FB82E4}"/>
              </a:ext>
            </a:extLst>
          </p:cNvPr>
          <p:cNvGrpSpPr/>
          <p:nvPr/>
        </p:nvGrpSpPr>
        <p:grpSpPr>
          <a:xfrm>
            <a:off x="9232737" y="3052967"/>
            <a:ext cx="1277914" cy="1536018"/>
            <a:chOff x="2803558" y="3052967"/>
            <a:chExt cx="1277914" cy="153601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DE31AA-F2B6-C91B-AA8C-FDDF7A1912FD}"/>
                </a:ext>
              </a:extLst>
            </p:cNvPr>
            <p:cNvSpPr txBox="1"/>
            <p:nvPr/>
          </p:nvSpPr>
          <p:spPr>
            <a:xfrm>
              <a:off x="2829917" y="3052967"/>
              <a:ext cx="425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D1.</a:t>
              </a:r>
              <a:endParaRPr lang="ko-KR" altLang="en-US" sz="110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6163857-6D01-54C2-483F-AD6881B27A8B}"/>
                </a:ext>
              </a:extLst>
            </p:cNvPr>
            <p:cNvSpPr txBox="1"/>
            <p:nvPr/>
          </p:nvSpPr>
          <p:spPr>
            <a:xfrm>
              <a:off x="2803558" y="3400085"/>
              <a:ext cx="12779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EVALUEATION &amp;</a:t>
              </a:r>
            </a:p>
            <a:p>
              <a:r>
                <a:rPr lang="en-US" altLang="ko-KR" dirty="0" smtClean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REVIEW</a:t>
              </a:r>
              <a:endParaRPr lang="ko-KR" altLang="en-US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4371EB6-151E-71D1-A9F3-D148AC619490}"/>
                </a:ext>
              </a:extLst>
            </p:cNvPr>
            <p:cNvSpPr txBox="1"/>
            <p:nvPr/>
          </p:nvSpPr>
          <p:spPr>
            <a:xfrm>
              <a:off x="2803558" y="4081154"/>
              <a:ext cx="75373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8900" indent="-88900">
                <a:lnSpc>
                  <a:spcPct val="150000"/>
                </a:lnSpc>
                <a:buFontTx/>
                <a:buChar char="-"/>
                <a:tabLst>
                  <a:tab pos="88900" algn="l"/>
                </a:tabLst>
              </a:pPr>
              <a:r>
                <a:rPr lang="en-US" altLang="ko-KR" sz="900" dirty="0" smtClean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Evaluation</a:t>
              </a:r>
              <a:endParaRPr lang="en-US" altLang="ko-KR" sz="90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  <a:p>
              <a:pPr marL="88900" indent="-88900">
                <a:lnSpc>
                  <a:spcPct val="150000"/>
                </a:lnSpc>
                <a:buFontTx/>
                <a:buChar char="-"/>
                <a:tabLst>
                  <a:tab pos="88900" algn="l"/>
                </a:tabLst>
              </a:pPr>
              <a:r>
                <a:rPr lang="en-US" altLang="ko-KR" sz="900" dirty="0" smtClean="0">
                  <a:ln>
                    <a:solidFill>
                      <a:srgbClr val="F9F9F9">
                        <a:alpha val="0"/>
                      </a:srgbClr>
                    </a:solidFill>
                  </a:ln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</a:rPr>
                <a:t>Result.</a:t>
              </a:r>
              <a:endParaRPr lang="en-US" altLang="ko-KR" sz="90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5B1E488-3F43-0C80-B9FE-35F2FA530F01}"/>
              </a:ext>
            </a:extLst>
          </p:cNvPr>
          <p:cNvCxnSpPr>
            <a:cxnSpLocks/>
          </p:cNvCxnSpPr>
          <p:nvPr/>
        </p:nvCxnSpPr>
        <p:spPr>
          <a:xfrm>
            <a:off x="2889250" y="5830702"/>
            <a:ext cx="161872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4FADB13-F6D2-98D2-C07C-BD99464EE0AA}"/>
              </a:ext>
            </a:extLst>
          </p:cNvPr>
          <p:cNvCxnSpPr>
            <a:cxnSpLocks/>
          </p:cNvCxnSpPr>
          <p:nvPr/>
        </p:nvCxnSpPr>
        <p:spPr>
          <a:xfrm>
            <a:off x="4449422" y="5772150"/>
            <a:ext cx="58552" cy="5855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6F429-D722-89AE-2CE5-CE7D49F1E486}"/>
              </a:ext>
            </a:extLst>
          </p:cNvPr>
          <p:cNvSpPr txBox="1"/>
          <p:nvPr/>
        </p:nvSpPr>
        <p:spPr>
          <a:xfrm>
            <a:off x="808253" y="56201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02.</a:t>
            </a:r>
            <a:endParaRPr lang="ko-KR" altLang="en-US" sz="2400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047F6-87D6-AC97-B6B4-E6F1ABBD1FEC}"/>
              </a:ext>
            </a:extLst>
          </p:cNvPr>
          <p:cNvSpPr txBox="1"/>
          <p:nvPr/>
        </p:nvSpPr>
        <p:spPr>
          <a:xfrm>
            <a:off x="807118" y="1331649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FINAL</a:t>
            </a:r>
          </a:p>
          <a:p>
            <a:r>
              <a:rPr lang="en-US" altLang="ko-KR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PROJECT</a:t>
            </a:r>
            <a:endParaRPr lang="ko-KR" altLang="en-US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EED9E-3900-9660-BACB-B3456C261D0A}"/>
              </a:ext>
            </a:extLst>
          </p:cNvPr>
          <p:cNvSpPr txBox="1"/>
          <p:nvPr/>
        </p:nvSpPr>
        <p:spPr>
          <a:xfrm>
            <a:off x="2803558" y="562015"/>
            <a:ext cx="7401385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Now</a:t>
            </a:r>
            <a: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in a number of journals and articles and other media outlets, we can see the behavior of ranking universities.</a:t>
            </a:r>
            <a:b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</a:br>
            <a: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However, the indicators of these universities' evaluations change their rankings depending on where they are weighted.</a:t>
            </a:r>
            <a:b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</a:br>
            <a: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/>
            </a:r>
            <a:b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</a:br>
            <a: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Therefore, based on the evaluation of various journals, the unsupervised learning ML model is used to identify the clusters of universities</a:t>
            </a:r>
            <a:b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</a:br>
            <a: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I would like to suggest a direction for schools in each cluster.</a:t>
            </a:r>
            <a:b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</a:br>
            <a: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/>
            </a:r>
            <a:b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</a:br>
            <a: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Through this, I think it is a good opportunity to figure out what to aim for and avoid in order to improve the level of university.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446128-56D9-4FAC-B4F4-0F34FD884107}"/>
              </a:ext>
            </a:extLst>
          </p:cNvPr>
          <p:cNvSpPr/>
          <p:nvPr/>
        </p:nvSpPr>
        <p:spPr>
          <a:xfrm>
            <a:off x="911225" y="2900855"/>
            <a:ext cx="1831975" cy="33364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ED129D-3FF3-840B-774A-5034B5F42945}"/>
              </a:ext>
            </a:extLst>
          </p:cNvPr>
          <p:cNvSpPr/>
          <p:nvPr/>
        </p:nvSpPr>
        <p:spPr>
          <a:xfrm>
            <a:off x="2909774" y="2900855"/>
            <a:ext cx="8371001" cy="3336433"/>
          </a:xfrm>
          <a:prstGeom prst="rect">
            <a:avLst/>
          </a:prstGeom>
          <a:solidFill>
            <a:srgbClr val="E2E2E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C13E7-D363-FB56-1416-3A4756A0DCBF}"/>
              </a:ext>
            </a:extLst>
          </p:cNvPr>
          <p:cNvSpPr txBox="1"/>
          <p:nvPr/>
        </p:nvSpPr>
        <p:spPr>
          <a:xfrm rot="16200000">
            <a:off x="995194" y="4144012"/>
            <a:ext cx="3159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i="1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DESCRIPTION</a:t>
            </a:r>
            <a:r>
              <a:rPr lang="en-US" altLang="ko-KR" sz="4400" i="1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.</a:t>
            </a:r>
            <a:endParaRPr lang="ko-KR" altLang="en-US" sz="4400" i="1" dirty="0">
              <a:ln>
                <a:solidFill>
                  <a:srgbClr val="F9F9F9">
                    <a:alpha val="0"/>
                  </a:srgbClr>
                </a:solidFill>
              </a:ln>
              <a:solidFill>
                <a:srgbClr val="F9F9F9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D5000A-B3D9-E3A5-833D-C6800F837525}"/>
              </a:ext>
            </a:extLst>
          </p:cNvPr>
          <p:cNvSpPr txBox="1"/>
          <p:nvPr/>
        </p:nvSpPr>
        <p:spPr>
          <a:xfrm>
            <a:off x="696792" y="4842512"/>
            <a:ext cx="1495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i="1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A.</a:t>
            </a:r>
            <a:endParaRPr lang="ko-KR" altLang="en-US" sz="9600" i="1" dirty="0">
              <a:ln>
                <a:solidFill>
                  <a:srgbClr val="F9F9F9">
                    <a:alpha val="0"/>
                  </a:srgbClr>
                </a:solidFill>
              </a:ln>
              <a:solidFill>
                <a:srgbClr val="F9F9F9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D6DA9-A0B6-8CF8-0D5A-00A40ED45165}"/>
              </a:ext>
            </a:extLst>
          </p:cNvPr>
          <p:cNvSpPr txBox="1"/>
          <p:nvPr/>
        </p:nvSpPr>
        <p:spPr>
          <a:xfrm>
            <a:off x="3222658" y="3248228"/>
            <a:ext cx="53270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현재 여러 저널이나 기사와 같은 매체에서 우리는 대학교에 대한 </a:t>
            </a:r>
            <a:endParaRPr lang="en-US" altLang="ko-KR" sz="1200" dirty="0" smtClean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순위를 메기는 행동을 접할 수 있습니다</a:t>
            </a:r>
            <a:r>
              <a:rPr lang="en-US" altLang="ko-KR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 </a:t>
            </a: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그러나 이러한 대학교의 평가를 하는 </a:t>
            </a:r>
            <a:endParaRPr lang="en-US" altLang="ko-KR" sz="1200" dirty="0" smtClean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지표는 어느 부분에 가중치를 </a:t>
            </a:r>
            <a:r>
              <a:rPr lang="ko-KR" altLang="en-US" sz="120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두냐에</a:t>
            </a: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따라 순위가 뒤바뀌고는 합니다</a:t>
            </a:r>
            <a:r>
              <a:rPr lang="en-US" altLang="ko-KR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따라서</a:t>
            </a:r>
            <a:r>
              <a:rPr lang="en-US" altLang="ko-KR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여러 저널들의 평가를 바탕으로 비지도 학습 </a:t>
            </a:r>
            <a:r>
              <a:rPr lang="en-US" altLang="ko-KR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ML</a:t>
            </a: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모델을 활용하여 </a:t>
            </a:r>
            <a:endParaRPr lang="en-US" altLang="ko-KR" sz="1200" dirty="0" smtClean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대학교들의 군집을 파악하고 각 군집의 학교들이 나아가야할 방향성을 </a:t>
            </a:r>
            <a:endParaRPr lang="en-US" altLang="ko-KR" sz="1200" dirty="0" smtClean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제시하고자 합니다</a:t>
            </a:r>
            <a:r>
              <a:rPr lang="en-US" altLang="ko-KR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이를 통해 대학교의 수준 향상을 위해 어떤 점을 </a:t>
            </a:r>
            <a:endParaRPr lang="en-US" altLang="ko-KR" sz="1200" dirty="0" smtClean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지향하고 지양해야 할지 파악 할 수 있는 좋은 기회라고 생각됩니다</a:t>
            </a:r>
            <a:r>
              <a:rPr lang="en-US" altLang="ko-KR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r>
              <a:rPr lang="ko-KR" altLang="en-US" sz="12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endParaRPr lang="en-US" altLang="ko-KR" sz="1200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401" y="3248228"/>
            <a:ext cx="2615423" cy="275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6F429-D722-89AE-2CE5-CE7D49F1E486}"/>
              </a:ext>
            </a:extLst>
          </p:cNvPr>
          <p:cNvSpPr txBox="1"/>
          <p:nvPr/>
        </p:nvSpPr>
        <p:spPr>
          <a:xfrm>
            <a:off x="808253" y="56201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03.</a:t>
            </a:r>
            <a:endParaRPr lang="ko-KR" altLang="en-US" sz="2400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047F6-87D6-AC97-B6B4-E6F1ABBD1FEC}"/>
              </a:ext>
            </a:extLst>
          </p:cNvPr>
          <p:cNvSpPr txBox="1"/>
          <p:nvPr/>
        </p:nvSpPr>
        <p:spPr>
          <a:xfrm>
            <a:off x="807118" y="1331649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FINAL</a:t>
            </a:r>
          </a:p>
          <a:p>
            <a:r>
              <a:rPr lang="en-US" altLang="ko-KR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PROJECT</a:t>
            </a:r>
            <a:endParaRPr lang="ko-KR" altLang="en-US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EED9E-3900-9660-BACB-B3456C261D0A}"/>
              </a:ext>
            </a:extLst>
          </p:cNvPr>
          <p:cNvSpPr txBox="1"/>
          <p:nvPr/>
        </p:nvSpPr>
        <p:spPr>
          <a:xfrm>
            <a:off x="2803558" y="562015"/>
            <a:ext cx="57214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Source | </a:t>
            </a:r>
            <a:r>
              <a:rPr lang="en-US" altLang="ko-KR" sz="1000" dirty="0" err="1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kaggle</a:t>
            </a:r>
            <a:r>
              <a:rPr lang="en-US" altLang="ko-KR" sz="100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'World University Rankings datasets </a:t>
            </a:r>
            <a:endParaRPr lang="en-US" altLang="ko-KR" sz="1000" dirty="0" smtClean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00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 </a:t>
            </a:r>
            <a:endParaRPr lang="ko-KR" altLang="ko-KR" sz="100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00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timesData.csv | </a:t>
            </a:r>
            <a:r>
              <a:rPr lang="ko-KR" altLang="ko-KR" sz="100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영국에서 설립된 회사에서 측정한 </a:t>
            </a:r>
            <a:r>
              <a:rPr lang="en-US" altLang="ko-KR" sz="100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‘Times Higher Education World University Ranking</a:t>
            </a:r>
            <a:r>
              <a:rPr lang="en-US" altLang="ko-KR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’</a:t>
            </a:r>
            <a:endParaRPr lang="ko-KR" altLang="ko-KR" sz="100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en-US" altLang="ko-KR" sz="100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ShanghaiData.csv | </a:t>
            </a:r>
            <a:r>
              <a:rPr lang="ko-KR" altLang="ko-KR" sz="100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중국에서 설립된 회사에서 측정한 </a:t>
            </a:r>
            <a:r>
              <a:rPr lang="en-US" altLang="ko-KR" sz="100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Shanghai </a:t>
            </a:r>
            <a:r>
              <a:rPr lang="en-US" altLang="ko-KR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Ranking</a:t>
            </a:r>
          </a:p>
          <a:p>
            <a:r>
              <a:rPr lang="en-US" altLang="ko-KR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cwurData.csv  </a:t>
            </a:r>
            <a:r>
              <a:rPr lang="en-US" altLang="ko-KR" sz="100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| </a:t>
            </a:r>
            <a:r>
              <a:rPr lang="ko-KR" altLang="ko-KR" sz="100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사우디 아라비아에서 설립된 회사에서 측정한 </a:t>
            </a:r>
            <a:r>
              <a:rPr lang="en-US" altLang="ko-KR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‘</a:t>
            </a:r>
            <a:r>
              <a:rPr lang="en-US" altLang="ko-KR" sz="100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The Center for World University Rankings</a:t>
            </a:r>
            <a:r>
              <a:rPr lang="en-US" altLang="ko-KR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’</a:t>
            </a:r>
          </a:p>
          <a:p>
            <a:endParaRPr lang="en-US" altLang="ko-KR" sz="100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r>
              <a:rPr lang="ko-KR" altLang="en-US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각 회사가 측정한 </a:t>
            </a:r>
            <a:r>
              <a:rPr lang="en-US" altLang="ko-KR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rank</a:t>
            </a:r>
            <a:r>
              <a:rPr lang="ko-KR" altLang="en-US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</a:t>
            </a:r>
            <a:r>
              <a:rPr lang="en-US" altLang="ko-KR" sz="100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world_rank</a:t>
            </a:r>
            <a:r>
              <a:rPr lang="ko-KR" altLang="en-US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라는 변수로 생성함</a:t>
            </a:r>
            <a:r>
              <a:rPr lang="en-US" altLang="ko-KR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r>
              <a:rPr lang="ko-KR" altLang="en-US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각 </a:t>
            </a:r>
            <a:r>
              <a:rPr lang="ko-KR" altLang="en-US" sz="100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결측값은</a:t>
            </a:r>
            <a:r>
              <a:rPr lang="ko-KR" altLang="en-US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평균으로 치환함</a:t>
            </a:r>
            <a:r>
              <a:rPr lang="en-US" altLang="ko-KR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r>
              <a:rPr lang="ko-KR" altLang="en-US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각 데이터는 </a:t>
            </a:r>
            <a:r>
              <a:rPr lang="en-US" altLang="ko-KR" sz="100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university_name</a:t>
            </a:r>
            <a:r>
              <a:rPr lang="ko-KR" altLang="en-US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으로 </a:t>
            </a:r>
            <a:r>
              <a:rPr lang="en-US" altLang="ko-KR" sz="100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cwur</a:t>
            </a:r>
            <a:r>
              <a:rPr lang="ko-KR" altLang="en-US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데이터에 대해 </a:t>
            </a:r>
            <a:r>
              <a:rPr lang="en-US" altLang="ko-KR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left merge</a:t>
            </a:r>
            <a:r>
              <a:rPr lang="ko-KR" altLang="en-US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함</a:t>
            </a:r>
            <a:r>
              <a:rPr lang="en-US" altLang="ko-KR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r>
              <a:rPr lang="ko-KR" altLang="en-US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 </a:t>
            </a:r>
            <a:r>
              <a:rPr lang="ko-KR" altLang="en-US" sz="100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과정속에서</a:t>
            </a:r>
            <a:r>
              <a:rPr lang="ko-KR" altLang="en-US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필요 없는 </a:t>
            </a:r>
            <a:r>
              <a:rPr lang="en-US" altLang="ko-KR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column</a:t>
            </a:r>
            <a:r>
              <a:rPr lang="ko-KR" altLang="en-US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과 중복되는 </a:t>
            </a:r>
            <a:r>
              <a:rPr lang="en-US" altLang="ko-KR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column</a:t>
            </a:r>
            <a:r>
              <a:rPr lang="ko-KR" altLang="en-US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은 삭제함</a:t>
            </a:r>
            <a:r>
              <a:rPr lang="en-US" altLang="ko-KR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</a:t>
            </a:r>
            <a:r>
              <a:rPr lang="ko-KR" altLang="en-US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빨간색 네모 칸</a:t>
            </a:r>
            <a:r>
              <a:rPr lang="en-US" altLang="ko-KR" sz="10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)</a:t>
            </a:r>
            <a:endParaRPr lang="ko-KR" altLang="ko-KR" sz="100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446128-56D9-4FAC-B4F4-0F34FD884107}"/>
              </a:ext>
            </a:extLst>
          </p:cNvPr>
          <p:cNvSpPr/>
          <p:nvPr/>
        </p:nvSpPr>
        <p:spPr>
          <a:xfrm>
            <a:off x="911225" y="2900855"/>
            <a:ext cx="1831975" cy="33364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ED129D-3FF3-840B-774A-5034B5F42945}"/>
              </a:ext>
            </a:extLst>
          </p:cNvPr>
          <p:cNvSpPr/>
          <p:nvPr/>
        </p:nvSpPr>
        <p:spPr>
          <a:xfrm>
            <a:off x="2909774" y="2900855"/>
            <a:ext cx="8371001" cy="3336433"/>
          </a:xfrm>
          <a:prstGeom prst="rect">
            <a:avLst/>
          </a:prstGeom>
          <a:solidFill>
            <a:srgbClr val="E2E2E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C13E7-D363-FB56-1416-3A4756A0DCBF}"/>
              </a:ext>
            </a:extLst>
          </p:cNvPr>
          <p:cNvSpPr txBox="1"/>
          <p:nvPr/>
        </p:nvSpPr>
        <p:spPr>
          <a:xfrm rot="16200000">
            <a:off x="955765" y="4236344"/>
            <a:ext cx="3238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i="1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DATA DESCRIPTION.</a:t>
            </a:r>
            <a:endParaRPr lang="ko-KR" altLang="en-US" sz="3200" i="1" dirty="0">
              <a:ln>
                <a:solidFill>
                  <a:srgbClr val="F9F9F9">
                    <a:alpha val="0"/>
                  </a:srgbClr>
                </a:solidFill>
              </a:ln>
              <a:solidFill>
                <a:srgbClr val="F9F9F9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D5000A-B3D9-E3A5-833D-C6800F837525}"/>
              </a:ext>
            </a:extLst>
          </p:cNvPr>
          <p:cNvSpPr txBox="1"/>
          <p:nvPr/>
        </p:nvSpPr>
        <p:spPr>
          <a:xfrm>
            <a:off x="888638" y="4842512"/>
            <a:ext cx="11122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i="1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</a:t>
            </a:r>
            <a:r>
              <a:rPr lang="en-US" altLang="ko-KR" sz="9600" i="1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.</a:t>
            </a:r>
            <a:endParaRPr lang="ko-KR" altLang="en-US" sz="9600" i="1" dirty="0">
              <a:ln>
                <a:solidFill>
                  <a:srgbClr val="F9F9F9">
                    <a:alpha val="0"/>
                  </a:srgbClr>
                </a:solidFill>
              </a:ln>
              <a:solidFill>
                <a:srgbClr val="F9F9F9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000" y="3066144"/>
            <a:ext cx="7912904" cy="783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017" y="4865796"/>
            <a:ext cx="4075710" cy="7700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017" y="3983816"/>
            <a:ext cx="7912904" cy="74818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72100" y="3241374"/>
            <a:ext cx="502920" cy="163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427364" y="3248994"/>
            <a:ext cx="502920" cy="163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29239" y="4179234"/>
            <a:ext cx="358775" cy="119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15703" y="4183343"/>
            <a:ext cx="222201" cy="119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77202" y="4178333"/>
            <a:ext cx="447611" cy="119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07483" y="4178333"/>
            <a:ext cx="645505" cy="119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8450" y="5079387"/>
            <a:ext cx="607338" cy="119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05377" y="5079387"/>
            <a:ext cx="509523" cy="119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14900" y="5079387"/>
            <a:ext cx="447611" cy="119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66705" y="5079387"/>
            <a:ext cx="238259" cy="119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9037" y="280798"/>
            <a:ext cx="2471738" cy="23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0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6F429-D722-89AE-2CE5-CE7D49F1E486}"/>
              </a:ext>
            </a:extLst>
          </p:cNvPr>
          <p:cNvSpPr txBox="1"/>
          <p:nvPr/>
        </p:nvSpPr>
        <p:spPr>
          <a:xfrm>
            <a:off x="808253" y="56201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04.</a:t>
            </a:r>
            <a:endParaRPr lang="ko-KR" altLang="en-US" sz="2400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047F6-87D6-AC97-B6B4-E6F1ABBD1FEC}"/>
              </a:ext>
            </a:extLst>
          </p:cNvPr>
          <p:cNvSpPr txBox="1"/>
          <p:nvPr/>
        </p:nvSpPr>
        <p:spPr>
          <a:xfrm>
            <a:off x="807118" y="1331649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FINAL</a:t>
            </a:r>
          </a:p>
          <a:p>
            <a:r>
              <a:rPr lang="en-US" altLang="ko-KR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PROJECT</a:t>
            </a:r>
            <a:endParaRPr lang="ko-KR" altLang="en-US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EED9E-3900-9660-BACB-B3456C261D0A}"/>
              </a:ext>
            </a:extLst>
          </p:cNvPr>
          <p:cNvSpPr txBox="1"/>
          <p:nvPr/>
        </p:nvSpPr>
        <p:spPr>
          <a:xfrm>
            <a:off x="2803558" y="562015"/>
            <a:ext cx="429316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데이터의 표준화 작업 이전 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PCA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기법을 활용하여 </a:t>
            </a:r>
            <a:r>
              <a:rPr lang="ko-KR" altLang="en-US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차원축소를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진행하고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105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우측 그림을 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통해 시각적으로 </a:t>
            </a:r>
            <a:endParaRPr lang="en-US" altLang="ko-KR" sz="1050" dirty="0" smtClean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5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개 가량의 군집이 형성되는 것을 확인 할 수 있었다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05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그러나 각 군집의  </a:t>
            </a:r>
            <a:r>
              <a:rPr lang="en-US" altLang="ko-KR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world_rank</a:t>
            </a:r>
            <a:r>
              <a:rPr lang="ko-KR" altLang="en-US" sz="105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평균은 </a:t>
            </a:r>
            <a:r>
              <a:rPr lang="ko-KR" altLang="en-US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다이나믹한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차이를 보이지 않았음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446128-56D9-4FAC-B4F4-0F34FD884107}"/>
              </a:ext>
            </a:extLst>
          </p:cNvPr>
          <p:cNvSpPr/>
          <p:nvPr/>
        </p:nvSpPr>
        <p:spPr>
          <a:xfrm>
            <a:off x="911225" y="2900855"/>
            <a:ext cx="1831975" cy="33364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ED129D-3FF3-840B-774A-5034B5F42945}"/>
              </a:ext>
            </a:extLst>
          </p:cNvPr>
          <p:cNvSpPr/>
          <p:nvPr/>
        </p:nvSpPr>
        <p:spPr>
          <a:xfrm>
            <a:off x="2909774" y="2900855"/>
            <a:ext cx="8371001" cy="3336433"/>
          </a:xfrm>
          <a:prstGeom prst="rect">
            <a:avLst/>
          </a:prstGeom>
          <a:solidFill>
            <a:srgbClr val="E2E2E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C13E7-D363-FB56-1416-3A4756A0DCBF}"/>
              </a:ext>
            </a:extLst>
          </p:cNvPr>
          <p:cNvSpPr txBox="1"/>
          <p:nvPr/>
        </p:nvSpPr>
        <p:spPr>
          <a:xfrm rot="16200000">
            <a:off x="1259181" y="4144012"/>
            <a:ext cx="2631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i="1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MODELING.</a:t>
            </a:r>
            <a:endParaRPr lang="ko-KR" altLang="en-US" sz="4400" i="1" dirty="0">
              <a:ln>
                <a:solidFill>
                  <a:srgbClr val="F9F9F9">
                    <a:alpha val="0"/>
                  </a:srgbClr>
                </a:solidFill>
              </a:ln>
              <a:solidFill>
                <a:srgbClr val="F9F9F9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D5000A-B3D9-E3A5-833D-C6800F837525}"/>
              </a:ext>
            </a:extLst>
          </p:cNvPr>
          <p:cNvSpPr txBox="1"/>
          <p:nvPr/>
        </p:nvSpPr>
        <p:spPr>
          <a:xfrm>
            <a:off x="916403" y="4842512"/>
            <a:ext cx="1056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i="1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C</a:t>
            </a:r>
            <a:r>
              <a:rPr lang="en-US" altLang="ko-KR" sz="9600" i="1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.</a:t>
            </a:r>
            <a:endParaRPr lang="ko-KR" altLang="en-US" sz="9600" i="1" dirty="0">
              <a:ln>
                <a:solidFill>
                  <a:srgbClr val="F9F9F9">
                    <a:alpha val="0"/>
                  </a:srgbClr>
                </a:solidFill>
              </a:ln>
              <a:solidFill>
                <a:srgbClr val="F9F9F9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091" y="521243"/>
            <a:ext cx="3975014" cy="20929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543" y="3443420"/>
            <a:ext cx="2535076" cy="22512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194" y="3443420"/>
            <a:ext cx="2516158" cy="22512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9801" y="3811831"/>
            <a:ext cx="1914525" cy="15144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3EED9E-3900-9660-BACB-B3456C261D0A}"/>
              </a:ext>
            </a:extLst>
          </p:cNvPr>
          <p:cNvSpPr txBox="1"/>
          <p:nvPr/>
        </p:nvSpPr>
        <p:spPr>
          <a:xfrm>
            <a:off x="3126349" y="5694719"/>
            <a:ext cx="2494270" cy="22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데이터의 표준화 작업 이전</a:t>
            </a:r>
            <a:r>
              <a:rPr lang="en-US" altLang="ko-KR" sz="80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en-US" altLang="ko-KR" sz="8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DBSCAN</a:t>
            </a:r>
            <a:r>
              <a:rPr lang="ko-KR" altLang="en-US" sz="8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한 결과</a:t>
            </a:r>
            <a:endParaRPr lang="en-US" altLang="ko-KR" sz="800" dirty="0" smtClean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EED9E-3900-9660-BACB-B3456C261D0A}"/>
              </a:ext>
            </a:extLst>
          </p:cNvPr>
          <p:cNvSpPr txBox="1"/>
          <p:nvPr/>
        </p:nvSpPr>
        <p:spPr>
          <a:xfrm>
            <a:off x="5837196" y="5693693"/>
            <a:ext cx="2516156" cy="230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주성분의 단위를 맞춘 후 </a:t>
            </a:r>
            <a:r>
              <a:rPr lang="en-US" altLang="ko-KR" sz="8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DBSCAN</a:t>
            </a:r>
            <a:r>
              <a:rPr lang="ko-KR" altLang="en-US" sz="8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한 결과</a:t>
            </a:r>
            <a:endParaRPr lang="en-US" altLang="ko-KR" sz="800" dirty="0" smtClean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3EED9E-3900-9660-BACB-B3456C261D0A}"/>
              </a:ext>
            </a:extLst>
          </p:cNvPr>
          <p:cNvSpPr txBox="1"/>
          <p:nvPr/>
        </p:nvSpPr>
        <p:spPr>
          <a:xfrm>
            <a:off x="8859800" y="5393999"/>
            <a:ext cx="1914525" cy="22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8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각 군집의 </a:t>
            </a:r>
            <a:r>
              <a:rPr lang="en-US" altLang="ko-KR" sz="80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world_rank</a:t>
            </a:r>
            <a:r>
              <a:rPr lang="en-US" altLang="ko-KR" sz="8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80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평균</a:t>
            </a:r>
            <a:endParaRPr lang="en-US" altLang="ko-KR" sz="800" dirty="0" smtClean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00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6F429-D722-89AE-2CE5-CE7D49F1E486}"/>
              </a:ext>
            </a:extLst>
          </p:cNvPr>
          <p:cNvSpPr txBox="1"/>
          <p:nvPr/>
        </p:nvSpPr>
        <p:spPr>
          <a:xfrm>
            <a:off x="808253" y="56201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05.</a:t>
            </a:r>
            <a:endParaRPr lang="ko-KR" altLang="en-US" sz="2400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047F6-87D6-AC97-B6B4-E6F1ABBD1FEC}"/>
              </a:ext>
            </a:extLst>
          </p:cNvPr>
          <p:cNvSpPr txBox="1"/>
          <p:nvPr/>
        </p:nvSpPr>
        <p:spPr>
          <a:xfrm>
            <a:off x="807118" y="1331649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FINAL</a:t>
            </a:r>
          </a:p>
          <a:p>
            <a:r>
              <a:rPr lang="en-US" altLang="ko-KR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PROJECT</a:t>
            </a:r>
            <a:endParaRPr lang="ko-KR" altLang="en-US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EED9E-3900-9660-BACB-B3456C261D0A}"/>
              </a:ext>
            </a:extLst>
          </p:cNvPr>
          <p:cNvSpPr txBox="1"/>
          <p:nvPr/>
        </p:nvSpPr>
        <p:spPr>
          <a:xfrm>
            <a:off x="2803558" y="562015"/>
            <a:ext cx="6628738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데이터의 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Standard scaling 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진행 후 </a:t>
            </a:r>
            <a:r>
              <a:rPr lang="en-US" altLang="ko-KR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scatter_plot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과 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scree plot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을 시각화 하였다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05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Scree plot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의 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elbow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기법을 </a:t>
            </a:r>
            <a:r>
              <a:rPr lang="ko-KR" altLang="en-US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적용하려는데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 정확한 판단을 내리기 어려워 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Silhouette 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계수를 추가적으로 활용하였다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446128-56D9-4FAC-B4F4-0F34FD884107}"/>
              </a:ext>
            </a:extLst>
          </p:cNvPr>
          <p:cNvSpPr/>
          <p:nvPr/>
        </p:nvSpPr>
        <p:spPr>
          <a:xfrm>
            <a:off x="911225" y="2900855"/>
            <a:ext cx="1831975" cy="33364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ED129D-3FF3-840B-774A-5034B5F42945}"/>
              </a:ext>
            </a:extLst>
          </p:cNvPr>
          <p:cNvSpPr/>
          <p:nvPr/>
        </p:nvSpPr>
        <p:spPr>
          <a:xfrm>
            <a:off x="2909774" y="2900855"/>
            <a:ext cx="8371001" cy="3336433"/>
          </a:xfrm>
          <a:prstGeom prst="rect">
            <a:avLst/>
          </a:prstGeom>
          <a:solidFill>
            <a:srgbClr val="E2E2E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C13E7-D363-FB56-1416-3A4756A0DCBF}"/>
              </a:ext>
            </a:extLst>
          </p:cNvPr>
          <p:cNvSpPr txBox="1"/>
          <p:nvPr/>
        </p:nvSpPr>
        <p:spPr>
          <a:xfrm rot="16200000">
            <a:off x="1259179" y="4144012"/>
            <a:ext cx="2631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i="1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MODELING.</a:t>
            </a:r>
            <a:endParaRPr lang="ko-KR" altLang="en-US" sz="4400" i="1" dirty="0">
              <a:ln>
                <a:solidFill>
                  <a:srgbClr val="F9F9F9">
                    <a:alpha val="0"/>
                  </a:srgbClr>
                </a:solidFill>
              </a:ln>
              <a:solidFill>
                <a:srgbClr val="F9F9F9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D5000A-B3D9-E3A5-833D-C6800F837525}"/>
              </a:ext>
            </a:extLst>
          </p:cNvPr>
          <p:cNvSpPr txBox="1"/>
          <p:nvPr/>
        </p:nvSpPr>
        <p:spPr>
          <a:xfrm>
            <a:off x="916403" y="4842512"/>
            <a:ext cx="1056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i="1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C</a:t>
            </a:r>
            <a:r>
              <a:rPr lang="en-US" altLang="ko-KR" sz="9600" i="1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.</a:t>
            </a:r>
            <a:endParaRPr lang="ko-KR" altLang="en-US" sz="9600" i="1" dirty="0">
              <a:ln>
                <a:solidFill>
                  <a:srgbClr val="F9F9F9">
                    <a:alpha val="0"/>
                  </a:srgbClr>
                </a:solidFill>
              </a:ln>
              <a:solidFill>
                <a:srgbClr val="F9F9F9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209" y="3540174"/>
            <a:ext cx="4019840" cy="21868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49760"/>
          <a:stretch/>
        </p:blipFill>
        <p:spPr>
          <a:xfrm>
            <a:off x="7438623" y="3438331"/>
            <a:ext cx="3602396" cy="226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6F429-D722-89AE-2CE5-CE7D49F1E486}"/>
              </a:ext>
            </a:extLst>
          </p:cNvPr>
          <p:cNvSpPr txBox="1"/>
          <p:nvPr/>
        </p:nvSpPr>
        <p:spPr>
          <a:xfrm>
            <a:off x="808253" y="56201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06.</a:t>
            </a:r>
            <a:endParaRPr lang="ko-KR" altLang="en-US" sz="2400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047F6-87D6-AC97-B6B4-E6F1ABBD1FEC}"/>
              </a:ext>
            </a:extLst>
          </p:cNvPr>
          <p:cNvSpPr txBox="1"/>
          <p:nvPr/>
        </p:nvSpPr>
        <p:spPr>
          <a:xfrm>
            <a:off x="807118" y="1331649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FINAL</a:t>
            </a:r>
          </a:p>
          <a:p>
            <a:r>
              <a:rPr lang="en-US" altLang="ko-KR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PROJECT</a:t>
            </a:r>
            <a:endParaRPr lang="ko-KR" altLang="en-US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EED9E-3900-9660-BACB-B3456C261D0A}"/>
              </a:ext>
            </a:extLst>
          </p:cNvPr>
          <p:cNvSpPr txBox="1"/>
          <p:nvPr/>
        </p:nvSpPr>
        <p:spPr>
          <a:xfrm>
            <a:off x="2803558" y="562015"/>
            <a:ext cx="644920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앞서 말한 바와 같이 데이터 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scaling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을 진행 한 후 </a:t>
            </a:r>
            <a:r>
              <a:rPr lang="en-US" altLang="ko-KR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Kmeans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알고리즘을 사용하여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군집분석을 실행하였다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05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해당 군집은 아래와 같이  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차원 형태로 확인해 볼 수 있었고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각 군집의 </a:t>
            </a:r>
            <a:r>
              <a:rPr lang="en-US" altLang="ko-KR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world_rank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의 분포도 확인이 가능했다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05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또한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각 군집의 평균 </a:t>
            </a:r>
            <a:r>
              <a:rPr lang="en-US" altLang="ko-KR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world_rank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는 확연하게 차이가 남을 확인할 수 있었다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446128-56D9-4FAC-B4F4-0F34FD884107}"/>
              </a:ext>
            </a:extLst>
          </p:cNvPr>
          <p:cNvSpPr/>
          <p:nvPr/>
        </p:nvSpPr>
        <p:spPr>
          <a:xfrm>
            <a:off x="911225" y="2900855"/>
            <a:ext cx="1831975" cy="33364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ED129D-3FF3-840B-774A-5034B5F42945}"/>
              </a:ext>
            </a:extLst>
          </p:cNvPr>
          <p:cNvSpPr/>
          <p:nvPr/>
        </p:nvSpPr>
        <p:spPr>
          <a:xfrm>
            <a:off x="2909774" y="2900855"/>
            <a:ext cx="8371001" cy="3336433"/>
          </a:xfrm>
          <a:prstGeom prst="rect">
            <a:avLst/>
          </a:prstGeom>
          <a:solidFill>
            <a:srgbClr val="E2E2E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C13E7-D363-FB56-1416-3A4756A0DCBF}"/>
              </a:ext>
            </a:extLst>
          </p:cNvPr>
          <p:cNvSpPr txBox="1"/>
          <p:nvPr/>
        </p:nvSpPr>
        <p:spPr>
          <a:xfrm rot="16200000">
            <a:off x="1259179" y="4144012"/>
            <a:ext cx="2631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i="1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MODELING.</a:t>
            </a:r>
            <a:endParaRPr lang="ko-KR" altLang="en-US" sz="4400" i="1" dirty="0">
              <a:ln>
                <a:solidFill>
                  <a:srgbClr val="F9F9F9">
                    <a:alpha val="0"/>
                  </a:srgbClr>
                </a:solidFill>
              </a:ln>
              <a:solidFill>
                <a:srgbClr val="F9F9F9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D5000A-B3D9-E3A5-833D-C6800F837525}"/>
              </a:ext>
            </a:extLst>
          </p:cNvPr>
          <p:cNvSpPr txBox="1"/>
          <p:nvPr/>
        </p:nvSpPr>
        <p:spPr>
          <a:xfrm>
            <a:off x="916403" y="4842512"/>
            <a:ext cx="1056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i="1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C</a:t>
            </a:r>
            <a:r>
              <a:rPr lang="en-US" altLang="ko-KR" sz="9600" i="1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.</a:t>
            </a:r>
            <a:endParaRPr lang="ko-KR" altLang="en-US" sz="9600" i="1" dirty="0">
              <a:ln>
                <a:solidFill>
                  <a:srgbClr val="F9F9F9">
                    <a:alpha val="0"/>
                  </a:srgbClr>
                </a:solidFill>
              </a:ln>
              <a:solidFill>
                <a:srgbClr val="F9F9F9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39" y="3209524"/>
            <a:ext cx="6357870" cy="21824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386" y="5491104"/>
            <a:ext cx="35337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6F429-D722-89AE-2CE5-CE7D49F1E486}"/>
              </a:ext>
            </a:extLst>
          </p:cNvPr>
          <p:cNvSpPr txBox="1"/>
          <p:nvPr/>
        </p:nvSpPr>
        <p:spPr>
          <a:xfrm>
            <a:off x="808253" y="56201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07.</a:t>
            </a:r>
            <a:endParaRPr lang="ko-KR" altLang="en-US" sz="2400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047F6-87D6-AC97-B6B4-E6F1ABBD1FEC}"/>
              </a:ext>
            </a:extLst>
          </p:cNvPr>
          <p:cNvSpPr txBox="1"/>
          <p:nvPr/>
        </p:nvSpPr>
        <p:spPr>
          <a:xfrm>
            <a:off x="807118" y="1331649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FINAL</a:t>
            </a:r>
          </a:p>
          <a:p>
            <a:r>
              <a:rPr lang="en-US" altLang="ko-KR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PROJECT</a:t>
            </a:r>
            <a:endParaRPr lang="ko-KR" altLang="en-US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EED9E-3900-9660-BACB-B3456C261D0A}"/>
              </a:ext>
            </a:extLst>
          </p:cNvPr>
          <p:cNvSpPr txBox="1"/>
          <p:nvPr/>
        </p:nvSpPr>
        <p:spPr>
          <a:xfrm>
            <a:off x="2803558" y="562015"/>
            <a:ext cx="7629012" cy="1449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앞서  파악한 두 군집의 </a:t>
            </a:r>
            <a:r>
              <a:rPr lang="ko-KR" altLang="en-US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평균차이를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검정하기 위해 정규성 검정과 </a:t>
            </a:r>
            <a:r>
              <a:rPr lang="ko-KR" altLang="en-US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등분산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검정을 실시하였다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05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QQ-plot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을 통해 어느정도 정규성을 만족한다고 볼 수 있었지만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정규성 가정을 하고 실시한 </a:t>
            </a:r>
            <a:r>
              <a:rPr lang="ko-KR" altLang="en-US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등분산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검정인 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Bartlett –test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에서는 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p-value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가 매우 작아 두 표본의 평균이 같다는 </a:t>
            </a:r>
            <a:r>
              <a:rPr lang="ko-KR" altLang="en-US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귀무가설을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기각했다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05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따라서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ko-KR" altLang="en-US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비등분산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가정을 하는 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Games-Howell hoc test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통해 두 표본의 평균이 같다는 가정을 진행하였고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해당 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test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를 통해 두 표본의 평균의 차이는 </a:t>
            </a:r>
            <a:r>
              <a:rPr lang="ko-KR" altLang="en-US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유의미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하다는 것을 알 수 있었다</a:t>
            </a:r>
            <a: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446128-56D9-4FAC-B4F4-0F34FD884107}"/>
              </a:ext>
            </a:extLst>
          </p:cNvPr>
          <p:cNvSpPr/>
          <p:nvPr/>
        </p:nvSpPr>
        <p:spPr>
          <a:xfrm>
            <a:off x="911225" y="2900855"/>
            <a:ext cx="1831975" cy="33364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ED129D-3FF3-840B-774A-5034B5F42945}"/>
              </a:ext>
            </a:extLst>
          </p:cNvPr>
          <p:cNvSpPr/>
          <p:nvPr/>
        </p:nvSpPr>
        <p:spPr>
          <a:xfrm>
            <a:off x="2909774" y="2900855"/>
            <a:ext cx="8371001" cy="3336433"/>
          </a:xfrm>
          <a:prstGeom prst="rect">
            <a:avLst/>
          </a:prstGeom>
          <a:solidFill>
            <a:srgbClr val="E2E2E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C13E7-D363-FB56-1416-3A4756A0DCBF}"/>
              </a:ext>
            </a:extLst>
          </p:cNvPr>
          <p:cNvSpPr txBox="1"/>
          <p:nvPr/>
        </p:nvSpPr>
        <p:spPr>
          <a:xfrm rot="16200000">
            <a:off x="1070059" y="4144012"/>
            <a:ext cx="30099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i="1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EVALUATION.</a:t>
            </a:r>
            <a:endParaRPr lang="ko-KR" altLang="en-US" sz="4400" i="1" dirty="0">
              <a:ln>
                <a:solidFill>
                  <a:srgbClr val="F9F9F9">
                    <a:alpha val="0"/>
                  </a:srgbClr>
                </a:solidFill>
              </a:ln>
              <a:solidFill>
                <a:srgbClr val="F9F9F9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D5000A-B3D9-E3A5-833D-C6800F837525}"/>
              </a:ext>
            </a:extLst>
          </p:cNvPr>
          <p:cNvSpPr txBox="1"/>
          <p:nvPr/>
        </p:nvSpPr>
        <p:spPr>
          <a:xfrm>
            <a:off x="880944" y="4842512"/>
            <a:ext cx="1127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i="1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D</a:t>
            </a:r>
            <a:r>
              <a:rPr lang="en-US" altLang="ko-KR" sz="9600" i="1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.</a:t>
            </a:r>
            <a:endParaRPr lang="ko-KR" altLang="en-US" sz="9600" i="1" dirty="0">
              <a:ln>
                <a:solidFill>
                  <a:srgbClr val="F9F9F9">
                    <a:alpha val="0"/>
                  </a:srgbClr>
                </a:solidFill>
              </a:ln>
              <a:solidFill>
                <a:srgbClr val="F9F9F9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427" y="3305089"/>
            <a:ext cx="3699694" cy="15568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211" y="4997898"/>
            <a:ext cx="5572125" cy="3447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210" y="5535747"/>
            <a:ext cx="5572125" cy="4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6F429-D722-89AE-2CE5-CE7D49F1E486}"/>
              </a:ext>
            </a:extLst>
          </p:cNvPr>
          <p:cNvSpPr txBox="1"/>
          <p:nvPr/>
        </p:nvSpPr>
        <p:spPr>
          <a:xfrm>
            <a:off x="808253" y="56201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08.</a:t>
            </a:r>
            <a:endParaRPr lang="ko-KR" altLang="en-US" sz="2400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047F6-87D6-AC97-B6B4-E6F1ABBD1FEC}"/>
              </a:ext>
            </a:extLst>
          </p:cNvPr>
          <p:cNvSpPr txBox="1"/>
          <p:nvPr/>
        </p:nvSpPr>
        <p:spPr>
          <a:xfrm>
            <a:off x="807118" y="1331649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FINAL</a:t>
            </a:r>
          </a:p>
          <a:p>
            <a:r>
              <a:rPr lang="en-US" altLang="ko-KR" dirty="0">
                <a:ln>
                  <a:solidFill>
                    <a:srgbClr val="F9F9F9">
                      <a:alpha val="0"/>
                    </a:srgbClr>
                  </a:solidFill>
                </a:ln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PROJECT</a:t>
            </a:r>
            <a:endParaRPr lang="ko-KR" altLang="en-US" dirty="0">
              <a:ln>
                <a:solidFill>
                  <a:srgbClr val="F9F9F9">
                    <a:alpha val="0"/>
                  </a:srgbClr>
                </a:solidFill>
              </a:ln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EED9E-3900-9660-BACB-B3456C261D0A}"/>
              </a:ext>
            </a:extLst>
          </p:cNvPr>
          <p:cNvSpPr txBox="1"/>
          <p:nvPr/>
        </p:nvSpPr>
        <p:spPr>
          <a:xfrm>
            <a:off x="2803558" y="562015"/>
            <a:ext cx="8135560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PCA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분석에서의 각 주성분에 해당하는 </a:t>
            </a:r>
            <a:r>
              <a:rPr lang="ko-KR" altLang="en-US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고유값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(</a:t>
            </a:r>
            <a:r>
              <a:rPr lang="en-US" altLang="ko-KR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eigen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value) 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비율을 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Scree plot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으로 다시 한번 그렸고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해당 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plot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을 통해 주성분 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PC1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이 데이터 전체에서 절반에 가까운 설명력을 지니는 것을 파악할 수 있었다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05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따라서 각 주성분의 원 변수의 영향력을 파악해보면 빨간 박스의 있는 변수들이 군집을 나누는 가장 큰 영향력을 지니는 것을 알 수 있었다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05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즉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, </a:t>
            </a:r>
            <a:r>
              <a:rPr lang="en-US" altLang="ko-KR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world_rank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가 낮은 군집에 속한 대학교들은 </a:t>
            </a:r>
            <a:endParaRPr lang="en-US" altLang="ko-KR" sz="105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the </a:t>
            </a:r>
            <a: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number of Highly Cited Researchers selected by Thomson 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Reuters,</a:t>
            </a:r>
            <a:endParaRPr lang="en-US" altLang="ko-KR" sz="105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the </a:t>
            </a:r>
            <a: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number of papers published in Nature and 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Science,</a:t>
            </a:r>
            <a:endParaRPr lang="en-US" altLang="ko-KR" sz="105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050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university score for teaching (the learning 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environment)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의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 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결과를 집중적으로 </a:t>
            </a:r>
            <a:r>
              <a:rPr lang="ko-KR" altLang="en-US" sz="1050" dirty="0" err="1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높여야할</a:t>
            </a:r>
            <a:r>
              <a:rPr lang="ko-KR" altLang="en-US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 필요가 있다</a:t>
            </a:r>
            <a:r>
              <a:rPr lang="en-US" altLang="ko-KR" sz="1050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.</a:t>
            </a:r>
            <a:endParaRPr lang="en-US" altLang="ko-KR" sz="1050" dirty="0">
              <a:ln>
                <a:solidFill>
                  <a:srgbClr val="F9F9F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446128-56D9-4FAC-B4F4-0F34FD884107}"/>
              </a:ext>
            </a:extLst>
          </p:cNvPr>
          <p:cNvSpPr/>
          <p:nvPr/>
        </p:nvSpPr>
        <p:spPr>
          <a:xfrm>
            <a:off x="911225" y="2900855"/>
            <a:ext cx="1831975" cy="33364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ED129D-3FF3-840B-774A-5034B5F42945}"/>
              </a:ext>
            </a:extLst>
          </p:cNvPr>
          <p:cNvSpPr/>
          <p:nvPr/>
        </p:nvSpPr>
        <p:spPr>
          <a:xfrm>
            <a:off x="2909774" y="2900855"/>
            <a:ext cx="8371001" cy="3336433"/>
          </a:xfrm>
          <a:prstGeom prst="rect">
            <a:avLst/>
          </a:prstGeom>
          <a:solidFill>
            <a:srgbClr val="E2E2E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C13E7-D363-FB56-1416-3A4756A0DCBF}"/>
              </a:ext>
            </a:extLst>
          </p:cNvPr>
          <p:cNvSpPr txBox="1"/>
          <p:nvPr/>
        </p:nvSpPr>
        <p:spPr>
          <a:xfrm rot="16200000">
            <a:off x="1674942" y="4144012"/>
            <a:ext cx="1800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i="1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RESULT.</a:t>
            </a:r>
            <a:endParaRPr lang="ko-KR" altLang="en-US" sz="4400" i="1" dirty="0">
              <a:ln>
                <a:solidFill>
                  <a:srgbClr val="F9F9F9">
                    <a:alpha val="0"/>
                  </a:srgbClr>
                </a:solidFill>
              </a:ln>
              <a:solidFill>
                <a:srgbClr val="F9F9F9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D5000A-B3D9-E3A5-833D-C6800F837525}"/>
              </a:ext>
            </a:extLst>
          </p:cNvPr>
          <p:cNvSpPr txBox="1"/>
          <p:nvPr/>
        </p:nvSpPr>
        <p:spPr>
          <a:xfrm>
            <a:off x="880944" y="4842512"/>
            <a:ext cx="1127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i="1" dirty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D</a:t>
            </a:r>
            <a:r>
              <a:rPr lang="en-US" altLang="ko-KR" sz="9600" i="1" dirty="0" smtClean="0">
                <a:ln>
                  <a:solidFill>
                    <a:srgbClr val="F9F9F9">
                      <a:alpha val="0"/>
                    </a:srgbClr>
                  </a:solidFill>
                </a:ln>
                <a:solidFill>
                  <a:srgbClr val="F9F9F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.</a:t>
            </a:r>
            <a:endParaRPr lang="ko-KR" altLang="en-US" sz="9600" i="1" dirty="0">
              <a:ln>
                <a:solidFill>
                  <a:srgbClr val="F9F9F9">
                    <a:alpha val="0"/>
                  </a:srgbClr>
                </a:solidFill>
              </a:ln>
              <a:solidFill>
                <a:srgbClr val="F9F9F9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091" y="3296603"/>
            <a:ext cx="3676650" cy="2647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221" r="57513" b="-221"/>
          <a:stretch/>
        </p:blipFill>
        <p:spPr>
          <a:xfrm>
            <a:off x="8402211" y="3108586"/>
            <a:ext cx="1834279" cy="302764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411736" y="4494315"/>
            <a:ext cx="1078498" cy="1072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411736" y="4620578"/>
            <a:ext cx="1078498" cy="1090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411736" y="4992053"/>
            <a:ext cx="1078498" cy="1090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1418</Words>
  <Application>Microsoft Office PowerPoint</Application>
  <PresentationFormat>와이드스크린</PresentationFormat>
  <Paragraphs>188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에스코어 드림 2 ExtraLight</vt:lpstr>
      <vt:lpstr>에스코어 드림 4 Regular</vt:lpstr>
      <vt:lpstr>에스코어 드림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</dc:title>
  <dc:creator>김동연</dc:creator>
  <cp:lastModifiedBy>김동연</cp:lastModifiedBy>
  <cp:revision>24</cp:revision>
  <dcterms:created xsi:type="dcterms:W3CDTF">2022-11-14T12:28:06Z</dcterms:created>
  <dcterms:modified xsi:type="dcterms:W3CDTF">2022-12-01T18:34:49Z</dcterms:modified>
</cp:coreProperties>
</file>