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74" r:id="rId13"/>
    <p:sldId id="280" r:id="rId14"/>
    <p:sldId id="275" r:id="rId15"/>
    <p:sldId id="271" r:id="rId16"/>
    <p:sldId id="276" r:id="rId17"/>
    <p:sldId id="277" r:id="rId18"/>
    <p:sldId id="279" r:id="rId19"/>
    <p:sldId id="267" r:id="rId20"/>
    <p:sldId id="272" r:id="rId21"/>
    <p:sldId id="273" r:id="rId22"/>
    <p:sldId id="268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9C37"/>
    <a:srgbClr val="B96B35"/>
    <a:srgbClr val="BE8F6F"/>
    <a:srgbClr val="E59B39"/>
    <a:srgbClr val="ED7D31"/>
    <a:srgbClr val="E65138"/>
    <a:srgbClr val="404040"/>
    <a:srgbClr val="C6C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8483-1F00-4D1C-B6BC-FD6204B12F22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8B75-09B6-45B6-94BA-CC56A1730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089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8483-1F00-4D1C-B6BC-FD6204B12F22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8B75-09B6-45B6-94BA-CC56A1730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57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8483-1F00-4D1C-B6BC-FD6204B12F22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8B75-09B6-45B6-94BA-CC56A1730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8483-1F00-4D1C-B6BC-FD6204B12F22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8B75-09B6-45B6-94BA-CC56A1730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034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8483-1F00-4D1C-B6BC-FD6204B12F22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8B75-09B6-45B6-94BA-CC56A1730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835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8483-1F00-4D1C-B6BC-FD6204B12F22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8B75-09B6-45B6-94BA-CC56A1730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776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8483-1F00-4D1C-B6BC-FD6204B12F22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8B75-09B6-45B6-94BA-CC56A1730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860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8483-1F00-4D1C-B6BC-FD6204B12F22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8B75-09B6-45B6-94BA-CC56A1730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671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8483-1F00-4D1C-B6BC-FD6204B12F22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8B75-09B6-45B6-94BA-CC56A1730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11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8483-1F00-4D1C-B6BC-FD6204B12F22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8B75-09B6-45B6-94BA-CC56A1730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386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8483-1F00-4D1C-B6BC-FD6204B12F22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8B75-09B6-45B6-94BA-CC56A1730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300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28483-1F00-4D1C-B6BC-FD6204B12F22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88B75-09B6-45B6-94BA-CC56A1730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458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725"/>
            <a:ext cx="12192000" cy="6849533"/>
          </a:xfrm>
          <a:prstGeom prst="rect">
            <a:avLst/>
          </a:prstGeom>
          <a:solidFill>
            <a:schemeClr val="accent6">
              <a:lumMod val="40000"/>
              <a:lumOff val="60000"/>
              <a:alpha val="87000"/>
            </a:schemeClr>
          </a:solidFill>
        </p:spPr>
      </p:pic>
      <p:sp>
        <p:nvSpPr>
          <p:cNvPr id="3" name="직사각형 2"/>
          <p:cNvSpPr/>
          <p:nvPr/>
        </p:nvSpPr>
        <p:spPr>
          <a:xfrm>
            <a:off x="-24800" y="-14192"/>
            <a:ext cx="12216800" cy="6872192"/>
          </a:xfrm>
          <a:prstGeom prst="rect">
            <a:avLst/>
          </a:prstGeom>
          <a:solidFill>
            <a:schemeClr val="tx1">
              <a:lumMod val="85000"/>
              <a:lumOff val="1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7583" y="169327"/>
            <a:ext cx="1737976" cy="307777"/>
          </a:xfrm>
          <a:prstGeom prst="rect">
            <a:avLst/>
          </a:prstGeom>
          <a:solidFill>
            <a:schemeClr val="accent6">
              <a:lumMod val="40000"/>
              <a:lumOff val="60000"/>
              <a:alpha val="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spc="-150" dirty="0" smtClean="0">
                <a:solidFill>
                  <a:schemeClr val="bg1"/>
                </a:solidFill>
              </a:rPr>
              <a:t>2021 . </a:t>
            </a:r>
            <a:r>
              <a:rPr lang="en-US" altLang="ko-KR" sz="1400" spc="-150" dirty="0" smtClean="0">
                <a:solidFill>
                  <a:schemeClr val="bg1"/>
                </a:solidFill>
              </a:rPr>
              <a:t> 12 .  21  </a:t>
            </a:r>
            <a:r>
              <a:rPr lang="ko-KR" altLang="en-US" sz="1400" spc="-150" dirty="0" smtClean="0">
                <a:solidFill>
                  <a:schemeClr val="bg1"/>
                </a:solidFill>
              </a:rPr>
              <a:t>김동연</a:t>
            </a:r>
            <a:endParaRPr lang="ko-KR" altLang="en-US" sz="1400" spc="-150" dirty="0">
              <a:solidFill>
                <a:schemeClr val="bg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139700" y="477104"/>
            <a:ext cx="1593850" cy="141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133600" y="2818876"/>
            <a:ext cx="7967246" cy="1200329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 smtClean="0">
                <a:solidFill>
                  <a:schemeClr val="bg1"/>
                </a:solidFill>
              </a:rPr>
              <a:t>물류 유통량 예측 경진대회</a:t>
            </a:r>
            <a:endParaRPr lang="en-US" altLang="ko-KR" sz="54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b="1" kern="1300" spc="2200" dirty="0" smtClean="0">
                <a:solidFill>
                  <a:schemeClr val="bg1"/>
                </a:solidFill>
              </a:rPr>
              <a:t> </a:t>
            </a:r>
            <a:r>
              <a:rPr lang="ko-KR" altLang="en-US" b="1" kern="1300" spc="2200" dirty="0" err="1" smtClean="0">
                <a:solidFill>
                  <a:schemeClr val="bg1"/>
                </a:solidFill>
              </a:rPr>
              <a:t>딥러닝을</a:t>
            </a:r>
            <a:r>
              <a:rPr lang="ko-KR" altLang="en-US" b="1" kern="1300" spc="2200" dirty="0" smtClean="0">
                <a:solidFill>
                  <a:schemeClr val="bg1"/>
                </a:solidFill>
              </a:rPr>
              <a:t> </a:t>
            </a:r>
            <a:r>
              <a:rPr lang="ko-KR" altLang="en-US" b="1" kern="1300" spc="2200" dirty="0">
                <a:solidFill>
                  <a:schemeClr val="bg1"/>
                </a:solidFill>
              </a:rPr>
              <a:t>활용한 실전 </a:t>
            </a:r>
            <a:r>
              <a:rPr lang="ko-KR" altLang="en-US" b="1" kern="1300" spc="2200" dirty="0" smtClean="0">
                <a:solidFill>
                  <a:schemeClr val="bg1"/>
                </a:solidFill>
              </a:rPr>
              <a:t>프로젝트</a:t>
            </a:r>
          </a:p>
        </p:txBody>
      </p:sp>
    </p:spTree>
    <p:extLst>
      <p:ext uri="{BB962C8B-B14F-4D97-AF65-F5344CB8AC3E}">
        <p14:creationId xmlns:p14="http://schemas.microsoft.com/office/powerpoint/2010/main" val="81436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24800" y="-14192"/>
            <a:ext cx="12216800" cy="68721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527769" y="2211262"/>
            <a:ext cx="5187231" cy="2195439"/>
            <a:chOff x="527769" y="1728426"/>
            <a:chExt cx="5187231" cy="2195439"/>
          </a:xfrm>
        </p:grpSpPr>
        <p:grpSp>
          <p:nvGrpSpPr>
            <p:cNvPr id="3" name="그룹 2"/>
            <p:cNvGrpSpPr/>
            <p:nvPr/>
          </p:nvGrpSpPr>
          <p:grpSpPr>
            <a:xfrm>
              <a:off x="558064" y="3058923"/>
              <a:ext cx="3773076" cy="864942"/>
              <a:chOff x="471977" y="2691080"/>
              <a:chExt cx="3773076" cy="864942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471977" y="2691080"/>
                <a:ext cx="369614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 smtClean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Preprocessing</a:t>
                </a:r>
                <a:endPara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48913" y="2786581"/>
                <a:ext cx="369614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 smtClean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Preprocessing</a:t>
                </a:r>
                <a:endPara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527769" y="1728426"/>
              <a:ext cx="358284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rgbClr val="B96B35"/>
                  </a:solidFill>
                  <a:latin typeface="+mj-lt"/>
                  <a:ea typeface="THE명품고딕L" panose="02020603020101020101" pitchFamily="18" charset="-127"/>
                </a:rPr>
                <a:t>Part</a:t>
              </a:r>
              <a:r>
                <a:rPr lang="en-US" altLang="ko-KR" sz="8000" b="1" spc="-150" dirty="0">
                  <a:solidFill>
                    <a:srgbClr val="ED7D31">
                      <a:alpha val="70000"/>
                    </a:srgbClr>
                  </a:solidFill>
                  <a:latin typeface="+mj-lt"/>
                  <a:ea typeface="THE명품고딕L" panose="02020603020101020101" pitchFamily="18" charset="-127"/>
                </a:rPr>
                <a:t> </a:t>
              </a:r>
              <a:r>
                <a:rPr lang="en-US" altLang="ko-KR" sz="8000" b="1" spc="-150" dirty="0" smtClean="0">
                  <a:solidFill>
                    <a:srgbClr val="ED7D31">
                      <a:alpha val="70000"/>
                    </a:srgbClr>
                  </a:solidFill>
                  <a:latin typeface="+mj-lt"/>
                  <a:ea typeface="THE명품고딕L" panose="02020603020101020101" pitchFamily="18" charset="-127"/>
                </a:rPr>
                <a:t>II</a:t>
              </a:r>
              <a:r>
                <a:rPr lang="en-US" altLang="ko-KR" sz="8000" b="1" spc="-150" dirty="0" smtClean="0">
                  <a:solidFill>
                    <a:srgbClr val="ED7D31">
                      <a:alpha val="70000"/>
                    </a:srgbClr>
                  </a:solidFill>
                  <a:latin typeface="+mj-lt"/>
                  <a:ea typeface="THE명품고딕L" panose="02020603020101020101" pitchFamily="18" charset="-127"/>
                </a:rPr>
                <a:t>I</a:t>
              </a:r>
              <a:r>
                <a:rPr lang="en-US" altLang="ko-KR" sz="8000" b="1" spc="-150" dirty="0" smtClean="0">
                  <a:solidFill>
                    <a:srgbClr val="ED7D31">
                      <a:alpha val="70000"/>
                    </a:srgbClr>
                  </a:solidFill>
                  <a:latin typeface="+mj-lt"/>
                  <a:ea typeface="THE명품고딕L" panose="02020603020101020101" pitchFamily="18" charset="-127"/>
                </a:rPr>
                <a:t>.</a:t>
              </a:r>
              <a:endParaRPr lang="ko-KR" altLang="en-US" sz="8000" b="1" spc="-150" dirty="0">
                <a:solidFill>
                  <a:srgbClr val="ED7D31">
                    <a:alpha val="70000"/>
                  </a:srgb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  <a:ln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직사각형 8"/>
          <p:cNvSpPr/>
          <p:nvPr/>
        </p:nvSpPr>
        <p:spPr>
          <a:xfrm>
            <a:off x="10251593" y="769257"/>
            <a:ext cx="1200178" cy="1253319"/>
          </a:xfrm>
          <a:prstGeom prst="rect">
            <a:avLst/>
          </a:prstGeom>
          <a:noFill/>
          <a:ln w="88900">
            <a:solidFill>
              <a:srgbClr val="B96B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/>
          <p:cNvSpPr/>
          <p:nvPr/>
        </p:nvSpPr>
        <p:spPr>
          <a:xfrm>
            <a:off x="8466337" y="803376"/>
            <a:ext cx="1200178" cy="1219200"/>
          </a:xfrm>
          <a:prstGeom prst="triangle">
            <a:avLst/>
          </a:prstGeom>
          <a:noFill/>
          <a:ln w="88900">
            <a:solidFill>
              <a:srgbClr val="B96B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>
            <a:off x="10798628" y="1451428"/>
            <a:ext cx="621365" cy="539573"/>
          </a:xfrm>
          <a:prstGeom prst="triangle">
            <a:avLst/>
          </a:prstGeom>
          <a:noFill/>
          <a:ln w="88900">
            <a:solidFill>
              <a:srgbClr val="B96B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 flipH="1">
            <a:off x="9511364" y="2022576"/>
            <a:ext cx="1940407" cy="0"/>
          </a:xfrm>
          <a:prstGeom prst="line">
            <a:avLst/>
          </a:prstGeom>
          <a:ln w="88900">
            <a:solidFill>
              <a:srgbClr val="B96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 flipV="1">
            <a:off x="9869714" y="1219200"/>
            <a:ext cx="381880" cy="786315"/>
          </a:xfrm>
          <a:prstGeom prst="line">
            <a:avLst/>
          </a:prstGeom>
          <a:ln w="88900">
            <a:solidFill>
              <a:srgbClr val="B96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V="1">
            <a:off x="9095454" y="1219200"/>
            <a:ext cx="803288" cy="1236258"/>
          </a:xfrm>
          <a:prstGeom prst="line">
            <a:avLst/>
          </a:prstGeom>
          <a:ln w="88900">
            <a:solidFill>
              <a:srgbClr val="B96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8840890" y="575466"/>
            <a:ext cx="451071" cy="469900"/>
          </a:xfrm>
          <a:prstGeom prst="ellipse">
            <a:avLst/>
          </a:prstGeom>
          <a:noFill/>
          <a:ln w="88900">
            <a:solidFill>
              <a:srgbClr val="B96B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10030496" y="534306"/>
            <a:ext cx="451071" cy="469900"/>
          </a:xfrm>
          <a:prstGeom prst="ellipse">
            <a:avLst/>
          </a:prstGeom>
          <a:noFill/>
          <a:ln w="88900">
            <a:solidFill>
              <a:srgbClr val="B96B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6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-24800" y="-14192"/>
            <a:ext cx="12216800" cy="6872192"/>
          </a:xfrm>
          <a:prstGeom prst="rect">
            <a:avLst/>
          </a:prstGeom>
          <a:solidFill>
            <a:schemeClr val="tx1">
              <a:lumMod val="85000"/>
              <a:lumOff val="1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-24800" y="-14192"/>
            <a:ext cx="12216800" cy="1857506"/>
          </a:xfrm>
          <a:prstGeom prst="rect">
            <a:avLst/>
          </a:prstGeom>
          <a:solidFill>
            <a:schemeClr val="tx1">
              <a:lumMod val="85000"/>
              <a:lumOff val="1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1600" y="132719"/>
            <a:ext cx="701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rgbClr val="B96B35"/>
                </a:solidFill>
              </a:rPr>
              <a:t>Part II.</a:t>
            </a:r>
            <a:endParaRPr lang="ko-KR" altLang="en-US" spc="-150" dirty="0">
              <a:solidFill>
                <a:srgbClr val="B96B35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07158" y="652394"/>
            <a:ext cx="928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rgbClr val="B96B35"/>
                </a:solidFill>
              </a:rPr>
              <a:t>III. </a:t>
            </a:r>
            <a:r>
              <a:rPr lang="en-US" altLang="ko-KR" sz="3200" b="1" dirty="0" err="1" smtClean="0">
                <a:solidFill>
                  <a:srgbClr val="B96B35"/>
                </a:solidFill>
              </a:rPr>
              <a:t>i</a:t>
            </a:r>
            <a:endParaRPr lang="ko-KR" altLang="en-US" sz="3200" b="1" dirty="0">
              <a:solidFill>
                <a:srgbClr val="B96B3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4929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rgbClr val="B96B35"/>
                </a:solidFill>
                <a:latin typeface="+mj-ea"/>
                <a:ea typeface="+mj-ea"/>
              </a:rPr>
              <a:t>데이터 전처리</a:t>
            </a:r>
            <a:endParaRPr lang="ko-KR" altLang="en-US" sz="3000" spc="-150" dirty="0">
              <a:solidFill>
                <a:srgbClr val="B96B35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2502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B96B35"/>
                </a:solidFill>
              </a:rPr>
              <a:t>데이터를 모델링하기 좋게 바꾸기</a:t>
            </a:r>
            <a:endParaRPr lang="ko-KR" altLang="en-US" sz="1200" dirty="0">
              <a:solidFill>
                <a:srgbClr val="B96B35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52186" y="3285785"/>
            <a:ext cx="2526654" cy="1902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송하인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격자공간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고유번호와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송수인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격자공간</a:t>
            </a:r>
            <a:r>
              <a:rPr lang="ko-KR" altLang="en-US" sz="1400" dirty="0" smtClean="0">
                <a:solidFill>
                  <a:schemeClr val="bg1"/>
                </a:solidFill>
              </a:rPr>
              <a:t> 고유번호를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SEND_AREA, </a:t>
            </a:r>
            <a:r>
              <a:rPr lang="en-US" altLang="ko-KR" sz="1400" dirty="0" smtClean="0">
                <a:solidFill>
                  <a:schemeClr val="bg1"/>
                </a:solidFill>
              </a:rPr>
              <a:t>SEND_1000,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SEND_100, SEND_50</a:t>
            </a:r>
            <a:r>
              <a:rPr lang="ko-KR" altLang="en-US" sz="1400" dirty="0" smtClean="0">
                <a:solidFill>
                  <a:schemeClr val="bg1"/>
                </a:solidFill>
              </a:rPr>
              <a:t>와 같이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4</a:t>
            </a:r>
            <a:r>
              <a:rPr lang="ko-KR" altLang="en-US" sz="1400" dirty="0" smtClean="0">
                <a:solidFill>
                  <a:schemeClr val="bg1"/>
                </a:solidFill>
              </a:rPr>
              <a:t>가지로 </a:t>
            </a:r>
            <a:r>
              <a:rPr lang="en-US" altLang="ko-KR" sz="1400" dirty="0" smtClean="0">
                <a:solidFill>
                  <a:schemeClr val="bg1"/>
                </a:solidFill>
              </a:rPr>
              <a:t>split </a:t>
            </a:r>
            <a:r>
              <a:rPr lang="ko-KR" altLang="en-US" sz="1400" dirty="0" smtClean="0">
                <a:solidFill>
                  <a:schemeClr val="bg1"/>
                </a:solidFill>
              </a:rPr>
              <a:t>진행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7948349" y="2650127"/>
            <a:ext cx="20901" cy="3363323"/>
          </a:xfrm>
          <a:prstGeom prst="line">
            <a:avLst/>
          </a:prstGeom>
          <a:ln w="76200">
            <a:solidFill>
              <a:srgbClr val="B96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6" y="2339531"/>
            <a:ext cx="6705600" cy="379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44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-24800" y="-14192"/>
            <a:ext cx="12216800" cy="6872192"/>
          </a:xfrm>
          <a:prstGeom prst="rect">
            <a:avLst/>
          </a:prstGeom>
          <a:solidFill>
            <a:schemeClr val="tx1">
              <a:lumMod val="85000"/>
              <a:lumOff val="1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-24800" y="-14192"/>
            <a:ext cx="12216800" cy="1857506"/>
          </a:xfrm>
          <a:prstGeom prst="rect">
            <a:avLst/>
          </a:prstGeom>
          <a:solidFill>
            <a:schemeClr val="tx1">
              <a:lumMod val="85000"/>
              <a:lumOff val="1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1600" y="132719"/>
            <a:ext cx="701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rgbClr val="B96B35"/>
                </a:solidFill>
              </a:rPr>
              <a:t>Part II.</a:t>
            </a:r>
            <a:endParaRPr lang="ko-KR" altLang="en-US" spc="-150" dirty="0">
              <a:solidFill>
                <a:srgbClr val="B96B35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07158" y="652394"/>
            <a:ext cx="928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rgbClr val="B96B35"/>
                </a:solidFill>
              </a:rPr>
              <a:t>III. </a:t>
            </a:r>
            <a:r>
              <a:rPr lang="en-US" altLang="ko-KR" sz="3200" b="1" dirty="0" err="1" smtClean="0">
                <a:solidFill>
                  <a:srgbClr val="B96B35"/>
                </a:solidFill>
              </a:rPr>
              <a:t>i</a:t>
            </a:r>
            <a:endParaRPr lang="ko-KR" altLang="en-US" sz="3200" b="1" dirty="0">
              <a:solidFill>
                <a:srgbClr val="B96B3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4929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rgbClr val="B96B35"/>
                </a:solidFill>
                <a:latin typeface="+mj-ea"/>
                <a:ea typeface="+mj-ea"/>
              </a:rPr>
              <a:t>데이터 전처리</a:t>
            </a:r>
            <a:endParaRPr lang="ko-KR" altLang="en-US" sz="3000" spc="-150" dirty="0">
              <a:solidFill>
                <a:srgbClr val="B96B35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2502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B96B35"/>
                </a:solidFill>
              </a:rPr>
              <a:t>데이터를 모델링하기 좋게 바꾸기</a:t>
            </a:r>
            <a:endParaRPr lang="ko-KR" altLang="en-US" sz="1200" dirty="0">
              <a:solidFill>
                <a:srgbClr val="B96B35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58135" y="2650127"/>
            <a:ext cx="3244799" cy="3453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송하인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격자공간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지역번호와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송수인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격자공간</a:t>
            </a:r>
            <a:r>
              <a:rPr lang="ko-KR" altLang="en-US" sz="1400" dirty="0" smtClean="0">
                <a:solidFill>
                  <a:schemeClr val="bg1"/>
                </a:solidFill>
              </a:rPr>
              <a:t> 지역번호는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범주형 데이터이므로</a:t>
            </a:r>
            <a:r>
              <a:rPr lang="en-US" altLang="ko-KR" sz="1400" dirty="0" smtClean="0">
                <a:solidFill>
                  <a:schemeClr val="bg1"/>
                </a:solidFill>
              </a:rPr>
              <a:t>, </a:t>
            </a:r>
          </a:p>
          <a:p>
            <a:pPr>
              <a:lnSpc>
                <a:spcPct val="120000"/>
              </a:lnSpc>
            </a:pPr>
            <a:r>
              <a:rPr lang="ko-KR" altLang="en-US" sz="1400" dirty="0" err="1" smtClean="0">
                <a:solidFill>
                  <a:schemeClr val="bg1"/>
                </a:solidFill>
              </a:rPr>
              <a:t>수치형</a:t>
            </a:r>
            <a:r>
              <a:rPr lang="ko-KR" altLang="en-US" sz="1400" dirty="0" smtClean="0">
                <a:solidFill>
                  <a:schemeClr val="bg1"/>
                </a:solidFill>
              </a:rPr>
              <a:t> 데이터로 변환해 주어야하는데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err="1" smtClean="0">
                <a:solidFill>
                  <a:schemeClr val="bg1"/>
                </a:solidFill>
              </a:rPr>
              <a:t>LabelEncoding</a:t>
            </a:r>
            <a:r>
              <a:rPr lang="ko-KR" altLang="en-US" sz="1400" dirty="0" smtClean="0">
                <a:solidFill>
                  <a:schemeClr val="bg1"/>
                </a:solidFill>
              </a:rPr>
              <a:t>은 범주가 각기 다르고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없는 데이터도 있어서 불완전하고</a:t>
            </a:r>
            <a:r>
              <a:rPr lang="en-US" altLang="ko-KR" sz="1400" dirty="0" smtClean="0">
                <a:solidFill>
                  <a:schemeClr val="bg1"/>
                </a:solidFill>
              </a:rPr>
              <a:t>,</a:t>
            </a:r>
          </a:p>
          <a:p>
            <a:pPr>
              <a:lnSpc>
                <a:spcPct val="120000"/>
              </a:lnSpc>
            </a:pP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err="1" smtClean="0">
                <a:solidFill>
                  <a:schemeClr val="bg1"/>
                </a:solidFill>
              </a:rPr>
              <a:t>OnehotEncoding</a:t>
            </a:r>
            <a:r>
              <a:rPr lang="ko-KR" altLang="en-US" sz="1400" dirty="0" smtClean="0">
                <a:solidFill>
                  <a:schemeClr val="bg1"/>
                </a:solidFill>
              </a:rPr>
              <a:t>은 범주가 너무 많아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차원의 저주의 가능성이 높아</a:t>
            </a:r>
            <a:r>
              <a:rPr lang="en-US" altLang="ko-KR" sz="1400" dirty="0" smtClean="0">
                <a:solidFill>
                  <a:schemeClr val="bg1"/>
                </a:solidFill>
              </a:rPr>
              <a:t>,</a:t>
            </a:r>
          </a:p>
          <a:p>
            <a:pPr>
              <a:lnSpc>
                <a:spcPct val="120000"/>
              </a:lnSpc>
            </a:pP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err="1" smtClean="0">
                <a:solidFill>
                  <a:schemeClr val="bg1"/>
                </a:solidFill>
              </a:rPr>
              <a:t>BinaryEncoding</a:t>
            </a:r>
            <a:r>
              <a:rPr lang="ko-KR" altLang="en-US" sz="1400" dirty="0" smtClean="0">
                <a:solidFill>
                  <a:schemeClr val="bg1"/>
                </a:solidFill>
              </a:rPr>
              <a:t>을 진행 하였다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7948349" y="2650127"/>
            <a:ext cx="20901" cy="3363323"/>
          </a:xfrm>
          <a:prstGeom prst="line">
            <a:avLst/>
          </a:prstGeom>
          <a:ln w="76200">
            <a:solidFill>
              <a:srgbClr val="B96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38" y="2354837"/>
            <a:ext cx="6338887" cy="391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82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-24800" y="-14192"/>
            <a:ext cx="12216800" cy="6872192"/>
          </a:xfrm>
          <a:prstGeom prst="rect">
            <a:avLst/>
          </a:prstGeom>
          <a:solidFill>
            <a:schemeClr val="tx1">
              <a:lumMod val="85000"/>
              <a:lumOff val="1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-24800" y="-14192"/>
            <a:ext cx="12216800" cy="1857506"/>
          </a:xfrm>
          <a:prstGeom prst="rect">
            <a:avLst/>
          </a:prstGeom>
          <a:solidFill>
            <a:schemeClr val="tx1">
              <a:lumMod val="85000"/>
              <a:lumOff val="1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1600" y="132719"/>
            <a:ext cx="701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rgbClr val="B96B35"/>
                </a:solidFill>
              </a:rPr>
              <a:t>Part II.</a:t>
            </a:r>
            <a:endParaRPr lang="ko-KR" altLang="en-US" spc="-150" dirty="0">
              <a:solidFill>
                <a:srgbClr val="B96B35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07158" y="652394"/>
            <a:ext cx="928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rgbClr val="B96B35"/>
                </a:solidFill>
              </a:rPr>
              <a:t>III. </a:t>
            </a:r>
            <a:r>
              <a:rPr lang="en-US" altLang="ko-KR" sz="3200" b="1" dirty="0" err="1" smtClean="0">
                <a:solidFill>
                  <a:srgbClr val="B96B35"/>
                </a:solidFill>
              </a:rPr>
              <a:t>i</a:t>
            </a:r>
            <a:endParaRPr lang="ko-KR" altLang="en-US" sz="3200" b="1" dirty="0">
              <a:solidFill>
                <a:srgbClr val="B96B3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4929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rgbClr val="B96B35"/>
                </a:solidFill>
                <a:latin typeface="+mj-ea"/>
                <a:ea typeface="+mj-ea"/>
              </a:rPr>
              <a:t>데이터 전처리</a:t>
            </a:r>
            <a:endParaRPr lang="ko-KR" altLang="en-US" sz="3000" spc="-150" dirty="0">
              <a:solidFill>
                <a:srgbClr val="B96B35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2502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B96B35"/>
                </a:solidFill>
              </a:rPr>
              <a:t>데이터를 모델링하기 좋게 바꾸기</a:t>
            </a:r>
            <a:endParaRPr lang="ko-KR" altLang="en-US" sz="1200" dirty="0">
              <a:solidFill>
                <a:srgbClr val="B96B35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58135" y="2650127"/>
            <a:ext cx="3244799" cy="3453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송하인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격자공간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지역번호와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송수인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격자공간</a:t>
            </a:r>
            <a:r>
              <a:rPr lang="ko-KR" altLang="en-US" sz="1400" dirty="0" smtClean="0">
                <a:solidFill>
                  <a:schemeClr val="bg1"/>
                </a:solidFill>
              </a:rPr>
              <a:t> 지역번호는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범주형 데이터이므로</a:t>
            </a:r>
            <a:r>
              <a:rPr lang="en-US" altLang="ko-KR" sz="1400" dirty="0" smtClean="0">
                <a:solidFill>
                  <a:schemeClr val="bg1"/>
                </a:solidFill>
              </a:rPr>
              <a:t>, </a:t>
            </a:r>
          </a:p>
          <a:p>
            <a:pPr>
              <a:lnSpc>
                <a:spcPct val="120000"/>
              </a:lnSpc>
            </a:pPr>
            <a:r>
              <a:rPr lang="ko-KR" altLang="en-US" sz="1400" dirty="0" err="1" smtClean="0">
                <a:solidFill>
                  <a:schemeClr val="bg1"/>
                </a:solidFill>
              </a:rPr>
              <a:t>수치형</a:t>
            </a:r>
            <a:r>
              <a:rPr lang="ko-KR" altLang="en-US" sz="1400" dirty="0" smtClean="0">
                <a:solidFill>
                  <a:schemeClr val="bg1"/>
                </a:solidFill>
              </a:rPr>
              <a:t> 데이터로 변환해 주어야하는데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err="1" smtClean="0">
                <a:solidFill>
                  <a:schemeClr val="bg1"/>
                </a:solidFill>
              </a:rPr>
              <a:t>LabelEncoding</a:t>
            </a:r>
            <a:r>
              <a:rPr lang="ko-KR" altLang="en-US" sz="1400" dirty="0" smtClean="0">
                <a:solidFill>
                  <a:schemeClr val="bg1"/>
                </a:solidFill>
              </a:rPr>
              <a:t>은 범주가 각기 다르고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없는 데이터도 있어서 불완전하고</a:t>
            </a:r>
            <a:r>
              <a:rPr lang="en-US" altLang="ko-KR" sz="1400" dirty="0" smtClean="0">
                <a:solidFill>
                  <a:schemeClr val="bg1"/>
                </a:solidFill>
              </a:rPr>
              <a:t>,</a:t>
            </a:r>
          </a:p>
          <a:p>
            <a:pPr>
              <a:lnSpc>
                <a:spcPct val="120000"/>
              </a:lnSpc>
            </a:pP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err="1" smtClean="0">
                <a:solidFill>
                  <a:schemeClr val="bg1"/>
                </a:solidFill>
              </a:rPr>
              <a:t>OnehotEncoding</a:t>
            </a:r>
            <a:r>
              <a:rPr lang="ko-KR" altLang="en-US" sz="1400" dirty="0" smtClean="0">
                <a:solidFill>
                  <a:schemeClr val="bg1"/>
                </a:solidFill>
              </a:rPr>
              <a:t>은 범주가 너무 많아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차원의 저주의 가능성이 높아</a:t>
            </a:r>
            <a:r>
              <a:rPr lang="en-US" altLang="ko-KR" sz="1400" dirty="0" smtClean="0">
                <a:solidFill>
                  <a:schemeClr val="bg1"/>
                </a:solidFill>
              </a:rPr>
              <a:t>,</a:t>
            </a:r>
          </a:p>
          <a:p>
            <a:pPr>
              <a:lnSpc>
                <a:spcPct val="120000"/>
              </a:lnSpc>
            </a:pP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err="1" smtClean="0">
                <a:solidFill>
                  <a:schemeClr val="bg1"/>
                </a:solidFill>
              </a:rPr>
              <a:t>BinaryEncoding</a:t>
            </a:r>
            <a:r>
              <a:rPr lang="ko-KR" altLang="en-US" sz="1400" dirty="0" smtClean="0">
                <a:solidFill>
                  <a:schemeClr val="bg1"/>
                </a:solidFill>
              </a:rPr>
              <a:t>을 진행 하였다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7948349" y="2650127"/>
            <a:ext cx="20901" cy="3363323"/>
          </a:xfrm>
          <a:prstGeom prst="line">
            <a:avLst/>
          </a:prstGeom>
          <a:ln w="76200">
            <a:solidFill>
              <a:srgbClr val="B96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38" y="2354837"/>
            <a:ext cx="6338887" cy="391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17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-24800" y="-14192"/>
            <a:ext cx="12216800" cy="6872192"/>
          </a:xfrm>
          <a:prstGeom prst="rect">
            <a:avLst/>
          </a:prstGeom>
          <a:solidFill>
            <a:schemeClr val="tx1">
              <a:lumMod val="85000"/>
              <a:lumOff val="1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-24800" y="-14192"/>
            <a:ext cx="12216800" cy="1857506"/>
          </a:xfrm>
          <a:prstGeom prst="rect">
            <a:avLst/>
          </a:prstGeom>
          <a:solidFill>
            <a:schemeClr val="tx1">
              <a:lumMod val="85000"/>
              <a:lumOff val="1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1600" y="132719"/>
            <a:ext cx="701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rgbClr val="B96B35"/>
                </a:solidFill>
              </a:rPr>
              <a:t>Part II.</a:t>
            </a:r>
            <a:endParaRPr lang="ko-KR" altLang="en-US" spc="-150" dirty="0">
              <a:solidFill>
                <a:srgbClr val="B96B35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07158" y="652394"/>
            <a:ext cx="928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rgbClr val="B96B35"/>
                </a:solidFill>
              </a:rPr>
              <a:t>III. </a:t>
            </a:r>
            <a:r>
              <a:rPr lang="en-US" altLang="ko-KR" sz="3200" b="1" dirty="0" err="1" smtClean="0">
                <a:solidFill>
                  <a:srgbClr val="B96B35"/>
                </a:solidFill>
              </a:rPr>
              <a:t>i</a:t>
            </a:r>
            <a:endParaRPr lang="ko-KR" altLang="en-US" sz="3200" b="1" dirty="0">
              <a:solidFill>
                <a:srgbClr val="B96B3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4929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rgbClr val="B96B35"/>
                </a:solidFill>
                <a:latin typeface="+mj-ea"/>
                <a:ea typeface="+mj-ea"/>
              </a:rPr>
              <a:t>데이터 전처리</a:t>
            </a:r>
            <a:endParaRPr lang="ko-KR" altLang="en-US" sz="3000" spc="-150" dirty="0">
              <a:solidFill>
                <a:srgbClr val="B96B35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2502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B96B35"/>
                </a:solidFill>
              </a:rPr>
              <a:t>데이터를 모델링하기 좋게 바꾸기</a:t>
            </a:r>
            <a:endParaRPr lang="ko-KR" altLang="en-US" sz="1200" dirty="0">
              <a:solidFill>
                <a:srgbClr val="B96B35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47431" y="3161891"/>
            <a:ext cx="3666388" cy="29361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카테고리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대분류와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카테고리 중분류를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err="1" smtClean="0">
                <a:solidFill>
                  <a:schemeClr val="bg1"/>
                </a:solidFill>
              </a:rPr>
              <a:t>LabelEncoding</a:t>
            </a:r>
            <a:r>
              <a:rPr lang="ko-KR" altLang="en-US" sz="1400" dirty="0" smtClean="0">
                <a:solidFill>
                  <a:schemeClr val="bg1"/>
                </a:solidFill>
              </a:rPr>
              <a:t>을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진행였고</a:t>
            </a:r>
            <a:r>
              <a:rPr lang="en-US" altLang="ko-KR" sz="1400" dirty="0" smtClean="0">
                <a:solidFill>
                  <a:schemeClr val="bg1"/>
                </a:solidFill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ko-KR" altLang="en-US" sz="1400" dirty="0" err="1" smtClean="0">
                <a:solidFill>
                  <a:schemeClr val="bg1"/>
                </a:solidFill>
              </a:rPr>
              <a:t>대분류와</a:t>
            </a:r>
            <a:r>
              <a:rPr lang="ko-KR" altLang="en-US" sz="1400" dirty="0" smtClean="0">
                <a:solidFill>
                  <a:schemeClr val="bg1"/>
                </a:solidFill>
              </a:rPr>
              <a:t> 중분류의 연관성을 제시하기 위해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 err="1" smtClean="0">
                <a:solidFill>
                  <a:schemeClr val="bg1"/>
                </a:solidFill>
              </a:rPr>
              <a:t>대분류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</a:rPr>
              <a:t>* 100 +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중분류라는</a:t>
            </a:r>
            <a:r>
              <a:rPr lang="ko-KR" altLang="en-US" sz="1400" dirty="0" smtClean="0">
                <a:solidFill>
                  <a:schemeClr val="bg1"/>
                </a:solidFill>
              </a:rPr>
              <a:t> 식을 만들어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LCLS_MCLS</a:t>
            </a:r>
            <a:r>
              <a:rPr lang="ko-KR" altLang="en-US" sz="1400" dirty="0" smtClean="0">
                <a:solidFill>
                  <a:schemeClr val="bg1"/>
                </a:solidFill>
              </a:rPr>
              <a:t>라는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파생변수를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</a:rPr>
              <a:t>생성하였다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7948349" y="2650127"/>
            <a:ext cx="20901" cy="3363323"/>
          </a:xfrm>
          <a:prstGeom prst="line">
            <a:avLst/>
          </a:prstGeom>
          <a:ln w="76200">
            <a:solidFill>
              <a:srgbClr val="B96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58" y="2509900"/>
            <a:ext cx="6510620" cy="355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21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-24800" y="-14192"/>
            <a:ext cx="12216800" cy="6872192"/>
          </a:xfrm>
          <a:prstGeom prst="rect">
            <a:avLst/>
          </a:prstGeom>
          <a:solidFill>
            <a:schemeClr val="tx1">
              <a:lumMod val="85000"/>
              <a:lumOff val="1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-24800" y="-14192"/>
            <a:ext cx="12216800" cy="1857506"/>
          </a:xfrm>
          <a:prstGeom prst="rect">
            <a:avLst/>
          </a:prstGeom>
          <a:solidFill>
            <a:schemeClr val="tx1">
              <a:lumMod val="85000"/>
              <a:lumOff val="1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1600" y="132719"/>
            <a:ext cx="701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rgbClr val="B96B35"/>
                </a:solidFill>
              </a:rPr>
              <a:t>Part II.</a:t>
            </a:r>
            <a:endParaRPr lang="ko-KR" altLang="en-US" spc="-150" dirty="0">
              <a:solidFill>
                <a:srgbClr val="B96B35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4947" y="652394"/>
            <a:ext cx="10406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rgbClr val="B96B35"/>
                </a:solidFill>
              </a:rPr>
              <a:t>III. ii</a:t>
            </a:r>
            <a:endParaRPr lang="ko-KR" altLang="en-US" sz="3200" b="1" dirty="0">
              <a:solidFill>
                <a:srgbClr val="B96B3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4929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rgbClr val="B96B35"/>
                </a:solidFill>
                <a:latin typeface="+mj-ea"/>
                <a:ea typeface="+mj-ea"/>
              </a:rPr>
              <a:t>데이터 모델링</a:t>
            </a:r>
            <a:endParaRPr lang="ko-KR" altLang="en-US" sz="3000" spc="-150" dirty="0">
              <a:solidFill>
                <a:srgbClr val="B96B35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1678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B96B35"/>
                </a:solidFill>
              </a:rPr>
              <a:t>데이터들의 학습 진행</a:t>
            </a:r>
            <a:endParaRPr lang="ko-KR" altLang="en-US" sz="1200" dirty="0">
              <a:solidFill>
                <a:srgbClr val="B96B35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54773" y="3693004"/>
            <a:ext cx="2768707" cy="867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데이터들의 원활한 학습을 위해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분류 함수를 만들어 활용하였다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7948349" y="2650127"/>
            <a:ext cx="20901" cy="3363323"/>
          </a:xfrm>
          <a:prstGeom prst="line">
            <a:avLst/>
          </a:prstGeom>
          <a:ln w="76200">
            <a:solidFill>
              <a:srgbClr val="B96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648" y="3181514"/>
            <a:ext cx="6455178" cy="189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30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-24800" y="-14192"/>
            <a:ext cx="12216800" cy="6872192"/>
          </a:xfrm>
          <a:prstGeom prst="rect">
            <a:avLst/>
          </a:prstGeom>
          <a:solidFill>
            <a:schemeClr val="tx1">
              <a:lumMod val="85000"/>
              <a:lumOff val="1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-24800" y="-14192"/>
            <a:ext cx="12216800" cy="1857506"/>
          </a:xfrm>
          <a:prstGeom prst="rect">
            <a:avLst/>
          </a:prstGeom>
          <a:solidFill>
            <a:schemeClr val="tx1">
              <a:lumMod val="85000"/>
              <a:lumOff val="1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1600" y="132719"/>
            <a:ext cx="701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rgbClr val="B96B35"/>
                </a:solidFill>
              </a:rPr>
              <a:t>Part II.</a:t>
            </a:r>
            <a:endParaRPr lang="ko-KR" altLang="en-US" spc="-150" dirty="0">
              <a:solidFill>
                <a:srgbClr val="B96B35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4947" y="652394"/>
            <a:ext cx="10406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rgbClr val="B96B35"/>
                </a:solidFill>
              </a:rPr>
              <a:t>III. ii</a:t>
            </a:r>
            <a:endParaRPr lang="ko-KR" altLang="en-US" sz="3200" b="1" dirty="0">
              <a:solidFill>
                <a:srgbClr val="B96B3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4929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rgbClr val="B96B35"/>
                </a:solidFill>
                <a:latin typeface="+mj-ea"/>
                <a:ea typeface="+mj-ea"/>
              </a:rPr>
              <a:t>데이터 모델링</a:t>
            </a:r>
            <a:endParaRPr lang="ko-KR" altLang="en-US" sz="3000" spc="-150" dirty="0">
              <a:solidFill>
                <a:srgbClr val="B96B35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1678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B96B35"/>
                </a:solidFill>
              </a:rPr>
              <a:t>데이터들의 학습 진행</a:t>
            </a:r>
            <a:endParaRPr lang="ko-KR" altLang="en-US" sz="1200" dirty="0">
              <a:solidFill>
                <a:srgbClr val="B96B35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39135" y="3555002"/>
            <a:ext cx="30652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LGBMR</a:t>
            </a:r>
            <a:r>
              <a:rPr lang="ko-KR" altLang="en-US" sz="1400" dirty="0" smtClean="0">
                <a:solidFill>
                  <a:schemeClr val="bg1"/>
                </a:solidFill>
              </a:rPr>
              <a:t>을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그림과 같은 파라미터들을 설정하고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학습을 진행하였다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7948349" y="2650127"/>
            <a:ext cx="20901" cy="3363323"/>
          </a:xfrm>
          <a:prstGeom prst="line">
            <a:avLst/>
          </a:prstGeom>
          <a:ln w="76200">
            <a:solidFill>
              <a:srgbClr val="B96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562" y="2842756"/>
            <a:ext cx="4208376" cy="317069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2517" y="2502577"/>
            <a:ext cx="408622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78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-24800" y="-14192"/>
            <a:ext cx="12216800" cy="6872192"/>
          </a:xfrm>
          <a:prstGeom prst="rect">
            <a:avLst/>
          </a:prstGeom>
          <a:solidFill>
            <a:schemeClr val="tx1">
              <a:lumMod val="85000"/>
              <a:lumOff val="1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-24800" y="-14192"/>
            <a:ext cx="12216800" cy="1857506"/>
          </a:xfrm>
          <a:prstGeom prst="rect">
            <a:avLst/>
          </a:prstGeom>
          <a:solidFill>
            <a:schemeClr val="tx1">
              <a:lumMod val="85000"/>
              <a:lumOff val="1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1600" y="132719"/>
            <a:ext cx="701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rgbClr val="B96B35"/>
                </a:solidFill>
              </a:rPr>
              <a:t>Part II.</a:t>
            </a:r>
            <a:endParaRPr lang="ko-KR" altLang="en-US" spc="-150" dirty="0">
              <a:solidFill>
                <a:srgbClr val="B96B35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4947" y="652394"/>
            <a:ext cx="10406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rgbClr val="B96B35"/>
                </a:solidFill>
              </a:rPr>
              <a:t>III. ii</a:t>
            </a:r>
            <a:endParaRPr lang="ko-KR" altLang="en-US" sz="3200" b="1" dirty="0">
              <a:solidFill>
                <a:srgbClr val="B96B3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4929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rgbClr val="B96B35"/>
                </a:solidFill>
                <a:latin typeface="+mj-ea"/>
                <a:ea typeface="+mj-ea"/>
              </a:rPr>
              <a:t>데이터 모델링</a:t>
            </a:r>
            <a:endParaRPr lang="ko-KR" altLang="en-US" sz="3000" spc="-150" dirty="0">
              <a:solidFill>
                <a:srgbClr val="B96B35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1678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B96B35"/>
                </a:solidFill>
              </a:rPr>
              <a:t>데이터들의 학습 진행</a:t>
            </a:r>
            <a:endParaRPr lang="ko-KR" altLang="en-US" sz="1200" dirty="0">
              <a:solidFill>
                <a:srgbClr val="B96B35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767249" y="2691271"/>
            <a:ext cx="20901" cy="3363323"/>
          </a:xfrm>
          <a:prstGeom prst="line">
            <a:avLst/>
          </a:prstGeom>
          <a:ln w="76200">
            <a:solidFill>
              <a:srgbClr val="B96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2" y="2502577"/>
            <a:ext cx="4541765" cy="364295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734285" y="3631557"/>
            <a:ext cx="30652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 err="1" smtClean="0">
                <a:solidFill>
                  <a:schemeClr val="bg1"/>
                </a:solidFill>
              </a:rPr>
              <a:t>Catboost</a:t>
            </a:r>
            <a:r>
              <a:rPr lang="ko-KR" altLang="en-US" sz="1400" dirty="0" smtClean="0">
                <a:solidFill>
                  <a:schemeClr val="bg1"/>
                </a:solidFill>
              </a:rPr>
              <a:t>을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그림과 같은 파라미터들을 설정하고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학습을 진행하였다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00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-24800" y="-14192"/>
            <a:ext cx="12216800" cy="6872192"/>
          </a:xfrm>
          <a:prstGeom prst="rect">
            <a:avLst/>
          </a:prstGeom>
          <a:solidFill>
            <a:schemeClr val="tx1">
              <a:lumMod val="85000"/>
              <a:lumOff val="1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-24800" y="-14192"/>
            <a:ext cx="12216800" cy="1857506"/>
          </a:xfrm>
          <a:prstGeom prst="rect">
            <a:avLst/>
          </a:prstGeom>
          <a:solidFill>
            <a:schemeClr val="tx1">
              <a:lumMod val="85000"/>
              <a:lumOff val="1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1600" y="132719"/>
            <a:ext cx="701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rgbClr val="B96B35"/>
                </a:solidFill>
              </a:rPr>
              <a:t>Part II.</a:t>
            </a:r>
            <a:endParaRPr lang="ko-KR" altLang="en-US" spc="-150" dirty="0">
              <a:solidFill>
                <a:srgbClr val="B96B35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4947" y="652394"/>
            <a:ext cx="10406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rgbClr val="B96B35"/>
                </a:solidFill>
              </a:rPr>
              <a:t>III. ii</a:t>
            </a:r>
            <a:endParaRPr lang="ko-KR" altLang="en-US" sz="3200" b="1" dirty="0">
              <a:solidFill>
                <a:srgbClr val="B96B3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4929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rgbClr val="B96B35"/>
                </a:solidFill>
                <a:latin typeface="+mj-ea"/>
                <a:ea typeface="+mj-ea"/>
              </a:rPr>
              <a:t>데이터 모델링</a:t>
            </a:r>
            <a:endParaRPr lang="ko-KR" altLang="en-US" sz="3000" spc="-150" dirty="0">
              <a:solidFill>
                <a:srgbClr val="B96B35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1678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B96B35"/>
                </a:solidFill>
              </a:rPr>
              <a:t>데이터들의 학습 진행</a:t>
            </a:r>
            <a:endParaRPr lang="ko-KR" altLang="en-US" sz="1200" dirty="0">
              <a:solidFill>
                <a:srgbClr val="B96B35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62233" y="3697877"/>
            <a:ext cx="3236784" cy="867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MLP</a:t>
            </a:r>
            <a:r>
              <a:rPr lang="ko-KR" altLang="en-US" sz="1400" dirty="0" smtClean="0">
                <a:solidFill>
                  <a:schemeClr val="bg1"/>
                </a:solidFill>
              </a:rPr>
              <a:t>로 </a:t>
            </a:r>
            <a:r>
              <a:rPr lang="ko-KR" altLang="en-US" sz="1400" dirty="0" smtClean="0">
                <a:solidFill>
                  <a:schemeClr val="bg1"/>
                </a:solidFill>
              </a:rPr>
              <a:t>기본적인 </a:t>
            </a:r>
            <a:r>
              <a:rPr lang="en-US" altLang="ko-KR" sz="1400" dirty="0" smtClean="0">
                <a:solidFill>
                  <a:schemeClr val="bg1"/>
                </a:solidFill>
              </a:rPr>
              <a:t>3</a:t>
            </a:r>
            <a:r>
              <a:rPr lang="ko-KR" altLang="en-US" sz="1400" dirty="0" smtClean="0">
                <a:solidFill>
                  <a:schemeClr val="bg1"/>
                </a:solidFill>
              </a:rPr>
              <a:t>층 구조와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LSTM 1</a:t>
            </a:r>
            <a:r>
              <a:rPr lang="ko-KR" altLang="en-US" sz="1400" dirty="0" smtClean="0">
                <a:solidFill>
                  <a:schemeClr val="bg1"/>
                </a:solidFill>
              </a:rPr>
              <a:t>층 으로 구현도 진행 해보았음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7948349" y="2650127"/>
            <a:ext cx="20901" cy="3363323"/>
          </a:xfrm>
          <a:prstGeom prst="line">
            <a:avLst/>
          </a:prstGeom>
          <a:ln w="76200">
            <a:solidFill>
              <a:srgbClr val="B96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711" y="2502577"/>
            <a:ext cx="5871271" cy="271938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r="20543"/>
          <a:stretch/>
        </p:blipFill>
        <p:spPr>
          <a:xfrm>
            <a:off x="3567113" y="4248373"/>
            <a:ext cx="3683702" cy="215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99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24800" y="-14192"/>
            <a:ext cx="12216800" cy="68721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527769" y="2211262"/>
            <a:ext cx="5187231" cy="2195439"/>
            <a:chOff x="527769" y="1728426"/>
            <a:chExt cx="5187231" cy="2195439"/>
          </a:xfrm>
        </p:grpSpPr>
        <p:grpSp>
          <p:nvGrpSpPr>
            <p:cNvPr id="3" name="그룹 2"/>
            <p:cNvGrpSpPr/>
            <p:nvPr/>
          </p:nvGrpSpPr>
          <p:grpSpPr>
            <a:xfrm>
              <a:off x="558064" y="3058923"/>
              <a:ext cx="1786635" cy="864942"/>
              <a:chOff x="471977" y="2691080"/>
              <a:chExt cx="1786635" cy="864942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471977" y="2691080"/>
                <a:ext cx="170969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 smtClean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Result</a:t>
                </a:r>
                <a:endPara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48913" y="2786581"/>
                <a:ext cx="170969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 smtClean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Result</a:t>
                </a:r>
                <a:endPara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527769" y="1728426"/>
              <a:ext cx="354276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rgbClr val="B96B35"/>
                  </a:solidFill>
                  <a:latin typeface="+mj-lt"/>
                  <a:ea typeface="THE명품고딕L" panose="02020603020101020101" pitchFamily="18" charset="-127"/>
                </a:rPr>
                <a:t>Part</a:t>
              </a:r>
              <a:r>
                <a:rPr lang="en-US" altLang="ko-KR" sz="8000" b="1" spc="-150" dirty="0">
                  <a:solidFill>
                    <a:srgbClr val="ED7D31">
                      <a:alpha val="70000"/>
                    </a:srgbClr>
                  </a:solidFill>
                  <a:latin typeface="+mj-lt"/>
                  <a:ea typeface="THE명품고딕L" panose="02020603020101020101" pitchFamily="18" charset="-127"/>
                </a:rPr>
                <a:t> </a:t>
              </a:r>
              <a:r>
                <a:rPr lang="en-US" altLang="ko-KR" sz="8000" b="1" spc="-150" dirty="0" smtClean="0">
                  <a:solidFill>
                    <a:srgbClr val="ED7D31">
                      <a:alpha val="70000"/>
                    </a:srgbClr>
                  </a:solidFill>
                  <a:latin typeface="+mj-lt"/>
                  <a:ea typeface="THE명품고딕L" panose="02020603020101020101" pitchFamily="18" charset="-127"/>
                </a:rPr>
                <a:t>IV</a:t>
              </a:r>
              <a:r>
                <a:rPr lang="en-US" altLang="ko-KR" sz="8000" b="1" spc="-150" dirty="0" smtClean="0">
                  <a:solidFill>
                    <a:srgbClr val="ED7D31">
                      <a:alpha val="70000"/>
                    </a:srgbClr>
                  </a:solidFill>
                  <a:latin typeface="+mj-lt"/>
                  <a:ea typeface="THE명품고딕L" panose="02020603020101020101" pitchFamily="18" charset="-127"/>
                </a:rPr>
                <a:t>.</a:t>
              </a:r>
              <a:endParaRPr lang="ko-KR" altLang="en-US" sz="8000" b="1" spc="-150" dirty="0">
                <a:solidFill>
                  <a:srgbClr val="ED7D31">
                    <a:alpha val="70000"/>
                  </a:srgb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  <a:ln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직사각형 8"/>
          <p:cNvSpPr/>
          <p:nvPr/>
        </p:nvSpPr>
        <p:spPr>
          <a:xfrm>
            <a:off x="10251593" y="769257"/>
            <a:ext cx="1200178" cy="1253319"/>
          </a:xfrm>
          <a:prstGeom prst="rect">
            <a:avLst/>
          </a:prstGeom>
          <a:noFill/>
          <a:ln w="88900">
            <a:solidFill>
              <a:srgbClr val="B96B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/>
          <p:cNvSpPr/>
          <p:nvPr/>
        </p:nvSpPr>
        <p:spPr>
          <a:xfrm>
            <a:off x="8466337" y="803376"/>
            <a:ext cx="1200178" cy="1219200"/>
          </a:xfrm>
          <a:prstGeom prst="triangle">
            <a:avLst/>
          </a:prstGeom>
          <a:noFill/>
          <a:ln w="88900">
            <a:solidFill>
              <a:srgbClr val="B96B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>
            <a:off x="10798628" y="1451428"/>
            <a:ext cx="621365" cy="539573"/>
          </a:xfrm>
          <a:prstGeom prst="triangle">
            <a:avLst/>
          </a:prstGeom>
          <a:noFill/>
          <a:ln w="88900">
            <a:solidFill>
              <a:srgbClr val="B96B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 flipH="1">
            <a:off x="9511364" y="2022576"/>
            <a:ext cx="1940407" cy="0"/>
          </a:xfrm>
          <a:prstGeom prst="line">
            <a:avLst/>
          </a:prstGeom>
          <a:ln w="88900">
            <a:solidFill>
              <a:srgbClr val="B96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 flipV="1">
            <a:off x="9869714" y="1219200"/>
            <a:ext cx="381880" cy="786315"/>
          </a:xfrm>
          <a:prstGeom prst="line">
            <a:avLst/>
          </a:prstGeom>
          <a:ln w="88900">
            <a:solidFill>
              <a:srgbClr val="B96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V="1">
            <a:off x="9095454" y="1219200"/>
            <a:ext cx="803288" cy="1236258"/>
          </a:xfrm>
          <a:prstGeom prst="line">
            <a:avLst/>
          </a:prstGeom>
          <a:ln w="88900">
            <a:solidFill>
              <a:srgbClr val="B96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8840890" y="575466"/>
            <a:ext cx="451071" cy="469900"/>
          </a:xfrm>
          <a:prstGeom prst="ellipse">
            <a:avLst/>
          </a:prstGeom>
          <a:noFill/>
          <a:ln w="88900">
            <a:solidFill>
              <a:srgbClr val="B96B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10030496" y="534306"/>
            <a:ext cx="451071" cy="469900"/>
          </a:xfrm>
          <a:prstGeom prst="ellipse">
            <a:avLst/>
          </a:prstGeom>
          <a:noFill/>
          <a:ln w="88900">
            <a:solidFill>
              <a:srgbClr val="B96B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75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725"/>
            <a:ext cx="12192000" cy="6849533"/>
          </a:xfrm>
          <a:prstGeom prst="rect">
            <a:avLst/>
          </a:prstGeom>
          <a:solidFill>
            <a:schemeClr val="accent6">
              <a:lumMod val="40000"/>
              <a:lumOff val="60000"/>
              <a:alpha val="87000"/>
            </a:schemeClr>
          </a:solidFill>
        </p:spPr>
      </p:pic>
      <p:sp>
        <p:nvSpPr>
          <p:cNvPr id="27" name="직사각형 26"/>
          <p:cNvSpPr/>
          <p:nvPr/>
        </p:nvSpPr>
        <p:spPr>
          <a:xfrm>
            <a:off x="-24800" y="-14192"/>
            <a:ext cx="12216800" cy="6872192"/>
          </a:xfrm>
          <a:prstGeom prst="rect">
            <a:avLst/>
          </a:prstGeom>
          <a:solidFill>
            <a:schemeClr val="tx1">
              <a:lumMod val="85000"/>
              <a:lumOff val="1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219200" y="1792376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13824" y="1817776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13824" y="301606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13824" y="4279662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13824" y="554325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59166" y="181777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</a:rPr>
              <a:t>주제 선정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59166" y="3016068"/>
            <a:ext cx="2148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</a:rPr>
              <a:t>데이터 </a:t>
            </a:r>
            <a:r>
              <a:rPr lang="en-US" altLang="ko-KR" spc="-150" dirty="0" smtClean="0">
                <a:solidFill>
                  <a:schemeClr val="bg1"/>
                </a:solidFill>
              </a:rPr>
              <a:t>EDA  </a:t>
            </a:r>
            <a:r>
              <a:rPr lang="ko-KR" altLang="en-US" spc="-150" dirty="0" smtClean="0">
                <a:solidFill>
                  <a:schemeClr val="bg1"/>
                </a:solidFill>
              </a:rPr>
              <a:t>및  시각화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59166" y="4279662"/>
            <a:ext cx="2226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</a:rPr>
              <a:t>데이터 전처리 및 모델링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59166" y="554325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</a:rPr>
              <a:t>결과 확인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16874" y="3461517"/>
            <a:ext cx="3541394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데이터  </a:t>
            </a: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파악</a:t>
            </a:r>
            <a:endParaRPr lang="en-US" altLang="ko-KR" sz="1400" spc="-150" dirty="0" smtClean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데이터 </a:t>
            </a:r>
            <a:r>
              <a: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 </a:t>
            </a: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시각화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16874" y="4726917"/>
            <a:ext cx="3541394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데이터  전처리</a:t>
            </a:r>
            <a:endParaRPr lang="en-US" altLang="ko-KR" sz="1400" spc="-150" dirty="0" smtClean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데이터  모델링</a:t>
            </a: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1219200" y="3016068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1219200" y="4310287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1231900" y="5502906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16874" y="5947422"/>
            <a:ext cx="3541394" cy="636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테스트  파일 생성</a:t>
            </a:r>
            <a:endParaRPr lang="en-US" altLang="ko-KR" sz="1400" spc="-150" dirty="0" smtClean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테스트 결과 제출 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08859" y="2269923"/>
            <a:ext cx="3541394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주제 </a:t>
            </a: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 </a:t>
            </a: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선정  동기</a:t>
            </a:r>
            <a:endParaRPr lang="en-US" altLang="ko-KR" sz="1400" spc="-150" dirty="0" smtClean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주제  결정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12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-24800" y="-14192"/>
            <a:ext cx="12216800" cy="6872192"/>
          </a:xfrm>
          <a:prstGeom prst="rect">
            <a:avLst/>
          </a:prstGeom>
          <a:solidFill>
            <a:schemeClr val="tx1">
              <a:lumMod val="85000"/>
              <a:lumOff val="1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-24800" y="-14192"/>
            <a:ext cx="12216800" cy="1857506"/>
          </a:xfrm>
          <a:prstGeom prst="rect">
            <a:avLst/>
          </a:prstGeom>
          <a:solidFill>
            <a:schemeClr val="tx1">
              <a:lumMod val="85000"/>
              <a:lumOff val="1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1600" y="132719"/>
            <a:ext cx="701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rgbClr val="B96B35"/>
                </a:solidFill>
              </a:rPr>
              <a:t>Part II.</a:t>
            </a:r>
            <a:endParaRPr lang="ko-KR" altLang="en-US" spc="-150" dirty="0">
              <a:solidFill>
                <a:srgbClr val="B96B35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29601" y="652394"/>
            <a:ext cx="9060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rgbClr val="B96B35"/>
                </a:solidFill>
              </a:rPr>
              <a:t>IV. </a:t>
            </a:r>
            <a:r>
              <a:rPr lang="en-US" altLang="ko-KR" sz="3200" b="1" dirty="0" err="1" smtClean="0">
                <a:solidFill>
                  <a:srgbClr val="B96B35"/>
                </a:solidFill>
              </a:rPr>
              <a:t>i</a:t>
            </a:r>
            <a:endParaRPr lang="ko-KR" altLang="en-US" sz="3200" b="1" dirty="0">
              <a:solidFill>
                <a:srgbClr val="B96B3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973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rgbClr val="B96B35"/>
                </a:solidFill>
                <a:latin typeface="+mj-ea"/>
                <a:ea typeface="+mj-ea"/>
              </a:rPr>
              <a:t>테스트 파일 생성</a:t>
            </a:r>
            <a:endParaRPr lang="ko-KR" altLang="en-US" sz="3000" spc="-150" dirty="0">
              <a:solidFill>
                <a:srgbClr val="B96B35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2736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B96B35"/>
                </a:solidFill>
              </a:rPr>
              <a:t>Submission </a:t>
            </a:r>
            <a:r>
              <a:rPr lang="ko-KR" altLang="en-US" sz="1200" dirty="0" smtClean="0">
                <a:solidFill>
                  <a:srgbClr val="B96B35"/>
                </a:solidFill>
              </a:rPr>
              <a:t>파일을 만들기 위한 작업</a:t>
            </a:r>
            <a:endParaRPr lang="ko-KR" altLang="en-US" sz="1200" dirty="0">
              <a:solidFill>
                <a:srgbClr val="B96B35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77998" y="3561815"/>
            <a:ext cx="268682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결과 제출에 사용할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Test </a:t>
            </a:r>
            <a:r>
              <a:rPr lang="ko-KR" altLang="en-US" sz="1400" dirty="0" smtClean="0">
                <a:solidFill>
                  <a:schemeClr val="bg1"/>
                </a:solidFill>
              </a:rPr>
              <a:t>파일을 </a:t>
            </a:r>
            <a:r>
              <a:rPr lang="en-US" altLang="ko-KR" sz="1400" dirty="0" smtClean="0">
                <a:solidFill>
                  <a:schemeClr val="bg1"/>
                </a:solidFill>
              </a:rPr>
              <a:t>predict</a:t>
            </a:r>
            <a:r>
              <a:rPr lang="ko-KR" altLang="en-US" sz="1400" dirty="0" smtClean="0">
                <a:solidFill>
                  <a:schemeClr val="bg1"/>
                </a:solidFill>
              </a:rPr>
              <a:t>를 사용하여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예측을 진행했습니다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7948349" y="2650127"/>
            <a:ext cx="20901" cy="3363323"/>
          </a:xfrm>
          <a:prstGeom prst="line">
            <a:avLst/>
          </a:prstGeom>
          <a:ln w="76200">
            <a:solidFill>
              <a:srgbClr val="B96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331" y="2379234"/>
            <a:ext cx="6138863" cy="372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18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-24800" y="-14192"/>
            <a:ext cx="12216800" cy="6872192"/>
          </a:xfrm>
          <a:prstGeom prst="rect">
            <a:avLst/>
          </a:prstGeom>
          <a:solidFill>
            <a:schemeClr val="tx1">
              <a:lumMod val="85000"/>
              <a:lumOff val="1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-24800" y="-14192"/>
            <a:ext cx="12216800" cy="1857506"/>
          </a:xfrm>
          <a:prstGeom prst="rect">
            <a:avLst/>
          </a:prstGeom>
          <a:solidFill>
            <a:schemeClr val="tx1">
              <a:lumMod val="85000"/>
              <a:lumOff val="1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1600" y="132719"/>
            <a:ext cx="701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rgbClr val="B96B35"/>
                </a:solidFill>
              </a:rPr>
              <a:t>Part II.</a:t>
            </a:r>
            <a:endParaRPr lang="ko-KR" altLang="en-US" spc="-150" dirty="0">
              <a:solidFill>
                <a:srgbClr val="B96B35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7390" y="652394"/>
            <a:ext cx="10182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rgbClr val="B96B35"/>
                </a:solidFill>
              </a:rPr>
              <a:t>IV. </a:t>
            </a:r>
            <a:r>
              <a:rPr lang="en-US" altLang="ko-KR" sz="3200" b="1" dirty="0">
                <a:solidFill>
                  <a:srgbClr val="B96B35"/>
                </a:solidFill>
              </a:rPr>
              <a:t>i</a:t>
            </a:r>
            <a:r>
              <a:rPr lang="en-US" altLang="ko-KR" sz="3200" b="1" dirty="0" smtClean="0">
                <a:solidFill>
                  <a:srgbClr val="B96B35"/>
                </a:solidFill>
              </a:rPr>
              <a:t>i</a:t>
            </a:r>
            <a:endParaRPr lang="ko-KR" altLang="en-US" sz="3200" b="1" dirty="0">
              <a:solidFill>
                <a:srgbClr val="B96B3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8202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rgbClr val="B96B35"/>
                </a:solidFill>
                <a:latin typeface="+mj-ea"/>
                <a:ea typeface="+mj-ea"/>
              </a:rPr>
              <a:t>테스트 파일 결과 제출</a:t>
            </a:r>
            <a:endParaRPr lang="ko-KR" altLang="en-US" sz="3000" spc="-150" dirty="0">
              <a:solidFill>
                <a:srgbClr val="B96B35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2457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B96B35"/>
                </a:solidFill>
              </a:rPr>
              <a:t>결과물 제출로 성능 파악 및 비교</a:t>
            </a:r>
            <a:endParaRPr lang="ko-KR" altLang="en-US" sz="1200" dirty="0">
              <a:solidFill>
                <a:srgbClr val="B96B35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72223" y="2661829"/>
            <a:ext cx="3768980" cy="3453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결과적으로 </a:t>
            </a:r>
            <a:r>
              <a:rPr lang="en-US" altLang="ko-KR" sz="1400" dirty="0" smtClean="0">
                <a:solidFill>
                  <a:schemeClr val="bg1"/>
                </a:solidFill>
              </a:rPr>
              <a:t>split</a:t>
            </a:r>
            <a:r>
              <a:rPr lang="ko-KR" altLang="en-US" sz="1400" dirty="0" smtClean="0">
                <a:solidFill>
                  <a:schemeClr val="bg1"/>
                </a:solidFill>
              </a:rPr>
              <a:t>을 진행한 후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err="1" smtClean="0">
                <a:solidFill>
                  <a:schemeClr val="bg1"/>
                </a:solidFill>
              </a:rPr>
              <a:t>ligbm</a:t>
            </a:r>
            <a:r>
              <a:rPr lang="ko-KR" altLang="en-US" sz="1400" dirty="0" smtClean="0">
                <a:solidFill>
                  <a:schemeClr val="bg1"/>
                </a:solidFill>
              </a:rPr>
              <a:t>을 사용한 모델의 </a:t>
            </a:r>
            <a:r>
              <a:rPr lang="ko-KR" altLang="en-US" sz="1400" dirty="0" smtClean="0">
                <a:solidFill>
                  <a:schemeClr val="bg1"/>
                </a:solidFill>
              </a:rPr>
              <a:t>결과가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가장 잘 나오면서 대회가 마무리 되었습니다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조금 더 시간이 있었다면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전처리와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신경망 모델을 구성하는데 시간을 조금 더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투자하면서 결과를 이끌어 낼 수 있었을 거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같다는 아쉬움이 있는 프로젝트였습니다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7948349" y="2650127"/>
            <a:ext cx="20901" cy="3363323"/>
          </a:xfrm>
          <a:prstGeom prst="line">
            <a:avLst/>
          </a:prstGeom>
          <a:ln w="76200">
            <a:solidFill>
              <a:srgbClr val="B96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523" y="2451227"/>
            <a:ext cx="6836018" cy="379885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361" y="2154367"/>
            <a:ext cx="6800065" cy="443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19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24800" y="0"/>
            <a:ext cx="12216800" cy="68721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527769" y="2211262"/>
            <a:ext cx="5391412" cy="2195439"/>
            <a:chOff x="527769" y="1728426"/>
            <a:chExt cx="5391412" cy="2195439"/>
          </a:xfrm>
        </p:grpSpPr>
        <p:grpSp>
          <p:nvGrpSpPr>
            <p:cNvPr id="3" name="그룹 2"/>
            <p:cNvGrpSpPr/>
            <p:nvPr/>
          </p:nvGrpSpPr>
          <p:grpSpPr>
            <a:xfrm>
              <a:off x="558064" y="3058923"/>
              <a:ext cx="2787935" cy="864942"/>
              <a:chOff x="471977" y="2691080"/>
              <a:chExt cx="2787935" cy="864942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471977" y="2691080"/>
                <a:ext cx="271099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 smtClean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감사합니다</a:t>
                </a:r>
                <a:r>
                  <a:rPr lang="en-US" altLang="ko-KR" sz="4400" b="1" spc="-150" dirty="0" smtClean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.</a:t>
                </a:r>
                <a:endPara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48913" y="2786581"/>
                <a:ext cx="271099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 smtClean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감사합니다</a:t>
                </a:r>
                <a:r>
                  <a:rPr lang="en-US" altLang="ko-KR" sz="4400" b="1" spc="-150" dirty="0" smtClean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.</a:t>
                </a:r>
                <a:endPara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527769" y="1728426"/>
              <a:ext cx="539141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 smtClean="0">
                  <a:solidFill>
                    <a:srgbClr val="ED7D31">
                      <a:alpha val="70000"/>
                    </a:srgbClr>
                  </a:solidFill>
                  <a:latin typeface="+mj-lt"/>
                  <a:ea typeface="THE명품고딕L" panose="02020603020101020101" pitchFamily="18" charset="-127"/>
                </a:rPr>
                <a:t>Thank you.</a:t>
              </a:r>
              <a:endParaRPr lang="ko-KR" altLang="en-US" sz="8000" b="1" spc="-150" dirty="0">
                <a:solidFill>
                  <a:srgbClr val="ED7D31">
                    <a:alpha val="70000"/>
                  </a:srgb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  <a:ln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직사각형 8"/>
          <p:cNvSpPr/>
          <p:nvPr/>
        </p:nvSpPr>
        <p:spPr>
          <a:xfrm>
            <a:off x="10251593" y="769257"/>
            <a:ext cx="1200178" cy="1253319"/>
          </a:xfrm>
          <a:prstGeom prst="rect">
            <a:avLst/>
          </a:prstGeom>
          <a:noFill/>
          <a:ln w="88900">
            <a:solidFill>
              <a:srgbClr val="B96B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/>
          <p:cNvSpPr/>
          <p:nvPr/>
        </p:nvSpPr>
        <p:spPr>
          <a:xfrm>
            <a:off x="8466337" y="803376"/>
            <a:ext cx="1200178" cy="1219200"/>
          </a:xfrm>
          <a:prstGeom prst="triangle">
            <a:avLst/>
          </a:prstGeom>
          <a:noFill/>
          <a:ln w="88900">
            <a:solidFill>
              <a:srgbClr val="B96B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>
            <a:off x="10798628" y="1451428"/>
            <a:ext cx="621365" cy="539573"/>
          </a:xfrm>
          <a:prstGeom prst="triangle">
            <a:avLst/>
          </a:prstGeom>
          <a:noFill/>
          <a:ln w="88900">
            <a:solidFill>
              <a:srgbClr val="B96B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 flipH="1">
            <a:off x="9511364" y="2022576"/>
            <a:ext cx="1940407" cy="0"/>
          </a:xfrm>
          <a:prstGeom prst="line">
            <a:avLst/>
          </a:prstGeom>
          <a:ln w="88900">
            <a:solidFill>
              <a:srgbClr val="B96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 flipV="1">
            <a:off x="9869714" y="1219200"/>
            <a:ext cx="381880" cy="786315"/>
          </a:xfrm>
          <a:prstGeom prst="line">
            <a:avLst/>
          </a:prstGeom>
          <a:ln w="88900">
            <a:solidFill>
              <a:srgbClr val="B96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V="1">
            <a:off x="9095454" y="1219200"/>
            <a:ext cx="803288" cy="1236258"/>
          </a:xfrm>
          <a:prstGeom prst="line">
            <a:avLst/>
          </a:prstGeom>
          <a:ln w="88900">
            <a:solidFill>
              <a:srgbClr val="B96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8840890" y="575466"/>
            <a:ext cx="451071" cy="469900"/>
          </a:xfrm>
          <a:prstGeom prst="ellipse">
            <a:avLst/>
          </a:prstGeom>
          <a:noFill/>
          <a:ln w="88900">
            <a:solidFill>
              <a:srgbClr val="B96B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10030496" y="534306"/>
            <a:ext cx="451071" cy="469900"/>
          </a:xfrm>
          <a:prstGeom prst="ellipse">
            <a:avLst/>
          </a:prstGeom>
          <a:noFill/>
          <a:ln w="88900">
            <a:solidFill>
              <a:srgbClr val="B96B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63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24800" y="-14192"/>
            <a:ext cx="12216800" cy="68721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527769" y="2211262"/>
            <a:ext cx="5187231" cy="2195439"/>
            <a:chOff x="527769" y="1728426"/>
            <a:chExt cx="5187231" cy="2195439"/>
          </a:xfrm>
        </p:grpSpPr>
        <p:grpSp>
          <p:nvGrpSpPr>
            <p:cNvPr id="3" name="그룹 2"/>
            <p:cNvGrpSpPr/>
            <p:nvPr/>
          </p:nvGrpSpPr>
          <p:grpSpPr>
            <a:xfrm>
              <a:off x="558064" y="3058923"/>
              <a:ext cx="4016284" cy="864942"/>
              <a:chOff x="471977" y="2691080"/>
              <a:chExt cx="4016284" cy="864942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471977" y="2691080"/>
                <a:ext cx="3939348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 smtClean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Topic Selection</a:t>
                </a:r>
                <a:endPara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48913" y="2786581"/>
                <a:ext cx="3939348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 smtClean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Topic Selection</a:t>
                </a:r>
                <a:endPara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527769" y="1728426"/>
              <a:ext cx="298652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rgbClr val="B96B35"/>
                  </a:solidFill>
                  <a:latin typeface="+mj-lt"/>
                  <a:ea typeface="THE명품고딕L" panose="02020603020101020101" pitchFamily="18" charset="-127"/>
                </a:rPr>
                <a:t>Part</a:t>
              </a:r>
              <a:r>
                <a:rPr lang="en-US" altLang="ko-KR" sz="8000" b="1" spc="-150" dirty="0">
                  <a:solidFill>
                    <a:srgbClr val="ED7D31">
                      <a:alpha val="70000"/>
                    </a:srgbClr>
                  </a:solidFill>
                  <a:latin typeface="+mj-lt"/>
                  <a:ea typeface="THE명품고딕L" panose="02020603020101020101" pitchFamily="18" charset="-127"/>
                </a:rPr>
                <a:t> </a:t>
              </a:r>
              <a:r>
                <a:rPr lang="en-US" altLang="ko-KR" sz="8000" b="1" spc="-150" dirty="0" smtClean="0">
                  <a:solidFill>
                    <a:srgbClr val="ED7D31">
                      <a:alpha val="70000"/>
                    </a:srgbClr>
                  </a:solidFill>
                  <a:latin typeface="+mj-lt"/>
                  <a:ea typeface="THE명품고딕L" panose="02020603020101020101" pitchFamily="18" charset="-127"/>
                </a:rPr>
                <a:t>I.</a:t>
              </a:r>
              <a:endParaRPr lang="ko-KR" altLang="en-US" sz="8000" b="1" spc="-150" dirty="0">
                <a:solidFill>
                  <a:srgbClr val="ED7D31">
                    <a:alpha val="70000"/>
                  </a:srgb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  <a:ln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직사각형 8"/>
          <p:cNvSpPr/>
          <p:nvPr/>
        </p:nvSpPr>
        <p:spPr>
          <a:xfrm>
            <a:off x="10251593" y="769257"/>
            <a:ext cx="1200178" cy="1253319"/>
          </a:xfrm>
          <a:prstGeom prst="rect">
            <a:avLst/>
          </a:prstGeom>
          <a:noFill/>
          <a:ln w="88900">
            <a:solidFill>
              <a:srgbClr val="B96B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/>
          <p:cNvSpPr/>
          <p:nvPr/>
        </p:nvSpPr>
        <p:spPr>
          <a:xfrm>
            <a:off x="8466337" y="803376"/>
            <a:ext cx="1200178" cy="1219200"/>
          </a:xfrm>
          <a:prstGeom prst="triangle">
            <a:avLst/>
          </a:prstGeom>
          <a:noFill/>
          <a:ln w="88900">
            <a:solidFill>
              <a:srgbClr val="B96B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>
            <a:off x="10798628" y="1451428"/>
            <a:ext cx="621365" cy="539573"/>
          </a:xfrm>
          <a:prstGeom prst="triangle">
            <a:avLst/>
          </a:prstGeom>
          <a:noFill/>
          <a:ln w="88900">
            <a:solidFill>
              <a:srgbClr val="B96B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 flipH="1">
            <a:off x="9511364" y="2022576"/>
            <a:ext cx="1940407" cy="0"/>
          </a:xfrm>
          <a:prstGeom prst="line">
            <a:avLst/>
          </a:prstGeom>
          <a:ln w="88900">
            <a:solidFill>
              <a:srgbClr val="B96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 flipV="1">
            <a:off x="9869714" y="1219200"/>
            <a:ext cx="381880" cy="786315"/>
          </a:xfrm>
          <a:prstGeom prst="line">
            <a:avLst/>
          </a:prstGeom>
          <a:ln w="88900">
            <a:solidFill>
              <a:srgbClr val="B96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V="1">
            <a:off x="9095454" y="1219200"/>
            <a:ext cx="803288" cy="1236258"/>
          </a:xfrm>
          <a:prstGeom prst="line">
            <a:avLst/>
          </a:prstGeom>
          <a:ln w="88900">
            <a:solidFill>
              <a:srgbClr val="B96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8840890" y="575466"/>
            <a:ext cx="451071" cy="469900"/>
          </a:xfrm>
          <a:prstGeom prst="ellipse">
            <a:avLst/>
          </a:prstGeom>
          <a:noFill/>
          <a:ln w="88900">
            <a:solidFill>
              <a:srgbClr val="B96B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10030496" y="534306"/>
            <a:ext cx="451071" cy="469900"/>
          </a:xfrm>
          <a:prstGeom prst="ellipse">
            <a:avLst/>
          </a:prstGeom>
          <a:noFill/>
          <a:ln w="88900">
            <a:solidFill>
              <a:srgbClr val="B96B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13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-24800" y="-14192"/>
            <a:ext cx="12216800" cy="6872192"/>
          </a:xfrm>
          <a:prstGeom prst="rect">
            <a:avLst/>
          </a:prstGeom>
          <a:solidFill>
            <a:schemeClr val="tx1">
              <a:lumMod val="85000"/>
              <a:lumOff val="1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-24800" y="-14192"/>
            <a:ext cx="12216800" cy="1857506"/>
          </a:xfrm>
          <a:prstGeom prst="rect">
            <a:avLst/>
          </a:prstGeom>
          <a:solidFill>
            <a:schemeClr val="tx1">
              <a:lumMod val="85000"/>
              <a:lumOff val="1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1600" y="132719"/>
            <a:ext cx="65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rgbClr val="B96B35"/>
                </a:solidFill>
              </a:rPr>
              <a:t>Part I.</a:t>
            </a:r>
            <a:endParaRPr lang="ko-KR" altLang="en-US" spc="-150" dirty="0">
              <a:solidFill>
                <a:srgbClr val="B96B35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60432" y="652394"/>
            <a:ext cx="675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rgbClr val="B96B35"/>
                </a:solidFill>
              </a:rPr>
              <a:t>I. </a:t>
            </a:r>
            <a:r>
              <a:rPr lang="en-US" altLang="ko-KR" sz="3200" b="1" dirty="0" err="1" smtClean="0">
                <a:solidFill>
                  <a:srgbClr val="B96B35"/>
                </a:solidFill>
              </a:rPr>
              <a:t>i</a:t>
            </a:r>
            <a:endParaRPr lang="ko-KR" altLang="en-US" sz="3200" b="1" dirty="0">
              <a:solidFill>
                <a:srgbClr val="B96B3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6084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rgbClr val="B96B35"/>
                </a:solidFill>
                <a:latin typeface="+mj-ea"/>
                <a:ea typeface="+mj-ea"/>
              </a:rPr>
              <a:t>주제 선정 동기</a:t>
            </a:r>
            <a:endParaRPr lang="ko-KR" altLang="en-US" sz="3000" spc="-150" dirty="0">
              <a:solidFill>
                <a:srgbClr val="B96B35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B96B35"/>
                </a:solidFill>
              </a:rPr>
              <a:t>해보고 싶었던 일</a:t>
            </a:r>
            <a:endParaRPr lang="ko-KR" altLang="en-US" sz="1200" dirty="0">
              <a:solidFill>
                <a:srgbClr val="B96B35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909" y="2201891"/>
            <a:ext cx="6160820" cy="415173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085123" y="3601039"/>
            <a:ext cx="301076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이전부터 </a:t>
            </a:r>
            <a:r>
              <a:rPr lang="en-US" altLang="ko-KR" sz="1400" dirty="0" smtClean="0">
                <a:solidFill>
                  <a:schemeClr val="bg1"/>
                </a:solidFill>
              </a:rPr>
              <a:t>DACON</a:t>
            </a:r>
            <a:r>
              <a:rPr lang="ko-KR" altLang="en-US" sz="1400" dirty="0" smtClean="0">
                <a:solidFill>
                  <a:schemeClr val="bg1"/>
                </a:solidFill>
              </a:rPr>
              <a:t>이나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해커톤</a:t>
            </a:r>
            <a:r>
              <a:rPr lang="ko-KR" altLang="en-US" sz="1400" dirty="0" smtClean="0">
                <a:solidFill>
                  <a:schemeClr val="bg1"/>
                </a:solidFill>
              </a:rPr>
              <a:t> 같은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대회를 나가 보고 싶었는데</a:t>
            </a:r>
            <a:r>
              <a:rPr lang="en-US" altLang="ko-KR" sz="1400" dirty="0">
                <a:solidFill>
                  <a:schemeClr val="bg1"/>
                </a:solidFill>
              </a:rPr>
              <a:t>,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이번 프로젝트를 계기로 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첫 스타트를 시작해 보려 합니다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 flipH="1">
            <a:off x="7964238" y="3601039"/>
            <a:ext cx="11097" cy="1288595"/>
          </a:xfrm>
          <a:prstGeom prst="line">
            <a:avLst/>
          </a:prstGeom>
          <a:ln w="76200">
            <a:solidFill>
              <a:srgbClr val="B96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260909" y="5120640"/>
            <a:ext cx="6160820" cy="683394"/>
          </a:xfrm>
          <a:prstGeom prst="rect">
            <a:avLst/>
          </a:prstGeom>
          <a:noFill/>
          <a:ln w="44450">
            <a:solidFill>
              <a:srgbClr val="E79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94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-24800" y="-14192"/>
            <a:ext cx="12216800" cy="6872192"/>
          </a:xfrm>
          <a:prstGeom prst="rect">
            <a:avLst/>
          </a:prstGeom>
          <a:solidFill>
            <a:schemeClr val="tx1">
              <a:lumMod val="85000"/>
              <a:lumOff val="1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-24800" y="-14192"/>
            <a:ext cx="12216800" cy="1857506"/>
          </a:xfrm>
          <a:prstGeom prst="rect">
            <a:avLst/>
          </a:prstGeom>
          <a:solidFill>
            <a:schemeClr val="tx1">
              <a:lumMod val="85000"/>
              <a:lumOff val="1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1600" y="132719"/>
            <a:ext cx="65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rgbClr val="B96B35"/>
                </a:solidFill>
              </a:rPr>
              <a:t>Part I.</a:t>
            </a:r>
            <a:endParaRPr lang="ko-KR" altLang="en-US" spc="-150" dirty="0">
              <a:solidFill>
                <a:srgbClr val="B96B35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8223" y="652394"/>
            <a:ext cx="7873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rgbClr val="B96B35"/>
                </a:solidFill>
              </a:rPr>
              <a:t>I. ii</a:t>
            </a:r>
            <a:endParaRPr lang="ko-KR" altLang="en-US" sz="3200" b="1" dirty="0">
              <a:solidFill>
                <a:srgbClr val="B96B3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7620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rgbClr val="B96B35"/>
                </a:solidFill>
                <a:latin typeface="+mj-ea"/>
                <a:ea typeface="+mj-ea"/>
              </a:rPr>
              <a:t>주제 결정</a:t>
            </a:r>
            <a:endParaRPr lang="ko-KR" altLang="en-US" sz="3000" spc="-150" dirty="0">
              <a:solidFill>
                <a:srgbClr val="B96B35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B96B35"/>
                </a:solidFill>
              </a:rPr>
              <a:t>내용 파악</a:t>
            </a:r>
            <a:endParaRPr lang="ko-KR" altLang="en-US" sz="1200" dirty="0">
              <a:solidFill>
                <a:srgbClr val="B96B35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85123" y="3601039"/>
            <a:ext cx="274626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해당 대회의 목적으로는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제주시 내 택배 운송 데이터를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이용하여 운송량 예측 </a:t>
            </a:r>
            <a:r>
              <a:rPr lang="en-US" altLang="ko-KR" sz="1400" dirty="0" smtClean="0">
                <a:solidFill>
                  <a:schemeClr val="bg1"/>
                </a:solidFill>
              </a:rPr>
              <a:t>AI</a:t>
            </a:r>
            <a:r>
              <a:rPr lang="ko-KR" altLang="en-US" sz="1400" dirty="0" smtClean="0">
                <a:solidFill>
                  <a:schemeClr val="bg1"/>
                </a:solidFill>
              </a:rPr>
              <a:t>를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개발하는 데에 목적이 있습니다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H="1">
            <a:off x="7964238" y="3601039"/>
            <a:ext cx="11097" cy="1288595"/>
          </a:xfrm>
          <a:prstGeom prst="line">
            <a:avLst/>
          </a:prstGeom>
          <a:ln w="76200">
            <a:solidFill>
              <a:srgbClr val="B96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/>
          <a:srcRect l="705" t="3394" r="791" b="4298"/>
          <a:stretch/>
        </p:blipFill>
        <p:spPr>
          <a:xfrm>
            <a:off x="1266825" y="2379234"/>
            <a:ext cx="6154903" cy="117944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825" y="3558676"/>
            <a:ext cx="6154903" cy="268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70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24800" y="-14192"/>
            <a:ext cx="12216800" cy="68721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527769" y="2211262"/>
            <a:ext cx="5187231" cy="2195439"/>
            <a:chOff x="527769" y="1728426"/>
            <a:chExt cx="5187231" cy="2195439"/>
          </a:xfrm>
        </p:grpSpPr>
        <p:grpSp>
          <p:nvGrpSpPr>
            <p:cNvPr id="3" name="그룹 2"/>
            <p:cNvGrpSpPr/>
            <p:nvPr/>
          </p:nvGrpSpPr>
          <p:grpSpPr>
            <a:xfrm>
              <a:off x="558064" y="3058923"/>
              <a:ext cx="2668223" cy="864942"/>
              <a:chOff x="471977" y="2691080"/>
              <a:chExt cx="2668223" cy="864942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471977" y="2691080"/>
                <a:ext cx="2591287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 smtClean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Data EDA</a:t>
                </a:r>
                <a:endPara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48913" y="2786581"/>
                <a:ext cx="2591287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 smtClean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Data EDA</a:t>
                </a:r>
                <a:endPara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527769" y="1728426"/>
              <a:ext cx="328468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rgbClr val="B96B35"/>
                  </a:solidFill>
                  <a:latin typeface="+mj-lt"/>
                  <a:ea typeface="THE명품고딕L" panose="02020603020101020101" pitchFamily="18" charset="-127"/>
                </a:rPr>
                <a:t>Part</a:t>
              </a:r>
              <a:r>
                <a:rPr lang="en-US" altLang="ko-KR" sz="8000" b="1" spc="-150" dirty="0">
                  <a:solidFill>
                    <a:srgbClr val="ED7D31">
                      <a:alpha val="70000"/>
                    </a:srgbClr>
                  </a:solidFill>
                  <a:latin typeface="+mj-lt"/>
                  <a:ea typeface="THE명품고딕L" panose="02020603020101020101" pitchFamily="18" charset="-127"/>
                </a:rPr>
                <a:t> </a:t>
              </a:r>
              <a:r>
                <a:rPr lang="en-US" altLang="ko-KR" sz="8000" b="1" spc="-150" dirty="0">
                  <a:solidFill>
                    <a:srgbClr val="ED7D31">
                      <a:alpha val="70000"/>
                    </a:srgbClr>
                  </a:solidFill>
                  <a:latin typeface="+mj-lt"/>
                  <a:ea typeface="THE명품고딕L" panose="02020603020101020101" pitchFamily="18" charset="-127"/>
                </a:rPr>
                <a:t>I</a:t>
              </a:r>
              <a:r>
                <a:rPr lang="en-US" altLang="ko-KR" sz="8000" b="1" spc="-150" dirty="0" smtClean="0">
                  <a:solidFill>
                    <a:srgbClr val="ED7D31">
                      <a:alpha val="70000"/>
                    </a:srgbClr>
                  </a:solidFill>
                  <a:latin typeface="+mj-lt"/>
                  <a:ea typeface="THE명품고딕L" panose="02020603020101020101" pitchFamily="18" charset="-127"/>
                </a:rPr>
                <a:t>I</a:t>
              </a:r>
              <a:r>
                <a:rPr lang="en-US" altLang="ko-KR" sz="8000" b="1" spc="-150" dirty="0" smtClean="0">
                  <a:solidFill>
                    <a:srgbClr val="ED7D31">
                      <a:alpha val="70000"/>
                    </a:srgbClr>
                  </a:solidFill>
                  <a:latin typeface="+mj-lt"/>
                  <a:ea typeface="THE명품고딕L" panose="02020603020101020101" pitchFamily="18" charset="-127"/>
                </a:rPr>
                <a:t>.</a:t>
              </a:r>
              <a:endParaRPr lang="ko-KR" altLang="en-US" sz="8000" b="1" spc="-150" dirty="0">
                <a:solidFill>
                  <a:srgbClr val="ED7D31">
                    <a:alpha val="70000"/>
                  </a:srgb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  <a:ln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직사각형 8"/>
          <p:cNvSpPr/>
          <p:nvPr/>
        </p:nvSpPr>
        <p:spPr>
          <a:xfrm>
            <a:off x="10251593" y="769257"/>
            <a:ext cx="1200178" cy="1253319"/>
          </a:xfrm>
          <a:prstGeom prst="rect">
            <a:avLst/>
          </a:prstGeom>
          <a:noFill/>
          <a:ln w="88900">
            <a:solidFill>
              <a:srgbClr val="B96B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/>
          <p:cNvSpPr/>
          <p:nvPr/>
        </p:nvSpPr>
        <p:spPr>
          <a:xfrm>
            <a:off x="8466337" y="803376"/>
            <a:ext cx="1200178" cy="1219200"/>
          </a:xfrm>
          <a:prstGeom prst="triangle">
            <a:avLst/>
          </a:prstGeom>
          <a:noFill/>
          <a:ln w="88900">
            <a:solidFill>
              <a:srgbClr val="B96B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>
            <a:off x="10798628" y="1451428"/>
            <a:ext cx="621365" cy="539573"/>
          </a:xfrm>
          <a:prstGeom prst="triangle">
            <a:avLst/>
          </a:prstGeom>
          <a:noFill/>
          <a:ln w="88900">
            <a:solidFill>
              <a:srgbClr val="B96B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 flipH="1">
            <a:off x="9511364" y="2022576"/>
            <a:ext cx="1940407" cy="0"/>
          </a:xfrm>
          <a:prstGeom prst="line">
            <a:avLst/>
          </a:prstGeom>
          <a:ln w="88900">
            <a:solidFill>
              <a:srgbClr val="B96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 flipV="1">
            <a:off x="9869714" y="1219200"/>
            <a:ext cx="381880" cy="786315"/>
          </a:xfrm>
          <a:prstGeom prst="line">
            <a:avLst/>
          </a:prstGeom>
          <a:ln w="88900">
            <a:solidFill>
              <a:srgbClr val="B96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V="1">
            <a:off x="9095454" y="1219200"/>
            <a:ext cx="803288" cy="1236258"/>
          </a:xfrm>
          <a:prstGeom prst="line">
            <a:avLst/>
          </a:prstGeom>
          <a:ln w="88900">
            <a:solidFill>
              <a:srgbClr val="B96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8840890" y="575466"/>
            <a:ext cx="451071" cy="469900"/>
          </a:xfrm>
          <a:prstGeom prst="ellipse">
            <a:avLst/>
          </a:prstGeom>
          <a:noFill/>
          <a:ln w="88900">
            <a:solidFill>
              <a:srgbClr val="B96B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10030496" y="534306"/>
            <a:ext cx="451071" cy="469900"/>
          </a:xfrm>
          <a:prstGeom prst="ellipse">
            <a:avLst/>
          </a:prstGeom>
          <a:noFill/>
          <a:ln w="88900">
            <a:solidFill>
              <a:srgbClr val="B96B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86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-24800" y="-14192"/>
            <a:ext cx="12216800" cy="6872192"/>
          </a:xfrm>
          <a:prstGeom prst="rect">
            <a:avLst/>
          </a:prstGeom>
          <a:solidFill>
            <a:schemeClr val="tx1">
              <a:lumMod val="85000"/>
              <a:lumOff val="1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-24800" y="-14192"/>
            <a:ext cx="12216800" cy="1857506"/>
          </a:xfrm>
          <a:prstGeom prst="rect">
            <a:avLst/>
          </a:prstGeom>
          <a:solidFill>
            <a:schemeClr val="tx1">
              <a:lumMod val="85000"/>
              <a:lumOff val="1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1600" y="132719"/>
            <a:ext cx="701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rgbClr val="B96B35"/>
                </a:solidFill>
              </a:rPr>
              <a:t>Part II.</a:t>
            </a:r>
            <a:endParaRPr lang="ko-KR" altLang="en-US" spc="-150" dirty="0">
              <a:solidFill>
                <a:srgbClr val="B96B35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33795" y="652394"/>
            <a:ext cx="8018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rgbClr val="B96B35"/>
                </a:solidFill>
              </a:rPr>
              <a:t>II. </a:t>
            </a:r>
            <a:r>
              <a:rPr lang="en-US" altLang="ko-KR" sz="3200" b="1" dirty="0" err="1" smtClean="0">
                <a:solidFill>
                  <a:srgbClr val="B96B35"/>
                </a:solidFill>
              </a:rPr>
              <a:t>i</a:t>
            </a:r>
            <a:endParaRPr lang="ko-KR" altLang="en-US" sz="3200" b="1" dirty="0">
              <a:solidFill>
                <a:srgbClr val="B96B3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1275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rgbClr val="B96B35"/>
                </a:solidFill>
                <a:latin typeface="+mj-ea"/>
                <a:ea typeface="+mj-ea"/>
              </a:rPr>
              <a:t>데이터 파악</a:t>
            </a:r>
            <a:endParaRPr lang="ko-KR" altLang="en-US" sz="3000" spc="-150" dirty="0">
              <a:solidFill>
                <a:srgbClr val="B96B35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B96B35"/>
                </a:solidFill>
              </a:rPr>
              <a:t>어떤 데이터들 인가</a:t>
            </a:r>
            <a:endParaRPr lang="ko-KR" altLang="en-US" sz="1200" dirty="0">
              <a:solidFill>
                <a:srgbClr val="B96B35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58135" y="2650127"/>
            <a:ext cx="3948517" cy="319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해당 데이터들은</a:t>
            </a: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Train, Test, Submission </a:t>
            </a:r>
            <a:r>
              <a:rPr lang="ko-KR" altLang="en-US" sz="1400" dirty="0" smtClean="0">
                <a:solidFill>
                  <a:schemeClr val="bg1"/>
                </a:solidFill>
              </a:rPr>
              <a:t>파일로 이루어져 있다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Index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SEND_SPG_INNB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REC_SPG_INNB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DL_GD_LCLS_NM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DL_GD_MCLS_NM</a:t>
            </a:r>
          </a:p>
          <a:p>
            <a:pPr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INVC_COUNT</a:t>
            </a:r>
          </a:p>
          <a:p>
            <a:pPr>
              <a:lnSpc>
                <a:spcPct val="120000"/>
              </a:lnSpc>
            </a:pP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운송장 건 수를 예측하는 모델을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만들어야한다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7948349" y="2650127"/>
            <a:ext cx="20901" cy="3363323"/>
          </a:xfrm>
          <a:prstGeom prst="line">
            <a:avLst/>
          </a:prstGeom>
          <a:ln w="76200">
            <a:solidFill>
              <a:srgbClr val="B96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523" y="2451227"/>
            <a:ext cx="6836018" cy="379885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636920" y="3421904"/>
            <a:ext cx="2324675" cy="1902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: </a:t>
            </a:r>
            <a:r>
              <a:rPr lang="ko-KR" altLang="en-US" sz="1400" dirty="0" smtClean="0">
                <a:solidFill>
                  <a:schemeClr val="bg1"/>
                </a:solidFill>
              </a:rPr>
              <a:t>인덱스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: </a:t>
            </a:r>
            <a:r>
              <a:rPr lang="ko-KR" altLang="en-US" sz="1400" dirty="0" smtClean="0">
                <a:solidFill>
                  <a:schemeClr val="bg1"/>
                </a:solidFill>
              </a:rPr>
              <a:t>송하인 격자공간고유번호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: </a:t>
            </a:r>
            <a:r>
              <a:rPr lang="ko-KR" altLang="en-US" sz="1400" dirty="0" smtClean="0">
                <a:solidFill>
                  <a:schemeClr val="bg1"/>
                </a:solidFill>
              </a:rPr>
              <a:t>수하인 격자공간고유번호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: </a:t>
            </a:r>
            <a:r>
              <a:rPr lang="ko-KR" altLang="en-US" sz="1400" dirty="0" smtClean="0">
                <a:solidFill>
                  <a:schemeClr val="bg1"/>
                </a:solidFill>
              </a:rPr>
              <a:t>카테고리 대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: </a:t>
            </a:r>
            <a:r>
              <a:rPr lang="ko-KR" altLang="en-US" sz="1400" dirty="0" smtClean="0">
                <a:solidFill>
                  <a:schemeClr val="bg1"/>
                </a:solidFill>
              </a:rPr>
              <a:t>카테고리 중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: </a:t>
            </a:r>
            <a:r>
              <a:rPr lang="ko-KR" altLang="en-US" sz="1400" dirty="0" smtClean="0">
                <a:solidFill>
                  <a:schemeClr val="bg1"/>
                </a:solidFill>
              </a:rPr>
              <a:t>운송장 건 수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83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-24800" y="-14192"/>
            <a:ext cx="12216800" cy="6872192"/>
          </a:xfrm>
          <a:prstGeom prst="rect">
            <a:avLst/>
          </a:prstGeom>
          <a:solidFill>
            <a:schemeClr val="tx1">
              <a:lumMod val="85000"/>
              <a:lumOff val="1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-24800" y="-14192"/>
            <a:ext cx="12216800" cy="1857506"/>
          </a:xfrm>
          <a:prstGeom prst="rect">
            <a:avLst/>
          </a:prstGeom>
          <a:solidFill>
            <a:schemeClr val="tx1">
              <a:lumMod val="85000"/>
              <a:lumOff val="1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1600" y="132719"/>
            <a:ext cx="701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rgbClr val="B96B35"/>
                </a:solidFill>
              </a:rPr>
              <a:t>Part II.</a:t>
            </a:r>
            <a:endParaRPr lang="ko-KR" altLang="en-US" spc="-150" dirty="0">
              <a:solidFill>
                <a:srgbClr val="B96B35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33795" y="652394"/>
            <a:ext cx="8018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rgbClr val="B96B35"/>
                </a:solidFill>
              </a:rPr>
              <a:t>II. </a:t>
            </a:r>
            <a:r>
              <a:rPr lang="en-US" altLang="ko-KR" sz="3200" b="1" dirty="0" err="1" smtClean="0">
                <a:solidFill>
                  <a:srgbClr val="B96B35"/>
                </a:solidFill>
              </a:rPr>
              <a:t>i</a:t>
            </a:r>
            <a:endParaRPr lang="ko-KR" altLang="en-US" sz="3200" b="1" dirty="0">
              <a:solidFill>
                <a:srgbClr val="B96B3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1275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rgbClr val="B96B35"/>
                </a:solidFill>
                <a:latin typeface="+mj-ea"/>
                <a:ea typeface="+mj-ea"/>
              </a:rPr>
              <a:t>데이터 파악</a:t>
            </a:r>
            <a:endParaRPr lang="ko-KR" altLang="en-US" sz="3000" spc="-150" dirty="0">
              <a:solidFill>
                <a:srgbClr val="B96B35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B96B35"/>
                </a:solidFill>
              </a:rPr>
              <a:t>어떤 데이터들 인가</a:t>
            </a:r>
            <a:endParaRPr lang="ko-KR" altLang="en-US" sz="1200" dirty="0">
              <a:solidFill>
                <a:srgbClr val="B96B35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68164" y="2579065"/>
            <a:ext cx="5371983" cy="3453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격자공간</a:t>
            </a:r>
            <a:r>
              <a:rPr lang="ko-KR" altLang="en-US" sz="1400" dirty="0" smtClean="0">
                <a:solidFill>
                  <a:schemeClr val="bg1"/>
                </a:solidFill>
              </a:rPr>
              <a:t>고유번호는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 err="1" smtClean="0">
                <a:solidFill>
                  <a:schemeClr val="bg1"/>
                </a:solidFill>
              </a:rPr>
              <a:t>시군구코드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1000m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격자공간</a:t>
            </a:r>
            <a:r>
              <a:rPr lang="ko-KR" altLang="en-US" sz="1400" dirty="0" smtClean="0">
                <a:solidFill>
                  <a:schemeClr val="bg1"/>
                </a:solidFill>
              </a:rPr>
              <a:t> 고유번호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100m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격자공간</a:t>
            </a:r>
            <a:r>
              <a:rPr lang="ko-KR" altLang="en-US" sz="1400" dirty="0" smtClean="0">
                <a:solidFill>
                  <a:schemeClr val="bg1"/>
                </a:solidFill>
              </a:rPr>
              <a:t> 고유번호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50m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격자공간</a:t>
            </a:r>
            <a:r>
              <a:rPr lang="ko-KR" altLang="en-US" sz="1400" dirty="0" smtClean="0">
                <a:solidFill>
                  <a:schemeClr val="bg1"/>
                </a:solidFill>
              </a:rPr>
              <a:t> 고유번호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국토연구원에서 제공하는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 err="1" smtClean="0">
                <a:solidFill>
                  <a:schemeClr val="bg1"/>
                </a:solidFill>
              </a:rPr>
              <a:t>국토도시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격자공간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</a:rPr>
              <a:t>오픈 데이터에서 파악이 가능했다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또한</a:t>
            </a:r>
            <a:r>
              <a:rPr lang="en-US" altLang="ko-KR" sz="1400" dirty="0" smtClean="0">
                <a:solidFill>
                  <a:schemeClr val="bg1"/>
                </a:solidFill>
              </a:rPr>
              <a:t>,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대분류와</a:t>
            </a:r>
            <a:r>
              <a:rPr lang="ko-KR" altLang="en-US" sz="1400" dirty="0" smtClean="0">
                <a:solidFill>
                  <a:schemeClr val="bg1"/>
                </a:solidFill>
              </a:rPr>
              <a:t> 중분류는 각각 </a:t>
            </a:r>
            <a:r>
              <a:rPr lang="en-US" altLang="ko-KR" sz="1400" dirty="0" smtClean="0">
                <a:solidFill>
                  <a:schemeClr val="bg1"/>
                </a:solidFill>
              </a:rPr>
              <a:t>6</a:t>
            </a:r>
            <a:r>
              <a:rPr lang="ko-KR" altLang="en-US" sz="1400" dirty="0" smtClean="0">
                <a:solidFill>
                  <a:schemeClr val="bg1"/>
                </a:solidFill>
              </a:rPr>
              <a:t>개와 </a:t>
            </a:r>
            <a:r>
              <a:rPr lang="en-US" altLang="ko-KR" sz="1400" dirty="0" smtClean="0">
                <a:solidFill>
                  <a:schemeClr val="bg1"/>
                </a:solidFill>
              </a:rPr>
              <a:t>20</a:t>
            </a:r>
            <a:r>
              <a:rPr lang="ko-KR" altLang="en-US" sz="1400" dirty="0" smtClean="0">
                <a:solidFill>
                  <a:schemeClr val="bg1"/>
                </a:solidFill>
              </a:rPr>
              <a:t>개의 범주로 파악이 된다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마지막으로 운송장 건수의 </a:t>
            </a:r>
            <a:r>
              <a:rPr lang="en-US" altLang="ko-KR" sz="1400" dirty="0" smtClean="0">
                <a:solidFill>
                  <a:schemeClr val="bg1"/>
                </a:solidFill>
              </a:rPr>
              <a:t>describe</a:t>
            </a:r>
            <a:r>
              <a:rPr lang="ko-KR" altLang="en-US" sz="1400" dirty="0" smtClean="0">
                <a:solidFill>
                  <a:schemeClr val="bg1"/>
                </a:solidFill>
              </a:rPr>
              <a:t>를 보면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대부분이 </a:t>
            </a:r>
            <a:r>
              <a:rPr lang="en-US" altLang="ko-KR" sz="1400" dirty="0" smtClean="0">
                <a:solidFill>
                  <a:schemeClr val="bg1"/>
                </a:solidFill>
              </a:rPr>
              <a:t>3</a:t>
            </a:r>
            <a:r>
              <a:rPr lang="ko-KR" altLang="en-US" sz="1400" dirty="0" smtClean="0">
                <a:solidFill>
                  <a:schemeClr val="bg1"/>
                </a:solidFill>
              </a:rPr>
              <a:t>이상 </a:t>
            </a:r>
            <a:r>
              <a:rPr lang="en-US" altLang="ko-KR" sz="1400" dirty="0" smtClean="0">
                <a:solidFill>
                  <a:schemeClr val="bg1"/>
                </a:solidFill>
              </a:rPr>
              <a:t>5</a:t>
            </a:r>
            <a:r>
              <a:rPr lang="ko-KR" altLang="en-US" sz="1400" dirty="0" smtClean="0">
                <a:solidFill>
                  <a:schemeClr val="bg1"/>
                </a:solidFill>
              </a:rPr>
              <a:t>미만의 수임을 확인 할 수 있었다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5928317" y="2668995"/>
            <a:ext cx="20901" cy="3363323"/>
          </a:xfrm>
          <a:prstGeom prst="line">
            <a:avLst/>
          </a:prstGeom>
          <a:ln w="76200">
            <a:solidFill>
              <a:srgbClr val="B96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1258"/>
          <a:stretch/>
        </p:blipFill>
        <p:spPr>
          <a:xfrm>
            <a:off x="1727738" y="4765335"/>
            <a:ext cx="2219610" cy="189547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rcRect l="1164"/>
          <a:stretch/>
        </p:blipFill>
        <p:spPr>
          <a:xfrm>
            <a:off x="926205" y="3538103"/>
            <a:ext cx="3822677" cy="103004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205" y="2276444"/>
            <a:ext cx="3829050" cy="90487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492677" y="2858673"/>
            <a:ext cx="1332416" cy="11264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: 5</a:t>
            </a:r>
            <a:r>
              <a:rPr lang="ko-KR" altLang="en-US" sz="1400" dirty="0" smtClean="0">
                <a:solidFill>
                  <a:schemeClr val="bg1"/>
                </a:solidFill>
              </a:rPr>
              <a:t>자리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: </a:t>
            </a:r>
            <a:r>
              <a:rPr lang="en-US" altLang="ko-KR" sz="1400" dirty="0" smtClean="0">
                <a:solidFill>
                  <a:schemeClr val="bg1"/>
                </a:solidFill>
              </a:rPr>
              <a:t>5</a:t>
            </a:r>
            <a:r>
              <a:rPr lang="ko-KR" altLang="en-US" sz="1400" dirty="0" smtClean="0">
                <a:solidFill>
                  <a:schemeClr val="bg1"/>
                </a:solidFill>
              </a:rPr>
              <a:t>자리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: </a:t>
            </a:r>
            <a:r>
              <a:rPr lang="en-US" altLang="ko-KR" sz="1400" dirty="0">
                <a:solidFill>
                  <a:schemeClr val="bg1"/>
                </a:solidFill>
              </a:rPr>
              <a:t>3</a:t>
            </a:r>
            <a:r>
              <a:rPr lang="ko-KR" altLang="en-US" sz="1400" dirty="0" smtClean="0">
                <a:solidFill>
                  <a:schemeClr val="bg1"/>
                </a:solidFill>
              </a:rPr>
              <a:t>자리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bg1"/>
                </a:solidFill>
              </a:rPr>
              <a:t>:</a:t>
            </a:r>
            <a:r>
              <a:rPr lang="en-US" altLang="ko-KR" sz="1400" dirty="0" smtClean="0">
                <a:solidFill>
                  <a:schemeClr val="bg1"/>
                </a:solidFill>
              </a:rPr>
              <a:t> 3</a:t>
            </a:r>
            <a:r>
              <a:rPr lang="ko-KR" altLang="en-US" sz="1400" dirty="0" smtClean="0">
                <a:solidFill>
                  <a:schemeClr val="bg1"/>
                </a:solidFill>
              </a:rPr>
              <a:t>자리   이고</a:t>
            </a:r>
            <a:r>
              <a:rPr lang="en-US" altLang="ko-KR" sz="1400" dirty="0" smtClean="0">
                <a:solidFill>
                  <a:schemeClr val="bg1"/>
                </a:solidFill>
              </a:rPr>
              <a:t>,</a:t>
            </a:r>
            <a:endParaRPr lang="en-US" altLang="ko-KR" sz="1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78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-24800" y="-14192"/>
            <a:ext cx="12216800" cy="6872192"/>
          </a:xfrm>
          <a:prstGeom prst="rect">
            <a:avLst/>
          </a:prstGeom>
          <a:solidFill>
            <a:schemeClr val="tx1">
              <a:lumMod val="85000"/>
              <a:lumOff val="1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-24800" y="-14192"/>
            <a:ext cx="12216800" cy="1857506"/>
          </a:xfrm>
          <a:prstGeom prst="rect">
            <a:avLst/>
          </a:prstGeom>
          <a:solidFill>
            <a:schemeClr val="tx1">
              <a:lumMod val="85000"/>
              <a:lumOff val="1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1600" y="132719"/>
            <a:ext cx="701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rgbClr val="B96B35"/>
                </a:solidFill>
              </a:rPr>
              <a:t>Part II.</a:t>
            </a:r>
            <a:endParaRPr lang="ko-KR" altLang="en-US" spc="-150" dirty="0">
              <a:solidFill>
                <a:srgbClr val="B96B35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21585" y="652394"/>
            <a:ext cx="91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rgbClr val="B96B35"/>
                </a:solidFill>
              </a:rPr>
              <a:t>II. ii</a:t>
            </a:r>
            <a:endParaRPr lang="ko-KR" altLang="en-US" sz="3200" b="1" dirty="0">
              <a:solidFill>
                <a:srgbClr val="B96B3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4929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rgbClr val="B96B35"/>
                </a:solidFill>
                <a:latin typeface="+mj-ea"/>
                <a:ea typeface="+mj-ea"/>
              </a:rPr>
              <a:t>데이터 시각화</a:t>
            </a:r>
            <a:endParaRPr lang="ko-KR" altLang="en-US" sz="3000" spc="-150" dirty="0">
              <a:solidFill>
                <a:srgbClr val="B96B35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B96B35"/>
                </a:solidFill>
              </a:rPr>
              <a:t>데이터를 보기 좋게</a:t>
            </a:r>
            <a:endParaRPr lang="ko-KR" altLang="en-US" sz="1200" dirty="0">
              <a:solidFill>
                <a:srgbClr val="B96B35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48100" y="3750077"/>
            <a:ext cx="2871299" cy="842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운송장 건 수가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이상치를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포함하고 있음을 확인 할 수 있다</a:t>
            </a:r>
            <a:r>
              <a:rPr lang="en-US" altLang="ko-KR" sz="1400" dirty="0" smtClean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670201" y="2689346"/>
            <a:ext cx="20901" cy="3363323"/>
          </a:xfrm>
          <a:prstGeom prst="line">
            <a:avLst/>
          </a:prstGeom>
          <a:ln w="76200">
            <a:solidFill>
              <a:srgbClr val="B96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698" y="4369998"/>
            <a:ext cx="1985583" cy="165834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629" y="2735977"/>
            <a:ext cx="2010983" cy="165834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2419" y="3751047"/>
            <a:ext cx="2414470" cy="224893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224" y="2695687"/>
            <a:ext cx="2584093" cy="210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33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627</Words>
  <Application>Microsoft Office PowerPoint</Application>
  <PresentationFormat>와이드스크린</PresentationFormat>
  <Paragraphs>218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Noto Sans CJK KR Thin</vt:lpstr>
      <vt:lpstr>THE명품고딕L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김동연</dc:creator>
  <cp:lastModifiedBy>김동연</cp:lastModifiedBy>
  <cp:revision>15</cp:revision>
  <dcterms:created xsi:type="dcterms:W3CDTF">2021-12-20T15:11:21Z</dcterms:created>
  <dcterms:modified xsi:type="dcterms:W3CDTF">2021-12-20T17:45:27Z</dcterms:modified>
</cp:coreProperties>
</file>