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63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C37"/>
    <a:srgbClr val="B96B35"/>
    <a:srgbClr val="BE8F6F"/>
    <a:srgbClr val="E59B39"/>
    <a:srgbClr val="ED7D31"/>
    <a:srgbClr val="E65138"/>
    <a:srgbClr val="404040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 snapToGrid="0">
      <p:cViewPr>
        <p:scale>
          <a:sx n="100" d="100"/>
          <a:sy n="100" d="100"/>
        </p:scale>
        <p:origin x="75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67A02-4963-434D-8810-4FDAB592CB0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90EF2-3220-44BE-AE47-D9A42171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5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90EF2-3220-44BE-AE47-D9A4217136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3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### </a:t>
            </a:r>
            <a:r>
              <a:rPr lang="ko-KR" altLang="en-US" dirty="0" smtClean="0"/>
              <a:t>초고속 </a:t>
            </a:r>
            <a:r>
              <a:rPr lang="en-US" altLang="ko-KR" dirty="0" smtClean="0"/>
              <a:t>MOG </a:t>
            </a:r>
            <a:r>
              <a:rPr lang="ko-KR" altLang="en-US" dirty="0" smtClean="0"/>
              <a:t>기반 배경 제거 알고리즘 관련 논문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https://www.koreascience.or.kr/article/JAKO201909358629535.pdf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###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Tutorial: Making Road Traffic Counting App based on Computer Vision and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https://medium.com/machine-learning-world/tutorial-making-road-traffic-counting-app-based-on-computer-vision-and-opencv-166937911660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### </a:t>
            </a:r>
            <a:r>
              <a:rPr lang="ko-KR" altLang="en-US" sz="1200" dirty="0" smtClean="0">
                <a:solidFill>
                  <a:schemeClr val="bg1"/>
                </a:solidFill>
              </a:rPr>
              <a:t>구글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코랩의</a:t>
            </a:r>
            <a:r>
              <a:rPr lang="ko-KR" altLang="en-US" sz="1200" dirty="0" smtClean="0">
                <a:solidFill>
                  <a:schemeClr val="bg1"/>
                </a:solidFill>
              </a:rPr>
              <a:t> 코드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https://colab.research.google.com/drive/12N4m_RYKqrpozRzh9qe7nQE_sIqQH9U8#scrollTo=2E6P7EEZfl7u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90EF2-3220-44BE-AE47-D9A4217136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### </a:t>
            </a:r>
            <a:r>
              <a:rPr lang="ko-KR" altLang="en-US" dirty="0" smtClean="0"/>
              <a:t>초고속 </a:t>
            </a:r>
            <a:r>
              <a:rPr lang="en-US" altLang="ko-KR" dirty="0" smtClean="0"/>
              <a:t>MOG </a:t>
            </a:r>
            <a:r>
              <a:rPr lang="ko-KR" altLang="en-US" dirty="0" smtClean="0"/>
              <a:t>기반 배경 제거 알고리즘 관련 논문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https://www.koreascience.or.kr/article/JAKO201909358629535.pdf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###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Tutorial: Making Road Traffic Counting App based on Computer Vision and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https://medium.com/machine-learning-world/tutorial-making-road-traffic-counting-app-based-on-computer-vision-and-opencv-166937911660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### </a:t>
            </a:r>
            <a:r>
              <a:rPr lang="ko-KR" altLang="en-US" sz="1200" dirty="0" smtClean="0">
                <a:solidFill>
                  <a:schemeClr val="bg1"/>
                </a:solidFill>
              </a:rPr>
              <a:t>구글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코랩의</a:t>
            </a:r>
            <a:r>
              <a:rPr lang="ko-KR" altLang="en-US" sz="1200" dirty="0" smtClean="0">
                <a:solidFill>
                  <a:schemeClr val="bg1"/>
                </a:solidFill>
              </a:rPr>
              <a:t> 코드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https://colab.research.google.com/drive/12N4m_RYKqrpozRzh9qe7nQE_sIqQH9U8#scrollTo=2E6P7EEZfl7u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90EF2-3220-44BE-AE47-D9A4217136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###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Tutorial: Making Road Traffic Counting App based on Computer Vision and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https://medium.com/machine-learning-world/tutorial-making-road-traffic-counting-app-based-on-computer-vision-and-opencv-166937911660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###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 객체 검출을 통한 승객 인원 개수에 대한 연구</a:t>
            </a:r>
            <a:endParaRPr lang="en-US" altLang="ko-KR" dirty="0" smtClean="0"/>
          </a:p>
          <a:p>
            <a:r>
              <a:rPr lang="en-US" altLang="ko-KR" dirty="0" smtClean="0"/>
              <a:t>https://www.koreascience.or.kr/article/JAKO202014761779385.page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90EF2-3220-44BE-AE47-D9A4217136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8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###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Tutorial: Making Road Traffic Counting App based on Computer Vision and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https://medium.com/machine-learning-world/tutorial-making-road-traffic-counting-app-based-on-computer-vision-and-opencv-166937911660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###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 객체 검출을 통한 승객 인원 개수에 대한 연구</a:t>
            </a:r>
            <a:endParaRPr lang="en-US" altLang="ko-KR" dirty="0" smtClean="0"/>
          </a:p>
          <a:p>
            <a:r>
              <a:rPr lang="en-US" altLang="ko-KR" dirty="0" smtClean="0"/>
              <a:t>https://www.koreascience.or.kr/article/JAKO202014761779385.page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90EF2-3220-44BE-AE47-D9A4217136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2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3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6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7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483-1F00-4D1C-B6BC-FD6204B12F22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5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30480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432" y="652394"/>
            <a:ext cx="67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rgbClr val="B96B35"/>
                </a:solidFill>
                <a:latin typeface="+mj-ea"/>
                <a:ea typeface="+mj-ea"/>
              </a:rPr>
              <a:t>ㅇㅇ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B96B35"/>
                </a:solidFill>
              </a:rPr>
              <a:t>ㅇㅇ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2559" y="3884878"/>
            <a:ext cx="4889480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Tracking detection</a:t>
            </a:r>
            <a:r>
              <a:rPr lang="ko-KR" altLang="en-US" sz="1400" dirty="0" smtClean="0">
                <a:solidFill>
                  <a:schemeClr val="bg1"/>
                </a:solidFill>
              </a:rPr>
              <a:t>을 사용하여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차량을 추적하며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바운딩</a:t>
            </a:r>
            <a:r>
              <a:rPr lang="ko-KR" altLang="en-US" sz="1400" dirty="0" smtClean="0">
                <a:solidFill>
                  <a:schemeClr val="bg1"/>
                </a:solidFill>
              </a:rPr>
              <a:t> 박스를 유지하며 가는 형태로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차량이 정차 시 겹치게 되는 부분에 대해서  해결이 가능</a:t>
            </a:r>
            <a:r>
              <a:rPr lang="en-US" altLang="ko-KR" sz="1400" dirty="0" smtClean="0">
                <a:solidFill>
                  <a:schemeClr val="bg1"/>
                </a:solidFill>
              </a:rPr>
              <a:t>(?)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또한 차량의 경로도 파악 가능</a:t>
            </a:r>
            <a:r>
              <a:rPr lang="en-US" altLang="ko-KR" sz="1400" dirty="0" smtClean="0">
                <a:solidFill>
                  <a:schemeClr val="bg1"/>
                </a:solidFill>
              </a:rPr>
              <a:t>(?)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=&gt; </a:t>
            </a:r>
            <a:r>
              <a:rPr lang="ko-KR" altLang="en-US" sz="1400" dirty="0" smtClean="0">
                <a:solidFill>
                  <a:schemeClr val="bg1"/>
                </a:solidFill>
              </a:rPr>
              <a:t>해당 경로의 차량 수 실시간 </a:t>
            </a:r>
            <a:r>
              <a:rPr lang="en-US" altLang="ko-KR" sz="1400" dirty="0" smtClean="0">
                <a:solidFill>
                  <a:schemeClr val="bg1"/>
                </a:solidFill>
              </a:rPr>
              <a:t>counting </a:t>
            </a:r>
            <a:r>
              <a:rPr lang="ko-KR" altLang="en-US" sz="1400" dirty="0" smtClean="0">
                <a:solidFill>
                  <a:schemeClr val="bg1"/>
                </a:solidFill>
              </a:rPr>
              <a:t>가능</a:t>
            </a:r>
            <a:r>
              <a:rPr lang="en-US" altLang="ko-KR" sz="1400" dirty="0" smtClean="0">
                <a:solidFill>
                  <a:schemeClr val="bg1"/>
                </a:solidFill>
              </a:rPr>
              <a:t>(?)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688955" y="3657780"/>
            <a:ext cx="11097" cy="1288595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84300" y="2758595"/>
            <a:ext cx="10631504" cy="39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8174240" descr="EMB000041c03c7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18" y="4873948"/>
            <a:ext cx="3435975" cy="157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81" y="2474665"/>
            <a:ext cx="2213642" cy="18983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7883" y="652394"/>
            <a:ext cx="601266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원래 </a:t>
            </a:r>
            <a:r>
              <a:rPr lang="ko-KR" altLang="en-US" sz="1400" dirty="0">
                <a:solidFill>
                  <a:schemeClr val="bg1"/>
                </a:solidFill>
              </a:rPr>
              <a:t>이 대회의 목적은 데이터를 이용해서 어떤 모델을 만들 수 있을지 기술적인 측면에서 활용 아이디어를 제시하는 </a:t>
            </a:r>
            <a:r>
              <a:rPr lang="ko-KR" altLang="en-US" sz="1400" dirty="0" smtClean="0">
                <a:solidFill>
                  <a:schemeClr val="bg1"/>
                </a:solidFill>
              </a:rPr>
              <a:t>것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어떤 모델을 활용해서 이런 성능을 예측할 수 있겠다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의 느낌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1733" y="2241484"/>
            <a:ext cx="6012661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위의 내용을 중점적으로 생각하며 작성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위쪽 화살표 20"/>
          <p:cNvSpPr/>
          <p:nvPr/>
        </p:nvSpPr>
        <p:spPr>
          <a:xfrm>
            <a:off x="7077075" y="1962150"/>
            <a:ext cx="752475" cy="209550"/>
          </a:xfrm>
          <a:prstGeom prst="upArrow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30480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432" y="652394"/>
            <a:ext cx="67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rgbClr val="B96B35"/>
                </a:solidFill>
                <a:latin typeface="+mj-ea"/>
                <a:ea typeface="+mj-ea"/>
              </a:rPr>
              <a:t>ㅇㅇ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B96B35"/>
                </a:solidFill>
              </a:rPr>
              <a:t>ㅇㅇ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6973" y="3785131"/>
            <a:ext cx="4048352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해당 그림과 고정된 시각에서 찍는 </a:t>
            </a:r>
            <a:r>
              <a:rPr lang="en-US" altLang="ko-KR" sz="1400" dirty="0" smtClean="0">
                <a:solidFill>
                  <a:schemeClr val="bg1"/>
                </a:solidFill>
              </a:rPr>
              <a:t>CCTV</a:t>
            </a:r>
            <a:r>
              <a:rPr lang="ko-KR" altLang="en-US" sz="1400" dirty="0" smtClean="0">
                <a:solidFill>
                  <a:schemeClr val="bg1"/>
                </a:solidFill>
              </a:rPr>
              <a:t>의 경우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Background subtraction algorithms</a:t>
            </a:r>
            <a:r>
              <a:rPr lang="ko-KR" altLang="en-US" sz="1400" dirty="0" smtClean="0">
                <a:solidFill>
                  <a:schemeClr val="bg1"/>
                </a:solidFill>
              </a:rPr>
              <a:t>을 적용해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조금 더 빠른 성능의 객체 검출을 통한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Real-time</a:t>
            </a:r>
            <a:r>
              <a:rPr lang="ko-KR" altLang="en-US" sz="1400" dirty="0" smtClean="0">
                <a:solidFill>
                  <a:schemeClr val="bg1"/>
                </a:solidFill>
              </a:rPr>
              <a:t>에 근접한 결과 도출이 가능</a:t>
            </a:r>
            <a:r>
              <a:rPr lang="en-US" altLang="ko-KR" sz="1400" dirty="0" smtClean="0">
                <a:solidFill>
                  <a:schemeClr val="bg1"/>
                </a:solidFill>
              </a:rPr>
              <a:t>(?)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279751" y="3657390"/>
            <a:ext cx="11097" cy="1288595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" y="2201891"/>
            <a:ext cx="3553585" cy="19978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7" y="4398144"/>
            <a:ext cx="3553585" cy="19978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79487" y="4390374"/>
            <a:ext cx="1366755" cy="738129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79487" y="5128504"/>
            <a:ext cx="478113" cy="529346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46242" y="4398144"/>
            <a:ext cx="2186830" cy="49149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12996" y="4882759"/>
            <a:ext cx="820075" cy="77509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23" y="2067636"/>
            <a:ext cx="2731281" cy="1543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163" y="9525"/>
            <a:ext cx="3612592" cy="37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30480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432" y="652394"/>
            <a:ext cx="67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rgbClr val="B96B35"/>
                </a:solidFill>
                <a:latin typeface="+mj-ea"/>
                <a:ea typeface="+mj-ea"/>
              </a:rPr>
              <a:t>ㅇㅇ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B96B35"/>
                </a:solidFill>
              </a:rPr>
              <a:t>ㅇㅇ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 flipV="1">
            <a:off x="8158548" y="1785520"/>
            <a:ext cx="2678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/>
              <a:t>초고속 </a:t>
            </a:r>
            <a:r>
              <a:rPr lang="en-US" altLang="ko-KR" sz="1400" dirty="0"/>
              <a:t>MOG </a:t>
            </a:r>
            <a:r>
              <a:rPr lang="ko-KR" altLang="en-US" sz="1400" dirty="0"/>
              <a:t>기반 배경 제거 </a:t>
            </a:r>
            <a:r>
              <a:rPr lang="ko-KR" altLang="en-US" sz="1400" dirty="0" smtClean="0"/>
              <a:t>알고리즘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https://www.koreascience.or.kr/article/JAKO201909358629535.pdf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279751" y="3657390"/>
            <a:ext cx="11097" cy="1288595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69" y="1956979"/>
            <a:ext cx="2384125" cy="13469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60" y="2542960"/>
            <a:ext cx="2132627" cy="22288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252" y="4064844"/>
            <a:ext cx="2909116" cy="16563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0144" y="3313223"/>
            <a:ext cx="2183236" cy="15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30480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432" y="652394"/>
            <a:ext cx="67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rgbClr val="B96B35"/>
                </a:solidFill>
                <a:latin typeface="+mj-ea"/>
                <a:ea typeface="+mj-ea"/>
              </a:rPr>
              <a:t>ㅇㅇ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B96B35"/>
                </a:solidFill>
              </a:rPr>
              <a:t>ㅇㅇ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6973" y="3785131"/>
            <a:ext cx="3908442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Open cv</a:t>
            </a:r>
            <a:r>
              <a:rPr lang="ko-KR" altLang="en-US" sz="1400" dirty="0" smtClean="0">
                <a:solidFill>
                  <a:schemeClr val="bg1"/>
                </a:solidFill>
              </a:rPr>
              <a:t>에서 적용하는 기법은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배경제거</a:t>
            </a:r>
            <a:r>
              <a:rPr lang="ko-KR" altLang="en-US" sz="1400" dirty="0" smtClean="0">
                <a:solidFill>
                  <a:schemeClr val="bg1"/>
                </a:solidFill>
              </a:rPr>
              <a:t> 후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해당 지역을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해당 지역을 통과하는 경우를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카운팅하여</a:t>
            </a:r>
            <a:r>
              <a:rPr lang="ko-KR" altLang="en-US" sz="1400" dirty="0" smtClean="0">
                <a:solidFill>
                  <a:schemeClr val="bg1"/>
                </a:solidFill>
              </a:rPr>
              <a:t> 다음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차선의 혼잡도 등을 예측 가능</a:t>
            </a:r>
            <a:r>
              <a:rPr lang="en-US" altLang="ko-KR" sz="1400" dirty="0" smtClean="0">
                <a:solidFill>
                  <a:schemeClr val="bg1"/>
                </a:solidFill>
              </a:rPr>
              <a:t>(?)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Or </a:t>
            </a:r>
            <a:r>
              <a:rPr lang="ko-KR" altLang="en-US" sz="1400" dirty="0" smtClean="0">
                <a:solidFill>
                  <a:schemeClr val="bg1"/>
                </a:solidFill>
              </a:rPr>
              <a:t>해당 </a:t>
            </a:r>
            <a:r>
              <a:rPr lang="en-US" altLang="ko-KR" sz="1400" dirty="0" smtClean="0">
                <a:solidFill>
                  <a:schemeClr val="bg1"/>
                </a:solidFill>
              </a:rPr>
              <a:t>ROI </a:t>
            </a:r>
            <a:r>
              <a:rPr lang="ko-KR" altLang="en-US" sz="1400" dirty="0" smtClean="0">
                <a:solidFill>
                  <a:schemeClr val="bg1"/>
                </a:solidFill>
              </a:rPr>
              <a:t>라인을 통과하는 경우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279751" y="3657390"/>
            <a:ext cx="11097" cy="1288595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" y="2201891"/>
            <a:ext cx="3553585" cy="19978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7" y="4398144"/>
            <a:ext cx="3553585" cy="1997835"/>
          </a:xfrm>
          <a:prstGeom prst="rect">
            <a:avLst/>
          </a:prstGeom>
        </p:spPr>
      </p:pic>
      <p:sp>
        <p:nvSpPr>
          <p:cNvPr id="11" name="평행 사변형 10"/>
          <p:cNvSpPr/>
          <p:nvPr/>
        </p:nvSpPr>
        <p:spPr>
          <a:xfrm>
            <a:off x="3425825" y="5706351"/>
            <a:ext cx="577850" cy="129299"/>
          </a:xfrm>
          <a:prstGeom prst="parallelogram">
            <a:avLst>
              <a:gd name="adj" fmla="val 218989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>
            <a:off x="3800475" y="5706351"/>
            <a:ext cx="666750" cy="129299"/>
          </a:xfrm>
          <a:prstGeom prst="parallelogram">
            <a:avLst>
              <a:gd name="adj" fmla="val 218989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평행 사변형 22"/>
          <p:cNvSpPr/>
          <p:nvPr/>
        </p:nvSpPr>
        <p:spPr>
          <a:xfrm flipH="1">
            <a:off x="4804100" y="5706349"/>
            <a:ext cx="495300" cy="129299"/>
          </a:xfrm>
          <a:prstGeom prst="parallelogram">
            <a:avLst>
              <a:gd name="adj" fmla="val 88845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평행 사변형 23"/>
          <p:cNvSpPr/>
          <p:nvPr/>
        </p:nvSpPr>
        <p:spPr>
          <a:xfrm flipH="1">
            <a:off x="4441111" y="5706349"/>
            <a:ext cx="400764" cy="129299"/>
          </a:xfrm>
          <a:prstGeom prst="parallelogram">
            <a:avLst>
              <a:gd name="adj" fmla="val 176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 flipH="1">
            <a:off x="5204864" y="5706349"/>
            <a:ext cx="495300" cy="129299"/>
          </a:xfrm>
          <a:prstGeom prst="parallelogram">
            <a:avLst>
              <a:gd name="adj" fmla="val 88845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 flipH="1">
            <a:off x="5608199" y="5706349"/>
            <a:ext cx="495300" cy="84852"/>
          </a:xfrm>
          <a:prstGeom prst="parallelogram">
            <a:avLst>
              <a:gd name="adj" fmla="val 145323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670300" y="5706349"/>
            <a:ext cx="333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07736" y="5707223"/>
            <a:ext cx="333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67225" y="5706349"/>
            <a:ext cx="333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841875" y="5706349"/>
            <a:ext cx="333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30018" y="5709604"/>
            <a:ext cx="333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605707" y="5706349"/>
            <a:ext cx="333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103339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432" y="652394"/>
            <a:ext cx="67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rgbClr val="B96B35"/>
                </a:solidFill>
                <a:latin typeface="+mj-ea"/>
                <a:ea typeface="+mj-ea"/>
              </a:rPr>
              <a:t>ㅇㅇ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B96B35"/>
                </a:solidFill>
              </a:rPr>
              <a:t>ㅇㅇ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9710" y="3539435"/>
            <a:ext cx="3584636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위의 항목을 통해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다른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바운딩</a:t>
            </a:r>
            <a:r>
              <a:rPr lang="ko-KR" altLang="en-US" sz="1400" dirty="0" smtClean="0">
                <a:solidFill>
                  <a:schemeClr val="bg1"/>
                </a:solidFill>
              </a:rPr>
              <a:t> 박스들의 데이터들을 통해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불법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주정차들의</a:t>
            </a:r>
            <a:r>
              <a:rPr lang="ko-KR" altLang="en-US" sz="1400" dirty="0" smtClean="0">
                <a:solidFill>
                  <a:schemeClr val="bg1"/>
                </a:solidFill>
              </a:rPr>
              <a:t> 내용을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파악가능</a:t>
            </a:r>
            <a:r>
              <a:rPr lang="en-US" altLang="ko-KR" sz="1400" dirty="0" smtClean="0">
                <a:solidFill>
                  <a:schemeClr val="bg1"/>
                </a:solidFill>
              </a:rPr>
              <a:t>(?)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altLang="ko-KR" sz="1400" dirty="0">
                <a:solidFill>
                  <a:schemeClr val="bg1"/>
                </a:solidFill>
              </a:rPr>
              <a:t>Anomaly </a:t>
            </a:r>
            <a:r>
              <a:rPr lang="en-US" altLang="ko-KR" sz="1400" dirty="0" smtClean="0">
                <a:solidFill>
                  <a:schemeClr val="bg1"/>
                </a:solidFill>
              </a:rPr>
              <a:t>detection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수행가능</a:t>
            </a:r>
            <a:r>
              <a:rPr lang="en-US" altLang="ko-KR" sz="1400" dirty="0" smtClean="0">
                <a:solidFill>
                  <a:schemeClr val="bg1"/>
                </a:solidFill>
              </a:rPr>
              <a:t>(?)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예를 들어 빨간색 지역에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is_parked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변수가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True</a:t>
            </a:r>
            <a:r>
              <a:rPr lang="ko-KR" altLang="en-US" sz="1400" dirty="0" smtClean="0">
                <a:solidFill>
                  <a:schemeClr val="bg1"/>
                </a:solidFill>
              </a:rPr>
              <a:t>로 변하게 되면 도로에 문제가 생기는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Event</a:t>
            </a:r>
            <a:r>
              <a:rPr lang="ko-KR" altLang="en-US" sz="1400" dirty="0" smtClean="0">
                <a:solidFill>
                  <a:schemeClr val="bg1"/>
                </a:solidFill>
              </a:rPr>
              <a:t>를 파악</a:t>
            </a:r>
            <a:r>
              <a:rPr lang="en-US" altLang="ko-KR" sz="1400" dirty="0" smtClean="0">
                <a:solidFill>
                  <a:schemeClr val="bg1"/>
                </a:solidFill>
              </a:rPr>
              <a:t>(?)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279751" y="3657390"/>
            <a:ext cx="11097" cy="1288595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7" y="4398144"/>
            <a:ext cx="3553585" cy="1997835"/>
          </a:xfrm>
          <a:prstGeom prst="rect">
            <a:avLst/>
          </a:prstGeom>
        </p:spPr>
      </p:pic>
      <p:sp>
        <p:nvSpPr>
          <p:cNvPr id="11" name="평행 사변형 10"/>
          <p:cNvSpPr/>
          <p:nvPr/>
        </p:nvSpPr>
        <p:spPr>
          <a:xfrm>
            <a:off x="3542942" y="5089525"/>
            <a:ext cx="1428671" cy="701676"/>
          </a:xfrm>
          <a:prstGeom prst="parallelogram">
            <a:avLst>
              <a:gd name="adj" fmla="val 15137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44" y="2242599"/>
            <a:ext cx="3295650" cy="1457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0191" y="3009095"/>
            <a:ext cx="620481" cy="17860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77544" y="3175904"/>
            <a:ext cx="620481" cy="17860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평행 사변형 35"/>
          <p:cNvSpPr/>
          <p:nvPr/>
        </p:nvSpPr>
        <p:spPr>
          <a:xfrm>
            <a:off x="3927475" y="5047074"/>
            <a:ext cx="790575" cy="349987"/>
          </a:xfrm>
          <a:prstGeom prst="parallelogram">
            <a:avLst>
              <a:gd name="adj" fmla="val 175868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평행 사변형 36"/>
          <p:cNvSpPr/>
          <p:nvPr/>
        </p:nvSpPr>
        <p:spPr>
          <a:xfrm>
            <a:off x="4259580" y="5311141"/>
            <a:ext cx="1539240" cy="377424"/>
          </a:xfrm>
          <a:prstGeom prst="parallelogram">
            <a:avLst>
              <a:gd name="adj" fmla="val 151374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  <a:alpha val="7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344</Words>
  <Application>Microsoft Office PowerPoint</Application>
  <PresentationFormat>와이드스크린</PresentationFormat>
  <Paragraphs>83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김동연</dc:creator>
  <cp:lastModifiedBy>김동연</cp:lastModifiedBy>
  <cp:revision>25</cp:revision>
  <dcterms:created xsi:type="dcterms:W3CDTF">2021-12-20T15:11:21Z</dcterms:created>
  <dcterms:modified xsi:type="dcterms:W3CDTF">2021-12-23T12:35:01Z</dcterms:modified>
</cp:coreProperties>
</file>