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签名：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WHAlex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765007" y="5990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网络拓扑概念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563638"/>
            <a:ext cx="8599502" cy="345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39552" y="1869433"/>
            <a:ext cx="3960440" cy="2934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49588" y="2256755"/>
            <a:ext cx="928506" cy="2331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1600" y="2588993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67" name="矩形 166"/>
          <p:cNvSpPr/>
          <p:nvPr/>
        </p:nvSpPr>
        <p:spPr>
          <a:xfrm>
            <a:off x="989398" y="322298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68" name="矩形 167"/>
          <p:cNvSpPr/>
          <p:nvPr/>
        </p:nvSpPr>
        <p:spPr>
          <a:xfrm>
            <a:off x="971600" y="387105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69" name="矩形 168"/>
          <p:cNvSpPr/>
          <p:nvPr/>
        </p:nvSpPr>
        <p:spPr>
          <a:xfrm>
            <a:off x="2080548" y="2256754"/>
            <a:ext cx="928506" cy="2331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378157" y="2249760"/>
            <a:ext cx="928506" cy="233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4722004" y="1869433"/>
            <a:ext cx="3960440" cy="293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93204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154052" y="2588993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92" name="矩形 191"/>
          <p:cNvSpPr/>
          <p:nvPr/>
        </p:nvSpPr>
        <p:spPr>
          <a:xfrm>
            <a:off x="5171850" y="322298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54052" y="387105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626300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560609" y="2249759"/>
            <a:ext cx="928506" cy="2338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3313" y="1628284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d1</a:t>
            </a:r>
            <a:endParaRPr lang="zh-CN" altLang="en-US" sz="1000" dirty="0"/>
          </a:p>
        </p:txBody>
      </p:sp>
      <p:sp>
        <p:nvSpPr>
          <p:cNvPr id="202" name="矩形 201"/>
          <p:cNvSpPr/>
          <p:nvPr/>
        </p:nvSpPr>
        <p:spPr>
          <a:xfrm>
            <a:off x="1130945" y="200268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r1</a:t>
            </a:r>
            <a:endParaRPr lang="zh-CN" altLang="en-US" sz="1000" dirty="0"/>
          </a:p>
        </p:txBody>
      </p:sp>
      <p:sp>
        <p:nvSpPr>
          <p:cNvPr id="203" name="矩形 202"/>
          <p:cNvSpPr/>
          <p:nvPr/>
        </p:nvSpPr>
        <p:spPr>
          <a:xfrm>
            <a:off x="2468216" y="1995688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r2</a:t>
            </a:r>
            <a:endParaRPr lang="zh-CN" altLang="en-US" sz="1000" dirty="0"/>
          </a:p>
        </p:txBody>
      </p:sp>
      <p:sp>
        <p:nvSpPr>
          <p:cNvPr id="204" name="矩形 203"/>
          <p:cNvSpPr/>
          <p:nvPr/>
        </p:nvSpPr>
        <p:spPr>
          <a:xfrm>
            <a:off x="376876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r3</a:t>
            </a:r>
            <a:endParaRPr lang="zh-CN" altLang="en-US" sz="1000" dirty="0"/>
          </a:p>
        </p:txBody>
      </p:sp>
      <p:sp>
        <p:nvSpPr>
          <p:cNvPr id="205" name="矩形 204"/>
          <p:cNvSpPr/>
          <p:nvPr/>
        </p:nvSpPr>
        <p:spPr>
          <a:xfrm>
            <a:off x="5077924" y="1635646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d2</a:t>
            </a:r>
            <a:endParaRPr lang="zh-CN" altLang="en-US" sz="1000" dirty="0"/>
          </a:p>
        </p:txBody>
      </p:sp>
      <p:sp>
        <p:nvSpPr>
          <p:cNvPr id="206" name="矩形 205"/>
          <p:cNvSpPr/>
          <p:nvPr/>
        </p:nvSpPr>
        <p:spPr>
          <a:xfrm>
            <a:off x="5270856" y="2002680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r4</a:t>
            </a:r>
            <a:endParaRPr lang="zh-CN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60812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r5</a:t>
            </a:r>
            <a:endParaRPr lang="zh-CN" altLang="en-US" sz="1000" dirty="0"/>
          </a:p>
        </p:txBody>
      </p:sp>
      <p:sp>
        <p:nvSpPr>
          <p:cNvPr id="208" name="矩形 207"/>
          <p:cNvSpPr/>
          <p:nvPr/>
        </p:nvSpPr>
        <p:spPr>
          <a:xfrm>
            <a:off x="7908678" y="1995686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r6</a:t>
            </a:r>
            <a:endParaRPr lang="zh-CN" altLang="en-US" sz="1000" dirty="0"/>
          </a:p>
        </p:txBody>
      </p:sp>
      <p:sp>
        <p:nvSpPr>
          <p:cNvPr id="209" name="矩形 208"/>
          <p:cNvSpPr/>
          <p:nvPr/>
        </p:nvSpPr>
        <p:spPr>
          <a:xfrm>
            <a:off x="737288" y="212653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2077263" y="213352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371993" y="212639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924199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6261977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557077" y="212626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540459" y="173553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718056" y="1742942"/>
            <a:ext cx="393657" cy="123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23528" y="1440412"/>
            <a:ext cx="393657" cy="123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2326330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19" name="矩形 218"/>
          <p:cNvSpPr/>
          <p:nvPr/>
        </p:nvSpPr>
        <p:spPr>
          <a:xfrm>
            <a:off x="2344128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0" name="矩形 219"/>
          <p:cNvSpPr/>
          <p:nvPr/>
        </p:nvSpPr>
        <p:spPr>
          <a:xfrm>
            <a:off x="2326330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1" name="矩形 220"/>
          <p:cNvSpPr/>
          <p:nvPr/>
        </p:nvSpPr>
        <p:spPr>
          <a:xfrm>
            <a:off x="3631364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2" name="矩形 221"/>
          <p:cNvSpPr/>
          <p:nvPr/>
        </p:nvSpPr>
        <p:spPr>
          <a:xfrm>
            <a:off x="3649162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3" name="矩形 222"/>
          <p:cNvSpPr/>
          <p:nvPr/>
        </p:nvSpPr>
        <p:spPr>
          <a:xfrm>
            <a:off x="3631364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16216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8" name="矩形 227"/>
          <p:cNvSpPr/>
          <p:nvPr/>
        </p:nvSpPr>
        <p:spPr>
          <a:xfrm>
            <a:off x="6534014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9" name="矩形 228"/>
          <p:cNvSpPr/>
          <p:nvPr/>
        </p:nvSpPr>
        <p:spPr>
          <a:xfrm>
            <a:off x="6516216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30" name="矩形 229"/>
          <p:cNvSpPr/>
          <p:nvPr/>
        </p:nvSpPr>
        <p:spPr>
          <a:xfrm>
            <a:off x="7812360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31" name="矩形 230"/>
          <p:cNvSpPr/>
          <p:nvPr/>
        </p:nvSpPr>
        <p:spPr>
          <a:xfrm>
            <a:off x="7830158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7812360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cxnSp>
        <p:nvCxnSpPr>
          <p:cNvPr id="7" name="肘形连接符 6"/>
          <p:cNvCxnSpPr>
            <a:endCxn id="166" idx="3"/>
          </p:cNvCxnSpPr>
          <p:nvPr/>
        </p:nvCxnSpPr>
        <p:spPr>
          <a:xfrm>
            <a:off x="1170026" y="2585830"/>
            <a:ext cx="250460" cy="201445"/>
          </a:xfrm>
          <a:prstGeom prst="bentConnector3">
            <a:avLst>
              <a:gd name="adj1" fmla="val 16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15" idx="2"/>
            <a:endCxn id="209" idx="0"/>
          </p:cNvCxnSpPr>
          <p:nvPr/>
        </p:nvCxnSpPr>
        <p:spPr>
          <a:xfrm rot="16200000" flipH="1">
            <a:off x="701815" y="1894231"/>
            <a:ext cx="267774" cy="19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9" idx="2"/>
            <a:endCxn id="167" idx="1"/>
          </p:cNvCxnSpPr>
          <p:nvPr/>
        </p:nvCxnSpPr>
        <p:spPr>
          <a:xfrm rot="16200000" flipH="1">
            <a:off x="376003" y="2807872"/>
            <a:ext cx="1171508" cy="5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09" idx="2"/>
            <a:endCxn id="168" idx="1"/>
          </p:cNvCxnSpPr>
          <p:nvPr/>
        </p:nvCxnSpPr>
        <p:spPr>
          <a:xfrm rot="16200000" flipH="1">
            <a:off x="43068" y="3140807"/>
            <a:ext cx="1819580" cy="37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5" idx="2"/>
            <a:endCxn id="210" idx="0"/>
          </p:cNvCxnSpPr>
          <p:nvPr/>
        </p:nvCxnSpPr>
        <p:spPr>
          <a:xfrm rot="16200000" flipH="1">
            <a:off x="1368306" y="1227741"/>
            <a:ext cx="274769" cy="153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0" idx="2"/>
            <a:endCxn id="218" idx="1"/>
          </p:cNvCxnSpPr>
          <p:nvPr/>
        </p:nvCxnSpPr>
        <p:spPr>
          <a:xfrm rot="16200000" flipH="1">
            <a:off x="2036532" y="2494314"/>
            <a:ext cx="527358" cy="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5" idx="2"/>
            <a:endCxn id="211" idx="0"/>
          </p:cNvCxnSpPr>
          <p:nvPr/>
        </p:nvCxnSpPr>
        <p:spPr>
          <a:xfrm rot="16200000" flipH="1">
            <a:off x="2019236" y="576811"/>
            <a:ext cx="267639" cy="283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1" idx="2"/>
            <a:endCxn id="223" idx="1"/>
          </p:cNvCxnSpPr>
          <p:nvPr/>
        </p:nvCxnSpPr>
        <p:spPr>
          <a:xfrm rot="16200000" flipH="1">
            <a:off x="2691817" y="3126629"/>
            <a:ext cx="1816552" cy="6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0" idx="2"/>
            <a:endCxn id="219" idx="1"/>
          </p:cNvCxnSpPr>
          <p:nvPr/>
        </p:nvCxnSpPr>
        <p:spPr>
          <a:xfrm rot="16200000" flipH="1">
            <a:off x="1728435" y="2802411"/>
            <a:ext cx="1161350" cy="7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16" idx="2"/>
            <a:endCxn id="212" idx="0"/>
          </p:cNvCxnSpPr>
          <p:nvPr/>
        </p:nvCxnSpPr>
        <p:spPr>
          <a:xfrm rot="16200000" flipH="1">
            <a:off x="4892068" y="1888984"/>
            <a:ext cx="251776" cy="206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2" idx="2"/>
            <a:endCxn id="192" idx="1"/>
          </p:cNvCxnSpPr>
          <p:nvPr/>
        </p:nvCxnSpPr>
        <p:spPr>
          <a:xfrm rot="16200000" flipH="1">
            <a:off x="4556391" y="2805807"/>
            <a:ext cx="1180097" cy="50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17" idx="2"/>
            <a:endCxn id="215" idx="0"/>
          </p:cNvCxnSpPr>
          <p:nvPr/>
        </p:nvCxnSpPr>
        <p:spPr>
          <a:xfrm rot="16200000" flipH="1">
            <a:off x="542875" y="1541119"/>
            <a:ext cx="171895" cy="21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17" idx="2"/>
            <a:endCxn id="216" idx="0"/>
          </p:cNvCxnSpPr>
          <p:nvPr/>
        </p:nvCxnSpPr>
        <p:spPr>
          <a:xfrm rot="16200000" flipH="1">
            <a:off x="2627969" y="-543974"/>
            <a:ext cx="179304" cy="4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349" y="931176"/>
            <a:ext cx="3704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d1/r1/n0,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（同一节点上的进程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54659" y="90885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Distance(/d1/r2/n0, 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d1/r3/n2)=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（同一数据中心不同机架上的节点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3286" y="116436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Distance(/d1/r1/n1, /d1/r1/n2)=2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（同一机架上的不同节点）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58229" y="113159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Distance(/d1/r2/n1, /d2/r4/n1)=6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（不同数据中心的节点）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8" grpId="0" bldLvl="0" animBg="1"/>
      <p:bldP spid="160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3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8" grpId="0" bldLvl="0" animBg="1"/>
      <p:bldP spid="5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  <p:bldP spid="216" grpId="0" bldLvl="0" animBg="1"/>
      <p:bldP spid="217" grpId="0" bldLvl="0" animBg="1"/>
      <p:bldP spid="218" grpId="0" bldLvl="0" animBg="1"/>
      <p:bldP spid="219" grpId="0" bldLvl="0" animBg="1"/>
      <p:bldP spid="220" grpId="0" bldLvl="0" animBg="1"/>
      <p:bldP spid="221" grpId="0" bldLvl="0" animBg="1"/>
      <p:bldP spid="222" grpId="0" bldLvl="0" animBg="1"/>
      <p:bldP spid="223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9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73312" y="55263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97040" y="2137135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50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49" name="圆角矩形 48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0" name="直接箭头连接符 9"/>
          <p:cNvCxnSpPr>
            <a:stCxn id="51" idx="3"/>
            <a:endCxn id="48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1" idx="2"/>
            <a:endCxn id="50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12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/>
      <p:bldP spid="20" grpId="0"/>
      <p:bldP spid="21" grpId="0"/>
      <p:bldP spid="23" grpId="0" bldLvl="0" animBg="1"/>
      <p:bldP spid="24" grpId="0"/>
      <p:bldP spid="25" grpId="0"/>
      <p:bldP spid="26" grpId="0"/>
      <p:bldP spid="29" grpId="0"/>
      <p:bldP spid="56" grpId="0"/>
      <p:bldP spid="65" grpId="0" bldLvl="0" animBg="1"/>
      <p:bldP spid="66" grpId="0"/>
      <p:bldP spid="76" grpId="0"/>
      <p:bldP spid="78" grpId="0"/>
      <p:bldP spid="86" grpId="0" bldLvl="0" animBg="1"/>
      <p:bldP spid="87" grpId="0"/>
      <p:bldP spid="104" grpId="0"/>
      <p:bldP spid="105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9" grpId="0"/>
      <p:bldP spid="60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8" grpId="0" bldLvl="0" animBg="1"/>
      <p:bldP spid="50" grpId="0" bldLvl="0" animBg="1"/>
      <p:bldP spid="51" grpId="0"/>
      <p:bldP spid="57" grpId="0"/>
      <p:bldP spid="58" grpId="0"/>
      <p:bldP spid="30" grpId="0" bldLvl="0" animBg="1"/>
      <p:bldP spid="59" grpId="0" bldLvl="0" animBg="1"/>
      <p:bldP spid="60" grpId="0" bldLvl="0" animBg="1"/>
      <p:bldP spid="61" grpId="0" bldLvl="0" animBg="1"/>
      <p:bldP spid="63" grpId="0"/>
      <p:bldP spid="67" grpId="0"/>
      <p:bldP spid="69" grpId="0"/>
      <p:bldP spid="70" grpId="0" bldLvl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bldLvl="0" animBg="1"/>
      <p:bldP spid="101" grpId="0"/>
      <p:bldP spid="102" grpId="0" bldLvl="0" animBg="1"/>
      <p:bldP spid="103" grpId="0"/>
      <p:bldP spid="115" grpId="0" bldLvl="0" animBg="1"/>
      <p:bldP spid="116" grpId="0"/>
      <p:bldP spid="117" grpId="0" bldLvl="0" animBg="1"/>
      <p:bldP spid="118" grpId="0"/>
      <p:bldP spid="119" grpId="0" bldLvl="0" animBg="1"/>
      <p:bldP spid="120" grpId="0"/>
      <p:bldP spid="121" grpId="0"/>
      <p:bldP spid="122" grpId="0" bldLvl="0" animBg="1"/>
      <p:bldP spid="123" grpId="0"/>
      <p:bldP spid="124" grpId="0"/>
      <p:bldP spid="125" grpId="0" bldLvl="0" animBg="1"/>
      <p:bldP spid="126" grpId="0"/>
      <p:bldP spid="127" grpId="0"/>
      <p:bldP spid="128" grpId="0"/>
      <p:bldP spid="142" grpId="0"/>
      <p:bldP spid="163" grpId="0"/>
      <p:bldP spid="168" grpId="0" bldLvl="0" animBg="1"/>
      <p:bldP spid="169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105" grpId="0" bldLvl="0" animBg="1"/>
      <p:bldP spid="106" grpId="0" bldLvl="0" animBg="1"/>
      <p:bldP spid="2" grpId="0" bldLvl="0" animBg="1"/>
      <p:bldP spid="3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129" grpId="0" bldLvl="0" animBg="1"/>
      <p:bldP spid="130" grpId="0"/>
      <p:bldP spid="132" grpId="0" bldLvl="0" animBg="1"/>
      <p:bldP spid="134" grpId="0"/>
      <p:bldP spid="135" grpId="0" bldLvl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数据完整性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971600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9886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587780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2202677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918985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31640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95792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971600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560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99886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22"/>
          <p:cNvSpPr txBox="1">
            <a:spLocks noChangeArrowheads="1"/>
          </p:cNvSpPr>
          <p:nvPr/>
        </p:nvSpPr>
        <p:spPr bwMode="auto">
          <a:xfrm>
            <a:off x="2587780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2202677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918985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1640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695792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5337539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7499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65825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2"/>
          <p:cNvSpPr txBox="1">
            <a:spLocks noChangeArrowheads="1"/>
          </p:cNvSpPr>
          <p:nvPr/>
        </p:nvSpPr>
        <p:spPr bwMode="auto">
          <a:xfrm>
            <a:off x="6953719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6568616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5284924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97579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61731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5337539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7499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65825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22"/>
          <p:cNvSpPr txBox="1">
            <a:spLocks noChangeArrowheads="1"/>
          </p:cNvSpPr>
          <p:nvPr/>
        </p:nvSpPr>
        <p:spPr bwMode="auto">
          <a:xfrm>
            <a:off x="6953719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2"/>
          <p:cNvSpPr txBox="1">
            <a:spLocks noChangeArrowheads="1"/>
          </p:cNvSpPr>
          <p:nvPr/>
        </p:nvSpPr>
        <p:spPr bwMode="auto">
          <a:xfrm>
            <a:off x="6568616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22"/>
          <p:cNvSpPr txBox="1">
            <a:spLocks noChangeArrowheads="1"/>
          </p:cNvSpPr>
          <p:nvPr/>
        </p:nvSpPr>
        <p:spPr bwMode="auto">
          <a:xfrm>
            <a:off x="5284924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697579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061731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622654" y="2581362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22"/>
          <p:cNvSpPr txBox="1">
            <a:spLocks noChangeArrowheads="1"/>
          </p:cNvSpPr>
          <p:nvPr/>
        </p:nvSpPr>
        <p:spPr bwMode="auto">
          <a:xfrm>
            <a:off x="3617720" y="225162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1331640" y="93471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22"/>
          <p:cNvSpPr txBox="1">
            <a:spLocks noChangeArrowheads="1"/>
          </p:cNvSpPr>
          <p:nvPr/>
        </p:nvSpPr>
        <p:spPr bwMode="auto">
          <a:xfrm>
            <a:off x="5188925" y="945345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971600" y="45245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1560" y="43763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399885" y="4376378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2587780" y="4524584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22"/>
          <p:cNvSpPr txBox="1">
            <a:spLocks noChangeArrowheads="1"/>
          </p:cNvSpPr>
          <p:nvPr/>
        </p:nvSpPr>
        <p:spPr bwMode="auto">
          <a:xfrm>
            <a:off x="2170604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886912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99567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663719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22"/>
          <p:cNvSpPr txBox="1">
            <a:spLocks noChangeArrowheads="1"/>
          </p:cNvSpPr>
          <p:nvPr/>
        </p:nvSpPr>
        <p:spPr bwMode="auto">
          <a:xfrm>
            <a:off x="5337539" y="454564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77499" y="4397436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65824" y="4397436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22"/>
          <p:cNvSpPr txBox="1">
            <a:spLocks noChangeArrowheads="1"/>
          </p:cNvSpPr>
          <p:nvPr/>
        </p:nvSpPr>
        <p:spPr bwMode="auto">
          <a:xfrm>
            <a:off x="6953719" y="4545642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22"/>
          <p:cNvSpPr txBox="1">
            <a:spLocks noChangeArrowheads="1"/>
          </p:cNvSpPr>
          <p:nvPr/>
        </p:nvSpPr>
        <p:spPr bwMode="auto">
          <a:xfrm>
            <a:off x="6536543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5252851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665506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29658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3454296" y="3785341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8776" y="1965891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008776" y="1947320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08776" y="3275219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442268" y="2852135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4" grpId="0" bldLvl="0" animBg="1"/>
      <p:bldP spid="6" grpId="0" bldLvl="0" animBg="1"/>
      <p:bldP spid="36" grpId="0"/>
      <p:bldP spid="37" grpId="0"/>
      <p:bldP spid="38" grpId="0"/>
      <p:bldP spid="42" grpId="0"/>
      <p:bldP spid="43" grpId="0" bldLvl="0" animBg="1"/>
      <p:bldP spid="44" grpId="0" bldLvl="0" animBg="1"/>
      <p:bldP spid="45" grpId="0"/>
      <p:bldP spid="46" grpId="0"/>
      <p:bldP spid="47" grpId="0"/>
      <p:bldP spid="50" grpId="0"/>
      <p:bldP spid="51" grpId="0" bldLvl="0" animBg="1"/>
      <p:bldP spid="52" grpId="0" bldLvl="0" animBg="1"/>
      <p:bldP spid="53" grpId="0"/>
      <p:bldP spid="54" grpId="0"/>
      <p:bldP spid="55" grpId="0"/>
      <p:bldP spid="58" grpId="0"/>
      <p:bldP spid="59" grpId="0" bldLvl="0" animBg="1"/>
      <p:bldP spid="60" grpId="0" bldLvl="0" animBg="1"/>
      <p:bldP spid="61" grpId="0"/>
      <p:bldP spid="62" grpId="0"/>
      <p:bldP spid="63" grpId="0"/>
      <p:bldP spid="11" grpId="0" bldLvl="0" animBg="1"/>
      <p:bldP spid="67" grpId="0"/>
      <p:bldP spid="69" grpId="0"/>
      <p:bldP spid="70" grpId="0"/>
      <p:bldP spid="71" grpId="0"/>
      <p:bldP spid="72" grpId="0" bldLvl="0" animBg="1"/>
      <p:bldP spid="73" grpId="0" bldLvl="0" animBg="1"/>
      <p:bldP spid="74" grpId="0"/>
      <p:bldP spid="75" grpId="0"/>
      <p:bldP spid="76" grpId="0"/>
      <p:bldP spid="79" grpId="0"/>
      <p:bldP spid="80" grpId="0" bldLvl="0" animBg="1"/>
      <p:bldP spid="81" grpId="0" bldLvl="0" animBg="1"/>
      <p:bldP spid="82" grpId="0"/>
      <p:bldP spid="83" grpId="0"/>
      <p:bldP spid="84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1</a:t>
            </a:r>
            <a:endParaRPr lang="en-US" altLang="zh-CN" sz="1400" dirty="0" smtClean="0"/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you    2</a:t>
            </a:r>
            <a:endParaRPr lang="en-US" altLang="zh-CN" sz="14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  <a:endParaRPr lang="en-US" altLang="zh-CN" sz="14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  <a:endParaRPr lang="en-US" altLang="zh-CN" sz="14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  <a:endParaRPr lang="en-US" altLang="zh-CN" sz="1400" dirty="0" smtClean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8" grpId="0" bldLvl="0" animBg="1"/>
      <p:bldP spid="89" grpId="0" bldLvl="0" animBg="1"/>
      <p:bldP spid="9" grpId="0" bldLvl="0" animBg="1"/>
      <p:bldP spid="10" grpId="0"/>
      <p:bldP spid="91" grpId="0" bldLvl="0" animBg="1"/>
      <p:bldP spid="92" grpId="0" bldLvl="0" animBg="1"/>
      <p:bldP spid="93" grpId="0" bldLvl="0" animBg="1"/>
      <p:bldP spid="95" grpId="0" bldLvl="0" animBg="1"/>
      <p:bldP spid="96" grpId="0"/>
      <p:bldP spid="97" grpId="0" bldLvl="0" animBg="1"/>
      <p:bldP spid="98" grpId="0"/>
      <p:bldP spid="100" grpId="0" bldLvl="0" animBg="1"/>
      <p:bldP spid="102" grpId="0" bldLvl="0" animBg="1"/>
      <p:bldP spid="103" grpId="0"/>
      <p:bldP spid="104" grpId="0" bldLvl="0" animBg="1"/>
      <p:bldP spid="107" grpId="0"/>
      <p:bldP spid="108" grpId="0"/>
      <p:bldP spid="112" grpId="0"/>
      <p:bldP spid="113" grpId="0"/>
      <p:bldP spid="1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Android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Html5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613" y="767774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查询结果：</a:t>
            </a:r>
            <a:r>
              <a:rPr lang="en-US" altLang="zh-CN" sz="1200" dirty="0" smtClean="0"/>
              <a:t>a-p</a:t>
            </a:r>
            <a:r>
              <a:rPr lang="zh-CN" altLang="en-US" sz="1200" dirty="0" smtClean="0"/>
              <a:t>一个文件，</a:t>
            </a:r>
            <a:r>
              <a:rPr lang="en-US" altLang="zh-CN" sz="1200" dirty="0" smtClean="0"/>
              <a:t>q-z</a:t>
            </a:r>
            <a:r>
              <a:rPr lang="zh-CN" altLang="en-US" sz="1200" dirty="0" smtClean="0"/>
              <a:t>一个文件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3"/>
            <a:endCxn id="99" idx="1"/>
          </p:cNvCxnSpPr>
          <p:nvPr/>
        </p:nvCxnSpPr>
        <p:spPr>
          <a:xfrm>
            <a:off x="1261282" y="3714156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28075" y="178067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  <a:endParaRPr lang="zh-CN" altLang="zh-CN" sz="105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74607" y="3983789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  <a:endParaRPr lang="zh-CN" altLang="zh-CN" sz="105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3331708" y="2106700"/>
            <a:ext cx="855040" cy="11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77447" y="193391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377447" y="206769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8" name="直接箭头连接符 87"/>
          <p:cNvCxnSpPr>
            <a:endCxn id="134" idx="2"/>
          </p:cNvCxnSpPr>
          <p:nvPr/>
        </p:nvCxnSpPr>
        <p:spPr>
          <a:xfrm>
            <a:off x="3309086" y="2300376"/>
            <a:ext cx="898572" cy="22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77" grpId="0" bldLvl="0" animBg="1"/>
      <p:bldP spid="4" grpId="0" bldLvl="0" animBg="1"/>
      <p:bldP spid="85" grpId="0" bldLvl="0" animBg="1"/>
      <p:bldP spid="86" grpId="0" bldLvl="0" animBg="1"/>
      <p:bldP spid="90" grpId="0" bldLvl="0" animBg="1"/>
      <p:bldP spid="94" grpId="0" bldLvl="0" animBg="1"/>
      <p:bldP spid="99" grpId="0" bldLvl="0" animBg="1"/>
      <p:bldP spid="105" grpId="0" bldLvl="0" animBg="1"/>
      <p:bldP spid="109" grpId="0"/>
      <p:bldP spid="110" grpId="0"/>
      <p:bldP spid="111" grpId="0"/>
      <p:bldP spid="114" grpId="0" bldLvl="0" animBg="1"/>
      <p:bldP spid="129" grpId="0" bldLvl="0" animBg="1"/>
      <p:bldP spid="130" grpId="0"/>
      <p:bldP spid="132" grpId="0" bldLvl="0" animBg="1"/>
      <p:bldP spid="134" grpId="0" bldLvl="0" animBg="1"/>
      <p:bldP spid="135" grpId="0"/>
      <p:bldP spid="5" grpId="0" bldLvl="0" animBg="1"/>
      <p:bldP spid="136" grpId="0" bldLvl="0" animBg="1"/>
      <p:bldP spid="138" grpId="0" bldLvl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bldLvl="0" animBg="1"/>
      <p:bldP spid="101" grpId="0" bldLvl="0" animBg="1"/>
      <p:bldP spid="106" grpId="0"/>
      <p:bldP spid="115" grpId="0"/>
      <p:bldP spid="116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  <p:bldP spid="81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spark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Android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Html5</a:t>
            </a:r>
            <a:endParaRPr lang="en-US" altLang="zh-CN" sz="1050" dirty="0" smtClean="0"/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  <a:p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  <a:endParaRPr lang="en-US" altLang="zh-CN" sz="1000" dirty="0" smtClean="0"/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&lt;atguigu,1&gt;</a:t>
            </a:r>
            <a:endParaRPr lang="en-US" altLang="zh-CN" sz="800" dirty="0" smtClean="0"/>
          </a:p>
          <a:p>
            <a:r>
              <a:rPr lang="en-US" altLang="zh-CN" sz="800" dirty="0" smtClean="0"/>
              <a:t>&lt;bigdata,1&gt;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  <a:endParaRPr lang="en-US" altLang="zh-CN" sz="800" dirty="0" smtClean="0"/>
          </a:p>
          <a:p>
            <a:r>
              <a:rPr lang="en-US" altLang="zh-CN" sz="800" dirty="0" smtClean="0"/>
              <a:t>&lt;hive,1&gt;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454" y="1331929"/>
            <a:ext cx="472277" cy="1423840"/>
          </a:xfrm>
          <a:prstGeom prst="bentConnector4">
            <a:avLst>
              <a:gd name="adj1" fmla="val 99028"/>
              <a:gd name="adj2" fmla="val 6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  <a:endParaRPr lang="en-US" altLang="zh-CN" sz="1000" dirty="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  <a:endParaRPr lang="en-US" altLang="zh-CN" sz="1000" dirty="0" smtClean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  <a:endParaRPr lang="en-US" altLang="zh-CN" sz="1000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88" grpId="0" bldLvl="0" animBg="1"/>
      <p:bldP spid="89" grpId="0" bldLvl="0" animBg="1"/>
      <p:bldP spid="91" grpId="0" bldLvl="0" animBg="1"/>
      <p:bldP spid="8" grpId="0" bldLvl="0" animBg="1"/>
      <p:bldP spid="92" grpId="0"/>
      <p:bldP spid="93" grpId="0"/>
      <p:bldP spid="95" grpId="0"/>
      <p:bldP spid="97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67" grpId="0"/>
      <p:bldP spid="168" grpId="0"/>
      <p:bldP spid="169" grpId="0" bldLvl="0" animBg="1"/>
      <p:bldP spid="170" grpId="0" bldLvl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bldLvl="0" animBg="1"/>
      <p:bldP spid="181" grpId="0" bldLvl="0" animBg="1"/>
      <p:bldP spid="187" grpId="0" bldLvl="0" animBg="1"/>
      <p:bldP spid="188" grpId="0"/>
      <p:bldP spid="189" grpId="0" bldLvl="0" animBg="1"/>
      <p:bldP spid="193" grpId="0" bldLvl="0" animBg="1"/>
      <p:bldP spid="194" grpId="0"/>
      <p:bldP spid="195" grpId="0" bldLvl="0" animBg="1"/>
      <p:bldP spid="196" grpId="0" bldLvl="0" animBg="1"/>
      <p:bldP spid="197" grpId="0"/>
      <p:bldP spid="198" grpId="0" bldLvl="0" animBg="1"/>
      <p:bldP spid="212" grpId="0" bldLvl="0" animBg="1"/>
      <p:bldP spid="216" grpId="0" bldLvl="0" animBg="1"/>
      <p:bldP spid="218" grpId="0" bldLvl="0" animBg="1"/>
      <p:bldP spid="219" grpId="0" bldLvl="0" animBg="1"/>
      <p:bldP spid="221" grpId="0" bldLvl="0" animBg="1"/>
      <p:bldP spid="222" grpId="0" bldLvl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777126" y="53409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MapTask</a:t>
            </a:r>
            <a:r>
              <a:rPr lang="zh-CN" altLang="zh-CN" sz="1600" dirty="0">
                <a:solidFill>
                  <a:srgbClr val="FF0000"/>
                </a:solidFill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  <a:endCxn id="112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5220072" y="1139915"/>
            <a:ext cx="222477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488894" y="1860213"/>
            <a:ext cx="1422366" cy="85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7" name="下弧形箭头 136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37" idx="3"/>
            <a:endCxn id="130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205897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287990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2893362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2904339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05" name="文本框 204"/>
          <p:cNvSpPr txBox="1"/>
          <p:nvPr/>
        </p:nvSpPr>
        <p:spPr>
          <a:xfrm>
            <a:off x="2416435" y="264826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950" y="4146634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14663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146634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14663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14663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/>
      <p:bldP spid="85" grpId="0" bldLvl="0" animBg="1"/>
      <p:bldP spid="86" grpId="0"/>
      <p:bldP spid="87" grpId="0"/>
      <p:bldP spid="90" grpId="0" bldLvl="0" animBg="1"/>
      <p:bldP spid="94" grpId="0" bldLvl="0" animBg="1"/>
      <p:bldP spid="96" grpId="0"/>
      <p:bldP spid="98" grpId="0" bldLvl="0" animBg="1"/>
      <p:bldP spid="99" grpId="0" bldLvl="0" animBg="1"/>
      <p:bldP spid="101" grpId="0"/>
      <p:bldP spid="102" grpId="0"/>
      <p:bldP spid="106" grpId="0" bldLvl="0" animBg="1"/>
      <p:bldP spid="107" grpId="0"/>
      <p:bldP spid="109" grpId="0"/>
      <p:bldP spid="110" grpId="0"/>
      <p:bldP spid="111" grpId="0" bldLvl="0" animBg="1"/>
      <p:bldP spid="112" grpId="0"/>
      <p:bldP spid="121" grpId="0"/>
      <p:bldP spid="123" grpId="0"/>
      <p:bldP spid="125" grpId="0" bldLvl="0" animBg="1"/>
      <p:bldP spid="128" grpId="0"/>
      <p:bldP spid="129" grpId="0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2" grpId="0"/>
      <p:bldP spid="143" grpId="0" bldLvl="0" animBg="1"/>
      <p:bldP spid="144" grpId="0" bldLvl="0" animBg="1"/>
      <p:bldP spid="150" grpId="0" bldLvl="0" animBg="1"/>
      <p:bldP spid="151" grpId="0" bldLvl="0" animBg="1"/>
      <p:bldP spid="159" grpId="0"/>
      <p:bldP spid="203" grpId="0" bldLvl="0" animBg="1"/>
      <p:bldP spid="204" grpId="0"/>
      <p:bldP spid="2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75" grpId="0" bldLvl="0" animBg="1"/>
      <p:bldP spid="76" grpId="0" bldLvl="0" animBg="1"/>
      <p:bldP spid="78" grpId="0"/>
      <p:bldP spid="79" grpId="0"/>
      <p:bldP spid="84" grpId="0"/>
      <p:bldP spid="85" grpId="0" bldLvl="0" animBg="1"/>
      <p:bldP spid="87" grpId="0"/>
      <p:bldP spid="88" grpId="0"/>
      <p:bldP spid="89" grpId="0" bldLvl="0" animBg="1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bldLvl="0" animBg="1"/>
      <p:bldP spid="109" grpId="0"/>
      <p:bldP spid="110" grpId="0" bldLvl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bldLvl="0" animBg="1"/>
      <p:bldP spid="146" grpId="0"/>
      <p:bldP spid="147" grpId="0"/>
      <p:bldP spid="148" grpId="0" bldLvl="0" animBg="1"/>
      <p:bldP spid="149" grpId="0"/>
      <p:bldP spid="150" grpId="0" bldLvl="0" animBg="1"/>
      <p:bldP spid="151" grpId="0" bldLvl="0" animBg="1"/>
      <p:bldP spid="154" grpId="0"/>
      <p:bldP spid="155" grpId="0"/>
      <p:bldP spid="158" grpId="0"/>
      <p:bldP spid="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99542"/>
            <a:ext cx="1440160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企业数据部的一般组织结构</a:t>
            </a:r>
            <a:endParaRPr lang="zh-CN" altLang="en-US" sz="1000" dirty="0"/>
          </a:p>
        </p:txBody>
      </p:sp>
      <p:sp>
        <p:nvSpPr>
          <p:cNvPr id="150" name="矩形 149"/>
          <p:cNvSpPr/>
          <p:nvPr/>
        </p:nvSpPr>
        <p:spPr>
          <a:xfrm>
            <a:off x="2627784" y="1635647"/>
            <a:ext cx="706988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数据仓库组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395536" y="1635647"/>
            <a:ext cx="64807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平台组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940308" y="1617725"/>
            <a:ext cx="711812" cy="305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数据挖掘组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7308304" y="1617725"/>
            <a:ext cx="720080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报表开发组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982325" y="3939902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集群平台性能调优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971600" y="2107481"/>
            <a:ext cx="1086904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Hadoop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Flume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Kafka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Storm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spark</a:t>
            </a:r>
            <a:r>
              <a:rPr lang="zh-CN" altLang="en-US" sz="800" dirty="0" smtClean="0"/>
              <a:t>等框架平台搭建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12116" y="3826842"/>
            <a:ext cx="1071852" cy="401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Hive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数据分析、数据仓库建模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12116" y="2107481"/>
            <a:ext cx="1071852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ETL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数据清洗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523523" y="2107481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算法工程师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5523523" y="2931790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推荐系统工程师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5527314" y="3867894"/>
            <a:ext cx="911819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用户画像工程师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976896" y="3155380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集群性能监控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7899787" y="2107481"/>
            <a:ext cx="920685" cy="2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JavaEE</a:t>
            </a:r>
            <a:r>
              <a:rPr lang="zh-CN" altLang="en-US" sz="800" dirty="0" smtClean="0"/>
              <a:t>工程师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2" idx="2"/>
            <a:endCxn id="151" idx="0"/>
          </p:cNvCxnSpPr>
          <p:nvPr/>
        </p:nvCxnSpPr>
        <p:spPr>
          <a:xfrm flipH="1">
            <a:off x="719572" y="1079211"/>
            <a:ext cx="3636404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150" idx="0"/>
          </p:cNvCxnSpPr>
          <p:nvPr/>
        </p:nvCxnSpPr>
        <p:spPr>
          <a:xfrm flipH="1">
            <a:off x="2981278" y="1079211"/>
            <a:ext cx="1374698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>
            <a:off x="4355976" y="1079211"/>
            <a:ext cx="94023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9" idx="0"/>
          </p:cNvCxnSpPr>
          <p:nvPr/>
        </p:nvCxnSpPr>
        <p:spPr>
          <a:xfrm>
            <a:off x="4355976" y="1079211"/>
            <a:ext cx="331236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1" idx="2"/>
            <a:endCxn id="17" idx="1"/>
          </p:cNvCxnSpPr>
          <p:nvPr/>
        </p:nvCxnSpPr>
        <p:spPr>
          <a:xfrm rot="16200000" flipH="1">
            <a:off x="609669" y="2033582"/>
            <a:ext cx="471835" cy="25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1" idx="2"/>
            <a:endCxn id="15" idx="1"/>
          </p:cNvCxnSpPr>
          <p:nvPr/>
        </p:nvCxnSpPr>
        <p:spPr>
          <a:xfrm rot="16200000" flipH="1">
            <a:off x="-229171" y="2872421"/>
            <a:ext cx="2160239" cy="2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1" idx="2"/>
            <a:endCxn id="23" idx="1"/>
          </p:cNvCxnSpPr>
          <p:nvPr/>
        </p:nvCxnSpPr>
        <p:spPr>
          <a:xfrm rot="16200000" flipH="1">
            <a:off x="160376" y="2482875"/>
            <a:ext cx="1375717" cy="25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0" idx="2"/>
            <a:endCxn id="19" idx="1"/>
          </p:cNvCxnSpPr>
          <p:nvPr/>
        </p:nvCxnSpPr>
        <p:spPr>
          <a:xfrm rot="16200000" flipH="1">
            <a:off x="2932788" y="1972170"/>
            <a:ext cx="32781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0" idx="2"/>
            <a:endCxn id="18" idx="1"/>
          </p:cNvCxnSpPr>
          <p:nvPr/>
        </p:nvCxnSpPr>
        <p:spPr>
          <a:xfrm rot="16200000" flipH="1">
            <a:off x="2044843" y="2860115"/>
            <a:ext cx="210370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2"/>
            <a:endCxn id="20" idx="1"/>
          </p:cNvCxnSpPr>
          <p:nvPr/>
        </p:nvCxnSpPr>
        <p:spPr>
          <a:xfrm rot="16200000" flipH="1">
            <a:off x="5245959" y="1973933"/>
            <a:ext cx="327819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21" idx="1"/>
          </p:cNvCxnSpPr>
          <p:nvPr/>
        </p:nvCxnSpPr>
        <p:spPr>
          <a:xfrm rot="16200000" flipH="1">
            <a:off x="4833804" y="2386088"/>
            <a:ext cx="1152128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22" idx="1"/>
          </p:cNvCxnSpPr>
          <p:nvPr/>
        </p:nvCxnSpPr>
        <p:spPr>
          <a:xfrm rot="16200000" flipH="1">
            <a:off x="4367648" y="2852245"/>
            <a:ext cx="2088232" cy="23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9" idx="2"/>
            <a:endCxn id="24" idx="1"/>
          </p:cNvCxnSpPr>
          <p:nvPr/>
        </p:nvCxnSpPr>
        <p:spPr>
          <a:xfrm rot="16200000" flipH="1">
            <a:off x="7620156" y="1971866"/>
            <a:ext cx="327819" cy="23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ldLvl="0" animBg="1"/>
      <p:bldP spid="151" grpId="0" bldLvl="0" animBg="1"/>
      <p:bldP spid="8" grpId="0" bldLvl="0" animBg="1"/>
      <p:bldP spid="9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提交流程源码解析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  <a:endParaRPr lang="en-US" altLang="zh-CN" sz="1000" dirty="0"/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66" grpId="0" bldLvl="0" animBg="1"/>
      <p:bldP spid="76" grpId="0" bldLvl="0" animBg="1"/>
      <p:bldP spid="2" grpId="0" bldLvl="0" animBg="1"/>
      <p:bldP spid="3" grpId="0" bldLvl="0" animBg="1"/>
      <p:bldP spid="4" grpId="0"/>
      <p:bldP spid="78" grpId="0"/>
      <p:bldP spid="79" grpId="0"/>
      <p:bldP spid="84" grpId="0"/>
      <p:bldP spid="85" grpId="0" bldLvl="0" animBg="1"/>
      <p:bldP spid="87" grpId="0"/>
      <p:bldP spid="88" grpId="0"/>
      <p:bldP spid="89" grpId="0"/>
      <p:bldP spid="90" grpId="0" bldLvl="0" animBg="1"/>
      <p:bldP spid="95" grpId="0"/>
      <p:bldP spid="105" grpId="0" bldLvl="0" animBg="1"/>
      <p:bldP spid="107" grpId="0"/>
      <p:bldP spid="108" grpId="0"/>
      <p:bldP spid="114" grpId="0" bldLvl="0" animBg="1"/>
      <p:bldP spid="116" grpId="0"/>
      <p:bldP spid="121" grpId="0"/>
      <p:bldP spid="122" grpId="0" bldLvl="0" animBg="1"/>
      <p:bldP spid="124" grpId="0"/>
      <p:bldP spid="141" grpId="0"/>
      <p:bldP spid="144" grpId="0" bldLvl="0" animBg="1"/>
      <p:bldP spid="145" grpId="0"/>
      <p:bldP spid="146" grpId="0"/>
      <p:bldP spid="153" grpId="0" bldLvl="0" animBg="1"/>
      <p:bldP spid="154" grpId="0"/>
      <p:bldP spid="155" grpId="0"/>
      <p:bldP spid="158" grpId="0" bldLvl="0" animBg="1"/>
      <p:bldP spid="159" grpId="0"/>
      <p:bldP spid="160" grpId="0"/>
      <p:bldP spid="161" grpId="0" bldLvl="0" animBg="1"/>
      <p:bldP spid="162" grpId="0"/>
      <p:bldP spid="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5768468" y="57701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3491880" y="2115219"/>
            <a:ext cx="1422366" cy="803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54887" y="2172743"/>
            <a:ext cx="632304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32" name="矩形 131"/>
          <p:cNvSpPr/>
          <p:nvPr/>
        </p:nvSpPr>
        <p:spPr>
          <a:xfrm>
            <a:off x="3542829" y="2507869"/>
            <a:ext cx="644362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cxnSp>
        <p:nvCxnSpPr>
          <p:cNvPr id="137" name="直接箭头连接符 136"/>
          <p:cNvCxnSpPr>
            <a:stCxn id="86" idx="4"/>
            <a:endCxn id="129" idx="0"/>
          </p:cNvCxnSpPr>
          <p:nvPr/>
        </p:nvCxnSpPr>
        <p:spPr>
          <a:xfrm flipH="1">
            <a:off x="4203063" y="1772831"/>
            <a:ext cx="331930" cy="3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094746"/>
            <a:ext cx="779391" cy="129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39741" y="2348105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5154" y="2353303"/>
            <a:ext cx="648072" cy="22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1475" y="2038975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39740" y="2635618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5154" y="2637753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4040" y="2964030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22020" y="2964030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endCxn id="145" idx="1"/>
          </p:cNvCxnSpPr>
          <p:nvPr/>
        </p:nvCxnSpPr>
        <p:spPr>
          <a:xfrm flipV="1">
            <a:off x="4907655" y="2460903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endCxn id="149" idx="1"/>
          </p:cNvCxnSpPr>
          <p:nvPr/>
        </p:nvCxnSpPr>
        <p:spPr>
          <a:xfrm>
            <a:off x="4907655" y="2651008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28635" y="248022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0474" y="2480226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3226" y="2593024"/>
            <a:ext cx="265409" cy="15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3226" y="2464838"/>
            <a:ext cx="265409" cy="1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28635" y="296403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0474" y="296403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>
            <a:off x="6470093" y="3076828"/>
            <a:ext cx="25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0533" y="228514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2065" y="31808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4048" y="318962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99" name="矩形 198"/>
          <p:cNvSpPr/>
          <p:nvPr/>
        </p:nvSpPr>
        <p:spPr>
          <a:xfrm>
            <a:off x="2287312" y="3424198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435175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6728635" y="363779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0474" y="363779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3226" y="375058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3227" y="361380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0533" y="3442710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1547" y="3884011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8126767" y="390970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241" name="文本框 240"/>
          <p:cNvSpPr txBox="1"/>
          <p:nvPr/>
        </p:nvSpPr>
        <p:spPr>
          <a:xfrm>
            <a:off x="4509417" y="3477029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  <a:endParaRPr lang="en-US" altLang="zh-CN" sz="3200" dirty="0" smtClean="0"/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179100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59535" y="300962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57549" y="3478561"/>
            <a:ext cx="1331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86" name="同心圆 85"/>
          <p:cNvSpPr/>
          <p:nvPr/>
        </p:nvSpPr>
        <p:spPr>
          <a:xfrm>
            <a:off x="3994933" y="692711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36240" y="1472258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7 </a:t>
            </a:r>
            <a:r>
              <a:rPr lang="zh-CN" altLang="en-US" sz="800" dirty="0" smtClean="0">
                <a:solidFill>
                  <a:srgbClr val="FF0000"/>
                </a:solidFill>
              </a:rPr>
              <a:t>向环形缓冲区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右弧形箭头 87"/>
          <p:cNvSpPr/>
          <p:nvPr/>
        </p:nvSpPr>
        <p:spPr>
          <a:xfrm>
            <a:off x="4595208" y="800247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左弧形箭头 88"/>
          <p:cNvSpPr/>
          <p:nvPr/>
        </p:nvSpPr>
        <p:spPr>
          <a:xfrm>
            <a:off x="4166772" y="775695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03327" y="95909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38333" y="1076456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87413" y="897434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28110" y="744308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930700" y="1722668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79168" y="1726123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80859" y="2167515"/>
            <a:ext cx="587961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7" name="矩形 106"/>
          <p:cNvSpPr/>
          <p:nvPr/>
        </p:nvSpPr>
        <p:spPr>
          <a:xfrm>
            <a:off x="4201615" y="2507869"/>
            <a:ext cx="573538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2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sp>
        <p:nvSpPr>
          <p:cNvPr id="109" name="矩形 108"/>
          <p:cNvSpPr/>
          <p:nvPr/>
        </p:nvSpPr>
        <p:spPr>
          <a:xfrm>
            <a:off x="5167966" y="3241980"/>
            <a:ext cx="122599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Combiner</a:t>
            </a:r>
            <a:r>
              <a:rPr lang="zh-CN" altLang="en-US" sz="800" dirty="0" smtClean="0"/>
              <a:t>合并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1" grpId="0" bldLvl="0" animBg="1"/>
      <p:bldP spid="8" grpId="0" bldLvl="0" animBg="1"/>
      <p:bldP spid="92" grpId="0"/>
      <p:bldP spid="93" grpId="0"/>
      <p:bldP spid="95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73" grpId="0"/>
      <p:bldP spid="224" grpId="0"/>
      <p:bldP spid="225" grpId="0"/>
      <p:bldP spid="226" grpId="0"/>
      <p:bldP spid="227" grpId="0"/>
      <p:bldP spid="82" grpId="0" bldLvl="0" animBg="1"/>
      <p:bldP spid="84" grpId="0"/>
      <p:bldP spid="129" grpId="0" bldLvl="0" animBg="1"/>
      <p:bldP spid="130" grpId="0" bldLvl="0" animBg="1"/>
      <p:bldP spid="132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199" grpId="0" bldLvl="0" animBg="1"/>
      <p:bldP spid="203" grpId="0"/>
      <p:bldP spid="215" grpId="0" bldLvl="0" animBg="1"/>
      <p:bldP spid="229" grpId="0" bldLvl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  <p:bldP spid="86" grpId="0" bldLvl="0" animBg="1"/>
      <p:bldP spid="87" grpId="0"/>
      <p:bldP spid="88" grpId="0" bldLvl="0" animBg="1"/>
      <p:bldP spid="89" grpId="0" bldLvl="0" animBg="1"/>
      <p:bldP spid="97" grpId="0"/>
      <p:bldP spid="99" grpId="0"/>
      <p:bldP spid="101" grpId="0"/>
      <p:bldP spid="102" grpId="0"/>
      <p:bldP spid="104" grpId="0"/>
      <p:bldP spid="105" grpId="0"/>
      <p:bldP spid="106" grpId="0" bldLvl="0" animBg="1"/>
      <p:bldP spid="107" grpId="0" bldLvl="0" animBg="1"/>
      <p:bldP spid="10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426320" y="540834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0" grpId="0" bldLvl="0" animBg="1"/>
      <p:bldP spid="171" grpId="0" bldLvl="0" animBg="1"/>
      <p:bldP spid="172" grpId="0"/>
      <p:bldP spid="174" grpId="0" bldLvl="0" animBg="1"/>
      <p:bldP spid="175" grpId="0"/>
      <p:bldP spid="176" grpId="0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214" grpId="0" bldLvl="0" animBg="1"/>
      <p:bldP spid="216" grpId="0" bldLvl="0" animBg="1"/>
      <p:bldP spid="217" grpId="0"/>
      <p:bldP spid="218" grpId="0" bldLvl="0" animBg="1"/>
      <p:bldP spid="219" grpId="0"/>
      <p:bldP spid="220" grpId="0"/>
      <p:bldP spid="234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28" name="矩形 227"/>
          <p:cNvSpPr/>
          <p:nvPr/>
        </p:nvSpPr>
        <p:spPr>
          <a:xfrm>
            <a:off x="3426320" y="540834"/>
            <a:ext cx="1974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ReduceTask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705" y="454594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2822" y="454594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7468" y="454594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0179" y="454594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80" name="直接箭头连接符 79"/>
          <p:cNvCxnSpPr>
            <a:stCxn id="74" idx="2"/>
            <a:endCxn id="75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2"/>
            <a:endCxn id="76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88" name="文本框 87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90" name="直接箭头连接符 89"/>
          <p:cNvCxnSpPr>
            <a:stCxn id="83" idx="2"/>
            <a:endCxn id="84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85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3"/>
            <a:endCxn id="86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69" grpId="0"/>
      <p:bldP spid="74" grpId="0" bldLvl="0" animBg="1"/>
      <p:bldP spid="75" grpId="0" bldLvl="0" animBg="1"/>
      <p:bldP spid="76" grpId="0"/>
      <p:bldP spid="77" grpId="0" bldLvl="0" animBg="1"/>
      <p:bldP spid="78" grpId="0"/>
      <p:bldP spid="79" grpId="0"/>
      <p:bldP spid="83" grpId="0" bldLvl="0" animBg="1"/>
      <p:bldP spid="84" grpId="0" bldLvl="0" animBg="1"/>
      <p:bldP spid="85" grpId="0"/>
      <p:bldP spid="86" grpId="0" bldLvl="0" animBg="1"/>
      <p:bldP spid="87" grpId="0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841600" y="541847"/>
            <a:ext cx="1176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1600" dirty="0" smtClean="0">
                <a:solidFill>
                  <a:srgbClr val="FF0000"/>
                </a:solidFill>
              </a:rPr>
              <a:t>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Map1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8" name="同心圆 7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6514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94" name="矩形 93"/>
          <p:cNvSpPr/>
          <p:nvPr/>
        </p:nvSpPr>
        <p:spPr>
          <a:xfrm>
            <a:off x="3389741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02" name="直接箭头连接符 101"/>
          <p:cNvCxnSpPr>
            <a:stCxn id="7" idx="3"/>
            <a:endCxn id="8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7360" y="1321550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9938" y="109698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>
            <a:stCxn id="94" idx="3"/>
            <a:endCxn id="173" idx="1"/>
          </p:cNvCxnSpPr>
          <p:nvPr/>
        </p:nvCxnSpPr>
        <p:spPr>
          <a:xfrm>
            <a:off x="3869750" y="1355164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927" y="114567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3" name="直接箭头连接符 122"/>
          <p:cNvCxnSpPr>
            <a:stCxn id="8" idx="5"/>
            <a:endCxn id="166" idx="1"/>
          </p:cNvCxnSpPr>
          <p:nvPr/>
        </p:nvCxnSpPr>
        <p:spPr>
          <a:xfrm>
            <a:off x="2307037" y="2115086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37443" y="215138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83167" y="2128360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027944" y="1790077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5164812" y="1369755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020650" y="1017506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185" idx="0"/>
            <a:endCxn id="196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0" idx="2"/>
            <a:endCxn id="196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6" idx="0"/>
            <a:endCxn id="197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1" idx="2"/>
            <a:endCxn id="197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62087" y="839846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15885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70" name="矩形 169"/>
          <p:cNvSpPr/>
          <p:nvPr/>
        </p:nvSpPr>
        <p:spPr>
          <a:xfrm>
            <a:off x="3389112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2299121" y="1341691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21073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74" name="矩形 173"/>
          <p:cNvSpPr/>
          <p:nvPr/>
        </p:nvSpPr>
        <p:spPr>
          <a:xfrm>
            <a:off x="468395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cxnSp>
        <p:nvCxnSpPr>
          <p:cNvPr id="178" name="直接箭头连接符 177"/>
          <p:cNvCxnSpPr>
            <a:endCxn id="183" idx="1"/>
          </p:cNvCxnSpPr>
          <p:nvPr/>
        </p:nvCxnSpPr>
        <p:spPr>
          <a:xfrm>
            <a:off x="3882846" y="2122405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3866023" y="191291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23827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84" name="矩形 183"/>
          <p:cNvSpPr/>
          <p:nvPr/>
        </p:nvSpPr>
        <p:spPr>
          <a:xfrm>
            <a:off x="4697054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85" name="矩形 184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86" name="矩形 185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0" name="矩形 189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1" name="矩形 190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6" name="矩形 195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197" name="矩形 196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209" name="矩形 208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sp>
        <p:nvSpPr>
          <p:cNvPr id="210" name="矩形 209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cxnSp>
        <p:nvCxnSpPr>
          <p:cNvPr id="220" name="直接箭头连接符 219"/>
          <p:cNvCxnSpPr>
            <a:stCxn id="209" idx="2"/>
            <a:endCxn id="224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0" idx="2"/>
            <a:endCxn id="225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25" name="矩形 224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35" name="矩形 234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236" name="矩形 235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cxnSp>
        <p:nvCxnSpPr>
          <p:cNvPr id="238" name="肘形连接符 237"/>
          <p:cNvCxnSpPr>
            <a:stCxn id="196" idx="0"/>
            <a:endCxn id="235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197" idx="0"/>
            <a:endCxn id="236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2"/>
            <a:endCxn id="209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6" idx="2"/>
            <a:endCxn id="210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190651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201324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3" name="流程图: 磁盘 252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5" name="矩形 254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8" name="流程图: 磁盘 257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0" name="矩形 259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1" name="矩形 260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9" name="矩形 26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70" name="矩形 26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磁盘数据</a:t>
            </a:r>
            <a:endParaRPr lang="zh-CN" altLang="en-US" sz="900" dirty="0"/>
          </a:p>
        </p:txBody>
      </p:sp>
      <p:sp>
        <p:nvSpPr>
          <p:cNvPr id="272" name="矩形 27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归并排序</a:t>
            </a:r>
            <a:endParaRPr lang="zh-CN" altLang="en-US" sz="900" dirty="0"/>
          </a:p>
        </p:txBody>
      </p:sp>
      <p:sp>
        <p:nvSpPr>
          <p:cNvPr id="274" name="矩形 27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分组</a:t>
            </a:r>
            <a:endParaRPr lang="zh-CN" altLang="en-US" sz="900" dirty="0"/>
          </a:p>
        </p:txBody>
      </p:sp>
      <p:sp>
        <p:nvSpPr>
          <p:cNvPr id="276" name="矩形 275"/>
          <p:cNvSpPr/>
          <p:nvPr/>
        </p:nvSpPr>
        <p:spPr>
          <a:xfrm>
            <a:off x="6502492" y="3415498"/>
            <a:ext cx="733968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cxnSp>
        <p:nvCxnSpPr>
          <p:cNvPr id="286" name="肘形连接符 285"/>
          <p:cNvCxnSpPr>
            <a:stCxn id="254" idx="0"/>
            <a:endCxn id="26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259" idx="0"/>
            <a:endCxn id="26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68" idx="3"/>
            <a:endCxn id="27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9" idx="3"/>
            <a:endCxn id="27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>
            <a:stCxn id="268" idx="0"/>
            <a:endCxn id="27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61" idx="2"/>
            <a:endCxn id="27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71" idx="3"/>
            <a:endCxn id="27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map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1" name="直接箭头连接符 310"/>
          <p:cNvCxnSpPr>
            <a:stCxn id="273" idx="3"/>
            <a:endCxn id="27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8" name="直接箭头连接符 317"/>
          <p:cNvCxnSpPr>
            <a:stCxn id="274" idx="3"/>
            <a:endCxn id="276" idx="1"/>
          </p:cNvCxnSpPr>
          <p:nvPr/>
        </p:nvCxnSpPr>
        <p:spPr>
          <a:xfrm flipV="1">
            <a:off x="5830560" y="3689186"/>
            <a:ext cx="671932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Map2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323" name="矩形 322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4" name="矩形 323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5" name="矩形 324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/>
              <a:t>。。。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和</a:t>
            </a:r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方法处理一样 </a:t>
            </a:r>
            <a:endParaRPr lang="zh-CN" altLang="en-US" sz="1000" dirty="0"/>
          </a:p>
        </p:txBody>
      </p:sp>
      <p:sp>
        <p:nvSpPr>
          <p:cNvPr id="326" name="矩形 325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Reduce1</a:t>
            </a:r>
            <a:r>
              <a:rPr lang="zh-CN" altLang="en-US" sz="1000" dirty="0" smtClean="0"/>
              <a:t>处理流程</a:t>
            </a:r>
            <a:endParaRPr lang="zh-CN" altLang="en-US" sz="1000" dirty="0"/>
          </a:p>
        </p:txBody>
      </p:sp>
      <p:sp>
        <p:nvSpPr>
          <p:cNvPr id="327" name="矩形 326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Reduce2</a:t>
            </a:r>
            <a:r>
              <a:rPr lang="zh-CN" altLang="en-US" sz="1000" dirty="0" smtClean="0"/>
              <a:t>处理流程和</a:t>
            </a:r>
            <a:r>
              <a:rPr lang="en-US" altLang="zh-CN" sz="1000" dirty="0" smtClean="0"/>
              <a:t>Reduce1</a:t>
            </a:r>
            <a:r>
              <a:rPr lang="zh-CN" altLang="en-US" sz="1000" dirty="0" smtClean="0"/>
              <a:t>一样</a:t>
            </a:r>
            <a:endParaRPr lang="zh-CN" altLang="en-US" sz="1000" dirty="0"/>
          </a:p>
        </p:txBody>
      </p:sp>
      <p:sp>
        <p:nvSpPr>
          <p:cNvPr id="329" name="矩形 328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右弧形箭头 1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左弧形箭头 2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磁盘 104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1" grpId="0" bldLvl="0" animBg="1"/>
      <p:bldP spid="94" grpId="0" bldLvl="0" animBg="1"/>
      <p:bldP spid="110" grpId="0"/>
      <p:bldP spid="113" grpId="0"/>
      <p:bldP spid="119" grpId="0"/>
      <p:bldP spid="125" grpId="0"/>
      <p:bldP spid="129" grpId="0"/>
      <p:bldP spid="133" grpId="0"/>
      <p:bldP spid="140" grpId="0"/>
      <p:bldP spid="145" grpId="0"/>
      <p:bldP spid="146" grpId="0"/>
      <p:bldP spid="148" grpId="0"/>
      <p:bldP spid="151" grpId="0"/>
      <p:bldP spid="41" grpId="0" bldLvl="0" animBg="1"/>
      <p:bldP spid="155" grpId="0"/>
      <p:bldP spid="166" grpId="0" bldLvl="0" animBg="1"/>
      <p:bldP spid="170" grpId="0" bldLvl="0" animBg="1"/>
      <p:bldP spid="173" grpId="0" bldLvl="0" animBg="1"/>
      <p:bldP spid="174" grpId="0" bldLvl="0" animBg="1"/>
      <p:bldP spid="182" grpId="0"/>
      <p:bldP spid="183" grpId="0" bldLvl="0" animBg="1"/>
      <p:bldP spid="184" grpId="0" bldLvl="0" animBg="1"/>
      <p:bldP spid="185" grpId="0" bldLvl="0" animBg="1"/>
      <p:bldP spid="186" grpId="0" bldLvl="0" animBg="1"/>
      <p:bldP spid="190" grpId="0" bldLvl="0" animBg="1"/>
      <p:bldP spid="191" grpId="0" bldLvl="0" animBg="1"/>
      <p:bldP spid="196" grpId="0" bldLvl="0" animBg="1"/>
      <p:bldP spid="197" grpId="0" bldLvl="0" animBg="1"/>
      <p:bldP spid="209" grpId="0" bldLvl="0" animBg="1"/>
      <p:bldP spid="210" grpId="0" bldLvl="0" animBg="1"/>
      <p:bldP spid="224" grpId="0" bldLvl="0" animBg="1"/>
      <p:bldP spid="225" grpId="0" bldLvl="0" animBg="1"/>
      <p:bldP spid="235" grpId="0" bldLvl="0" animBg="1"/>
      <p:bldP spid="236" grpId="0" bldLvl="0" animBg="1"/>
      <p:bldP spid="249" grpId="0"/>
      <p:bldP spid="250" grpId="0"/>
      <p:bldP spid="251" grpId="0"/>
      <p:bldP spid="252" grpId="0"/>
      <p:bldP spid="253" grpId="0" bldLvl="0" animBg="1"/>
      <p:bldP spid="254" grpId="0" bldLvl="0" animBg="1"/>
      <p:bldP spid="255" grpId="0" bldLvl="0" animBg="1"/>
      <p:bldP spid="258" grpId="0" bldLvl="0" animBg="1"/>
      <p:bldP spid="259" grpId="0" bldLvl="0" animBg="1"/>
      <p:bldP spid="260" grpId="0" bldLvl="0" animBg="1"/>
      <p:bldP spid="261" grpId="0" bldLvl="0" animBg="1"/>
      <p:bldP spid="268" grpId="0" bldLvl="0" animBg="1"/>
      <p:bldP spid="269" grpId="0" bldLvl="0" animBg="1"/>
      <p:bldP spid="270" grpId="0"/>
      <p:bldP spid="271" grpId="0" bldLvl="0" animBg="1"/>
      <p:bldP spid="272" grpId="0"/>
      <p:bldP spid="273" grpId="0" bldLvl="0" animBg="1"/>
      <p:bldP spid="274" grpId="0" bldLvl="0" animBg="1"/>
      <p:bldP spid="276" grpId="0" bldLvl="0" animBg="1"/>
      <p:bldP spid="310" grpId="0"/>
      <p:bldP spid="314" grpId="0"/>
      <p:bldP spid="321" grpId="0" bldLvl="0" animBg="1"/>
      <p:bldP spid="323" grpId="0"/>
      <p:bldP spid="324" grpId="0"/>
      <p:bldP spid="325" grpId="0"/>
      <p:bldP spid="326" grpId="0"/>
      <p:bldP spid="327" grpId="0" bldLvl="0" animBg="1"/>
      <p:bldP spid="328" grpId="0"/>
      <p:bldP spid="329" grpId="0"/>
      <p:bldP spid="330" grpId="0"/>
      <p:bldP spid="2" grpId="0" bldLvl="0" animBg="1"/>
      <p:bldP spid="3" grpId="0" bldLvl="0" animBg="1"/>
      <p:bldP spid="97" grpId="0"/>
      <p:bldP spid="98" grpId="0"/>
      <p:bldP spid="99" grpId="0"/>
      <p:bldP spid="100" grpId="0"/>
      <p:bldP spid="104" grpId="0" bldLvl="0" animBg="1"/>
      <p:bldP spid="105" grpId="0" bldLvl="0" animBg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540834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4067944" y="531634"/>
            <a:ext cx="1043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架构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52325" y="2808969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Resource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178" y="2474208"/>
            <a:ext cx="86409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342178" y="3122280"/>
            <a:ext cx="864096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2499742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3789" y="108886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88024" y="98757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4603" y="159026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6122457" y="1590268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753789" y="2503747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88024" y="2402455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4603" y="3005149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6122457" y="3005149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5754480" y="3881654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715" y="3780362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65294" y="438305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38" name="椭圆 37"/>
          <p:cNvSpPr/>
          <p:nvPr/>
        </p:nvSpPr>
        <p:spPr>
          <a:xfrm>
            <a:off x="6122457" y="4368414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2" idx="6"/>
            <a:endCxn id="4" idx="1"/>
          </p:cNvCxnSpPr>
          <p:nvPr/>
        </p:nvCxnSpPr>
        <p:spPr>
          <a:xfrm>
            <a:off x="1206274" y="2690232"/>
            <a:ext cx="917454" cy="3495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6"/>
            <a:endCxn id="4" idx="1"/>
          </p:cNvCxnSpPr>
          <p:nvPr/>
        </p:nvCxnSpPr>
        <p:spPr>
          <a:xfrm flipV="1">
            <a:off x="1206274" y="3039802"/>
            <a:ext cx="917454" cy="29850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5" idx="1"/>
            <a:endCxn id="74" idx="0"/>
          </p:cNvCxnSpPr>
          <p:nvPr/>
        </p:nvCxnSpPr>
        <p:spPr>
          <a:xfrm flipH="1">
            <a:off x="2735796" y="1288921"/>
            <a:ext cx="3017993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1"/>
            <a:endCxn id="74" idx="3"/>
          </p:cNvCxnSpPr>
          <p:nvPr/>
        </p:nvCxnSpPr>
        <p:spPr>
          <a:xfrm flipH="1">
            <a:off x="3119266" y="2703802"/>
            <a:ext cx="2634523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4" idx="1"/>
            <a:endCxn id="74" idx="2"/>
          </p:cNvCxnSpPr>
          <p:nvPr/>
        </p:nvCxnSpPr>
        <p:spPr>
          <a:xfrm flipH="1" flipV="1">
            <a:off x="2735796" y="3270634"/>
            <a:ext cx="3018684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9" idx="4"/>
          </p:cNvCxnSpPr>
          <p:nvPr/>
        </p:nvCxnSpPr>
        <p:spPr>
          <a:xfrm flipH="1">
            <a:off x="3119266" y="2139702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74" idx="3"/>
          </p:cNvCxnSpPr>
          <p:nvPr/>
        </p:nvCxnSpPr>
        <p:spPr>
          <a:xfrm flipH="1" flipV="1">
            <a:off x="3119266" y="3039802"/>
            <a:ext cx="1745337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2" idx="4"/>
          </p:cNvCxnSpPr>
          <p:nvPr/>
        </p:nvCxnSpPr>
        <p:spPr>
          <a:xfrm flipH="1" flipV="1">
            <a:off x="5465407" y="3554583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7"/>
            <a:endCxn id="32" idx="5"/>
          </p:cNvCxnSpPr>
          <p:nvPr/>
        </p:nvCxnSpPr>
        <p:spPr>
          <a:xfrm flipH="1" flipV="1">
            <a:off x="5890240" y="3474120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0"/>
            <a:endCxn id="29" idx="4"/>
          </p:cNvCxnSpPr>
          <p:nvPr/>
        </p:nvCxnSpPr>
        <p:spPr>
          <a:xfrm flipV="1">
            <a:off x="6723261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0"/>
          </p:cNvCxnSpPr>
          <p:nvPr/>
        </p:nvCxnSpPr>
        <p:spPr>
          <a:xfrm>
            <a:off x="5465407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0221" y="2165485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000" dirty="0" smtClean="0">
                <a:solidFill>
                  <a:srgbClr val="FF0000"/>
                </a:solidFill>
              </a:rPr>
              <a:t>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MR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0509" y="32894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Job Submission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94694" y="1926499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Node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56737" y="3141095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Resource Request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25" grpId="0" bldLvl="0" animBg="1"/>
      <p:bldP spid="30" grpId="0" bldLvl="0" animBg="1"/>
      <p:bldP spid="3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atguigu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/>
      <p:bldP spid="72" grpId="0"/>
      <p:bldP spid="73" grpId="0"/>
      <p:bldP spid="74" grpId="0"/>
      <p:bldP spid="75" grpId="0" bldLvl="0" animBg="1"/>
      <p:bldP spid="76" grpId="0"/>
      <p:bldP spid="77" grpId="0"/>
      <p:bldP spid="78" grpId="0"/>
      <p:bldP spid="2" grpId="0" bldLvl="0" animBg="1"/>
      <p:bldP spid="80" grpId="0"/>
      <p:bldP spid="81" grpId="0"/>
      <p:bldP spid="82" grpId="0"/>
      <p:bldP spid="83" grpId="0" bldLvl="0" animBg="1"/>
      <p:bldP spid="84" grpId="0"/>
      <p:bldP spid="86" grpId="0"/>
      <p:bldP spid="3" grpId="0" bldLvl="0" animBg="1"/>
      <p:bldP spid="88" grpId="0" bldLvl="0" animBg="1"/>
      <p:bldP spid="90" grpId="0"/>
      <p:bldP spid="92" grpId="0" bldLvl="0" animBg="1"/>
      <p:bldP spid="93" grpId="0"/>
      <p:bldP spid="94" grpId="0"/>
      <p:bldP spid="95" grpId="0"/>
      <p:bldP spid="96" grpId="0" bldLvl="0" animBg="1"/>
      <p:bldP spid="5" grpId="0"/>
      <p:bldP spid="97" grpId="0"/>
      <p:bldP spid="98" grpId="0" bldLvl="0" animBg="1"/>
      <p:bldP spid="100" grpId="0"/>
      <p:bldP spid="101" grpId="0" bldLvl="0" animBg="1"/>
      <p:bldP spid="102" grpId="0"/>
      <p:bldP spid="103" grpId="0"/>
      <p:bldP spid="104" grpId="0"/>
      <p:bldP spid="140" grpId="0" bldLvl="0" animBg="1"/>
      <p:bldP spid="151" grpId="0"/>
      <p:bldP spid="152" grpId="0"/>
      <p:bldP spid="154" grpId="0"/>
      <p:bldP spid="173" grpId="0"/>
      <p:bldP spid="178" grpId="0" bldLvl="0" animBg="1"/>
      <p:bldP spid="182" grpId="0"/>
      <p:bldP spid="183" grpId="0" bldLvl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bldLvl="0" animBg="1"/>
      <p:bldP spid="224" grpId="0" bldLvl="0" animBg="1"/>
      <p:bldP spid="226" grpId="0"/>
      <p:bldP spid="227" grpId="0"/>
      <p:bldP spid="231" grpId="0" bldLvl="0" animBg="1"/>
      <p:bldP spid="232" grpId="0" bldLvl="0" animBg="1"/>
      <p:bldP spid="235" grpId="0"/>
      <p:bldP spid="236" grpId="0"/>
      <p:bldP spid="238" grpId="0" bldLvl="0" animBg="1"/>
      <p:bldP spid="239" grpId="0"/>
      <p:bldP spid="240" grpId="0"/>
      <p:bldP spid="241" grpId="0" bldLvl="0" animBg="1"/>
      <p:bldP spid="242" grpId="0"/>
      <p:bldP spid="243" grpId="0"/>
      <p:bldP spid="244" grpId="0"/>
      <p:bldP spid="245" grpId="0"/>
      <p:bldP spid="249" grpId="0"/>
      <p:bldP spid="250" grpId="0" bldLvl="0" animBg="1"/>
      <p:bldP spid="251" grpId="0" bldLvl="0" animBg="1"/>
      <p:bldP spid="252" grpId="0"/>
      <p:bldP spid="253" grpId="0"/>
      <p:bldP spid="254" grpId="0"/>
      <p:bldP spid="2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505960" y="589915"/>
            <a:ext cx="1600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FIFO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2714" y="141442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job1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7279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29287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job3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12954" y="1419525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job4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3303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job5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45311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job6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17319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job7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89327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job8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668482" y="1440558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92874" y="2643758"/>
            <a:ext cx="3240360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4064" y="2787774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task0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644064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task1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635896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635896" y="397038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task3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5220072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task0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220072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task1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32" idx="7"/>
            <a:endCxn id="25" idx="1"/>
          </p:cNvCxnSpPr>
          <p:nvPr/>
        </p:nvCxnSpPr>
        <p:spPr>
          <a:xfrm flipV="1">
            <a:off x="922567" y="1594257"/>
            <a:ext cx="875019" cy="7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8209" y="1553882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 </a:t>
            </a:r>
            <a:r>
              <a:rPr lang="zh-CN" altLang="en-US" sz="1400" dirty="0" smtClean="0"/>
              <a:t>有新的服务器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节点资源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797586" y="1373021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4" idx="1"/>
            <a:endCxn id="32" idx="5"/>
          </p:cNvCxnSpPr>
          <p:nvPr/>
        </p:nvCxnSpPr>
        <p:spPr>
          <a:xfrm flipH="1" flipV="1">
            <a:off x="922567" y="2779792"/>
            <a:ext cx="2370307" cy="7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7803" y="2313577"/>
            <a:ext cx="521074" cy="5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36921" y="3282248"/>
            <a:ext cx="1245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3 </a:t>
            </a:r>
            <a:r>
              <a:rPr lang="zh-CN" altLang="en-US" sz="1400" dirty="0" smtClean="0"/>
              <a:t>分配一个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给该节点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2" idx="2"/>
            <a:endCxn id="4" idx="1"/>
          </p:cNvCxnSpPr>
          <p:nvPr/>
        </p:nvCxnSpPr>
        <p:spPr>
          <a:xfrm>
            <a:off x="2212754" y="1774467"/>
            <a:ext cx="1080120" cy="176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99708" y="1859815"/>
            <a:ext cx="1799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2 Job1</a:t>
            </a:r>
            <a:r>
              <a:rPr lang="zh-CN" altLang="en-US" sz="1400" dirty="0" smtClean="0"/>
              <a:t>里面包含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reducetask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311784" y="1993912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3" grpId="0"/>
      <p:bldP spid="15" grpId="0"/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9" grpId="0"/>
      <p:bldP spid="25" grpId="0" bldLvl="0" animBg="1"/>
      <p:bldP spid="32" grpId="0" bldLvl="0" animBg="1"/>
      <p:bldP spid="45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53826" y="57817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资源调度器之容量调度器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23526" y="3363838"/>
            <a:ext cx="5382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多个队列，每个队列可配置一定的资源量，每个队列采用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FIFO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323527" y="3656827"/>
            <a:ext cx="5268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防止同一个用户的作业独占队列中的资源，该调度器会对同一用户提交的作业所占资源量进行限定。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23528" y="4118492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每个队列中正在运行的任务数与其应该分得的计算资源之间的比值，选择一个该比值最小的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23528" y="4599007"/>
            <a:ext cx="52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作业优先级和提交时间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同时考虑用户资源量限制和内存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对队列内任务排序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718449" y="1531516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6228" y="2105324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26228" y="2634435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98470" y="3363838"/>
            <a:ext cx="3038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个队列同时按照任务的先后顺序依次执行，比如，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job11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job21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job31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分别排在队列最前面，是最先运行，也是同时运行。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3" grpId="0"/>
      <p:bldP spid="14" grpId="0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/>
      <p:bldP spid="37" grpId="0" bldLvl="0" animBg="1"/>
      <p:bldP spid="2" grpId="0"/>
      <p:bldP spid="3" grpId="0"/>
      <p:bldP spid="4" grpId="0"/>
      <p:bldP spid="39" grpId="0"/>
      <p:bldP spid="40" grpId="0"/>
      <p:bldP spid="44" grpId="0"/>
      <p:bldP spid="45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91631"/>
            <a:ext cx="1542472" cy="896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产品人员提需求</a:t>
            </a:r>
            <a:r>
              <a:rPr lang="zh-CN" altLang="en-US" sz="1400" dirty="0"/>
              <a:t>（统计总用户</a:t>
            </a:r>
            <a:r>
              <a:rPr lang="zh-CN" altLang="en-US" sz="1400" dirty="0" smtClean="0"/>
              <a:t>数、日活跃用户数、回流用户数等）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584176" cy="896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数据部门搭建数据平台、分析数据指标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14361" y="6275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企业数据</a:t>
            </a:r>
            <a:r>
              <a:rPr lang="zh-CN" altLang="en-US" dirty="0" smtClean="0">
                <a:solidFill>
                  <a:srgbClr val="FF0000"/>
                </a:solidFill>
              </a:rPr>
              <a:t>部的业务流程分析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1491631"/>
            <a:ext cx="1656184" cy="89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数据可视化（报表展示、邮件发送、大屏幕展示等）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2411760" y="1759769"/>
            <a:ext cx="720080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5796136" y="1759769"/>
            <a:ext cx="720080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Picture 2" descr="https://ss2.bdstatic.com/70cFvnSh_Q1YnxGkpoWK1HF6hhy/it/u=3520329060,651172820&amp;fm=27&amp;gp=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r="18681"/>
          <a:stretch>
            <a:fillRect/>
          </a:stretch>
        </p:blipFill>
        <p:spPr bwMode="auto">
          <a:xfrm>
            <a:off x="323528" y="2931790"/>
            <a:ext cx="1801225" cy="1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>
            <a:fillRect/>
          </a:stretch>
        </p:blipFill>
        <p:spPr>
          <a:xfrm>
            <a:off x="2843808" y="2925411"/>
            <a:ext cx="2433263" cy="17792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5411"/>
            <a:ext cx="3167064" cy="177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45442" y="59934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资源调度器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之公平调度器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79512" y="3435846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支持多队列多用户，每个队列中的资源量可以配置，同一队列中的作业公平共享队列中所有资源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31874" y="3320132"/>
            <a:ext cx="602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比如有三个队列：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queueA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queueB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queueC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每个队列中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优先级分配资源，优先级越高分配的资源越多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，但是每个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job 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都会分配到资源以确保公平。在资源有限的情况下，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理想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情况下获得的计算资源与实际获得的计算资源存在一种差距， 这个差距就叫做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缺额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。在同一个队列中，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的资源缺额越大，越先获得资源优先执行。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作业是按照缺额的高低来先后执行的，而且可以看到上图有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多个作业同时运行。</a:t>
            </a:r>
            <a:endParaRPr lang="zh-CN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 bldLvl="0" animBg="1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35646" y="5921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推测执行算法原理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793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某一时刻，任务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的执行进度为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progress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，则可通过一定的算法推测出该任务的最终完成时刻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。另一方面，如果此刻为该任务启动一个备份任务，则可推断出它可能的完成时刻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`,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于是可得出以下几个公式：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503284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=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  +   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endParaRPr lang="en-US" altLang="zh-CN" sz="1400" kern="10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推测执行完时刻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60  =   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任务启动时刻（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12715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=          (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taskStartTime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              /     progress</a:t>
            </a:r>
            <a:endParaRPr lang="en-US" altLang="zh-CN" sz="1400" kern="100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（当前时刻（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任务启动时刻（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/ 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任务运行比例（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10%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97182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`                          =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   +   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averageRunTime</a:t>
            </a:r>
            <a:endParaRPr lang="en-US" altLang="zh-CN" sz="1400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备份任务推测完成时刻（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当前时刻（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+   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运行完成任务的平均时间（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10s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507854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 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选择（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`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差值最大的任务，并为之启动备份任务。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85550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防止大量任务同时启动备份任务造成的资源浪费，</a:t>
            </a:r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每个作业设置了同时启动的备份任务数目上限。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694" y="4248940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推测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执行机制实际上采用了经典的优化算法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：以空间换时间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，它同时启动多个相同任务处理相同的数据，并让这些任务竞争以缩短数据处理时间。显然，这种方法需要占用更多的计算资源。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在集群资源紧缺的情况下，应合理使用该机制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，争取在多用少量资源的情况下，减少作业的计算时间。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  <a:endParaRPr lang="zh-CN" altLang="en-US" sz="1100" dirty="0"/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  <a:endParaRPr lang="zh-CN" altLang="en-US" sz="1100" dirty="0"/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3496" y="56525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bldLvl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bldLvl="0" animBg="1"/>
      <p:bldP spid="150" grpId="0" bldLvl="0" animBg="1"/>
      <p:bldP spid="153" grpId="0" bldLvl="0" animBg="1"/>
      <p:bldP spid="156" grpId="0"/>
      <p:bldP spid="157" grpId="0" bldLvl="0" animBg="1"/>
      <p:bldP spid="158" grpId="0"/>
      <p:bldP spid="160" grpId="0" bldLvl="0" animBg="1"/>
      <p:bldP spid="161" grpId="0" bldLvl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en-US" altLang="zh-CN" sz="1100" dirty="0"/>
          </a:p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6333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）默认对产品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排序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  <a:p>
            <a:r>
              <a:rPr lang="zh-CN" altLang="en-US" sz="1100" dirty="0"/>
              <a:t>02	华为</a:t>
            </a:r>
            <a:endParaRPr lang="zh-CN" altLang="en-US" sz="1100" dirty="0"/>
          </a:p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3843" y="54344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bldLvl="0" animBg="1"/>
      <p:bldP spid="109" grpId="0"/>
      <p:bldP spid="132" grpId="0"/>
      <p:bldP spid="156" grpId="0"/>
      <p:bldP spid="158" grpId="0"/>
      <p:bldP spid="170" grpId="0" bldLvl="0" animBg="1"/>
      <p:bldP spid="2" grpId="0" bldLvl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bldLvl="0" animBg="1"/>
      <p:bldP spid="14" grpId="0" bldLvl="0" animBg="1"/>
      <p:bldP spid="8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843" y="543441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:///e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7155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  <a:endParaRPr lang="zh-CN" altLang="zh-CN" sz="14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3.1.2 </a:t>
            </a:r>
            <a:r>
              <a:rPr lang="zh-CN" altLang="zh-CN" dirty="0"/>
              <a:t>需求</a:t>
            </a:r>
            <a:r>
              <a:rPr lang="en-US" altLang="zh-CN" dirty="0"/>
              <a:t>2</a:t>
            </a:r>
            <a:r>
              <a:rPr lang="zh-CN" altLang="zh-CN" dirty="0"/>
              <a:t>：把单词按照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3.1.3 </a:t>
            </a:r>
            <a:r>
              <a:rPr lang="zh-CN" altLang="zh-CN" dirty="0"/>
              <a:t>需求</a:t>
            </a:r>
            <a:r>
              <a:rPr lang="en-US" altLang="zh-CN" dirty="0"/>
              <a:t>3</a:t>
            </a:r>
            <a:r>
              <a:rPr lang="zh-CN" altLang="zh-CN" dirty="0"/>
              <a:t>：对每一个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773680" y="56768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atguigu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  <p:bldP spid="107" grpId="0"/>
      <p:bldP spid="109" grpId="0"/>
      <p:bldP spid="110" grpId="0"/>
      <p:bldP spid="111" grpId="0" bldLvl="0" animBg="1"/>
      <p:bldP spid="112" grpId="0"/>
      <p:bldP spid="113" grpId="0"/>
      <p:bldP spid="114" grpId="0"/>
      <p:bldP spid="115" grpId="0" bldLvl="0" animBg="1"/>
      <p:bldP spid="116" grpId="0"/>
      <p:bldP spid="117" grpId="0"/>
      <p:bldP spid="118" grpId="0"/>
      <p:bldP spid="120" grpId="0" bldLvl="0" animBg="1"/>
      <p:bldP spid="121" grpId="0"/>
      <p:bldP spid="122" grpId="0"/>
      <p:bldP spid="123" grpId="0" bldLvl="0" animBg="1"/>
      <p:bldP spid="124" grpId="0" bldLvl="0" animBg="1"/>
      <p:bldP spid="125" grpId="0"/>
      <p:bldP spid="126" grpId="0" bldLvl="0" animBg="1"/>
      <p:bldP spid="128" grpId="0"/>
      <p:bldP spid="129" grpId="0"/>
      <p:bldP spid="130" grpId="0"/>
      <p:bldP spid="131" grpId="0" bldLvl="0" animBg="1"/>
      <p:bldP spid="132" grpId="0"/>
      <p:bldP spid="133" grpId="0"/>
      <p:bldP spid="135" grpId="0" bldLvl="0" animBg="1"/>
      <p:bldP spid="136" grpId="0"/>
      <p:bldP spid="137" grpId="0" bldLvl="0" animBg="1"/>
      <p:bldP spid="138" grpId="0"/>
      <p:bldP spid="139" grpId="0"/>
      <p:bldP spid="141" grpId="0"/>
      <p:bldP spid="149" grpId="0" bldLvl="0" animBg="1"/>
      <p:bldP spid="153" grpId="0"/>
      <p:bldP spid="156" grpId="0"/>
      <p:bldP spid="157" grpId="0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bldLvl="0" animBg="1"/>
      <p:bldP spid="181" grpId="0" bldLvl="0" animBg="1"/>
      <p:bldP spid="187" grpId="0"/>
      <p:bldP spid="188" grpId="0"/>
      <p:bldP spid="189" grpId="0" bldLvl="0" animBg="1"/>
      <p:bldP spid="193" grpId="0" bldLvl="0" animBg="1"/>
      <p:bldP spid="194" grpId="0"/>
      <p:bldP spid="197" grpId="0"/>
      <p:bldP spid="198" grpId="0" bldLvl="0" animBg="1"/>
      <p:bldP spid="199" grpId="0"/>
      <p:bldP spid="201" grpId="0"/>
      <p:bldP spid="202" grpId="0" bldLvl="0" animBg="1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 bldLvl="0" animBg="1"/>
      <p:bldP spid="216" grpId="0"/>
      <p:bldP spid="217" grpId="0"/>
      <p:bldP spid="218" grpId="0"/>
      <p:bldP spid="2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43317" y="620485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5" grpId="0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73" grpId="0"/>
      <p:bldP spid="226" grpId="0"/>
      <p:bldP spid="227" grpId="0"/>
      <p:bldP spid="82" grpId="0" bldLvl="0" animBg="1"/>
      <p:bldP spid="84" grpId="0"/>
      <p:bldP spid="119" grpId="0"/>
      <p:bldP spid="121" grpId="0"/>
      <p:bldP spid="123" grpId="0" bldLvl="0" animBg="1"/>
      <p:bldP spid="125" grpId="0"/>
      <p:bldP spid="128" grpId="0"/>
      <p:bldP spid="129" grpId="0" bldLvl="0" animBg="1"/>
      <p:bldP spid="130" grpId="0" bldLvl="0" animBg="1"/>
      <p:bldP spid="132" grpId="0" bldLvl="0" animBg="1"/>
      <p:bldP spid="135" grpId="0" bldLvl="0" animBg="1"/>
      <p:bldP spid="45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244" grpId="0"/>
      <p:bldP spid="245" grpId="0"/>
      <p:bldP spid="86" grpId="0" bldLvl="0" animBg="1"/>
      <p:bldP spid="87" grpId="0" bldLvl="0" animBg="1"/>
      <p:bldP spid="88" grpId="0" bldLvl="0" animBg="1"/>
      <p:bldP spid="89" grpId="0" bldLvl="0" animBg="1"/>
      <p:bldP spid="97" grpId="0" bldLvl="0" animBg="1"/>
      <p:bldP spid="99" grpId="0"/>
      <p:bldP spid="101" grpId="0"/>
      <p:bldP spid="102" grpId="0" bldLvl="0" animBg="1"/>
      <p:bldP spid="104" grpId="0"/>
      <p:bldP spid="105" grpId="0" bldLvl="0" animBg="1"/>
      <p:bldP spid="107" grpId="0" bldLvl="0" animBg="1"/>
      <p:bldP spid="109" grpId="0" bldLvl="0" animBg="1"/>
      <p:bldP spid="110" grpId="0" bldLvl="0" animBg="1"/>
      <p:bldP spid="111" grpId="0"/>
      <p:bldP spid="112" grpId="0" bldLvl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610741" y="550579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47664" y="987575"/>
            <a:ext cx="5514676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051720" y="1528104"/>
            <a:ext cx="3240360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zh-CN" altLang="en-US" dirty="0" smtClean="0"/>
              <a:t>（计算）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2021780" y="4168804"/>
            <a:ext cx="324036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r>
              <a:rPr lang="zh-CN" altLang="en-US" dirty="0" smtClean="0"/>
              <a:t>（数据存储）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21780" y="2950027"/>
            <a:ext cx="32403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Yarn</a:t>
            </a:r>
            <a:r>
              <a:rPr lang="zh-CN" altLang="en-US" dirty="0" smtClean="0"/>
              <a:t>（资源调度）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6156176" y="1525501"/>
            <a:ext cx="360040" cy="33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</a:t>
            </a:r>
            <a:r>
              <a:rPr lang="zh-CN" altLang="en-US" dirty="0" smtClean="0"/>
              <a:t>（辅助工具）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150" grpId="0" bldLvl="0" animBg="1"/>
      <p:bldP spid="151" grpId="0" bldLvl="0" animBg="1"/>
      <p:bldP spid="15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3477383" y="577525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7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3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圆角矩形 155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7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0" name="肘形连接符 159"/>
          <p:cNvCxnSpPr>
            <a:endCxn id="155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圆柱形 160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1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8" name="肘形连接符 167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997040" y="2137135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6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7" name="肘形连接符 176"/>
          <p:cNvCxnSpPr>
            <a:endCxn id="156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192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91" name="圆角矩形 190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94" name="直接箭头连接符 193"/>
          <p:cNvCxnSpPr>
            <a:stCxn id="193" idx="3"/>
            <a:endCxn id="190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93" idx="2"/>
            <a:endCxn id="192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93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ldLvl="0" animBg="1"/>
      <p:bldP spid="147" grpId="0"/>
      <p:bldP spid="149" grpId="0"/>
      <p:bldP spid="151" grpId="0"/>
      <p:bldP spid="152" grpId="0" bldLvl="0" animBg="1"/>
      <p:bldP spid="153" grpId="0"/>
      <p:bldP spid="154" grpId="0" bldLvl="0" animBg="1"/>
      <p:bldP spid="155" grpId="0" bldLvl="0" animBg="1"/>
      <p:bldP spid="156" grpId="0" bldLvl="0" animBg="1"/>
      <p:bldP spid="157" grpId="0"/>
      <p:bldP spid="158" grpId="0"/>
      <p:bldP spid="159" grpId="0"/>
      <p:bldP spid="161" grpId="0" bldLvl="0" animBg="1"/>
      <p:bldP spid="162" grpId="0"/>
      <p:bldP spid="163" grpId="0"/>
      <p:bldP spid="164" grpId="0"/>
      <p:bldP spid="167" grpId="0"/>
      <p:bldP spid="169" grpId="0"/>
      <p:bldP spid="170" grpId="0" bldLvl="0" animBg="1"/>
      <p:bldP spid="171" grpId="0"/>
      <p:bldP spid="173" grpId="0"/>
      <p:bldP spid="174" grpId="0"/>
      <p:bldP spid="175" grpId="0" bldLvl="0" animBg="1"/>
      <p:bldP spid="176" grpId="0"/>
      <p:bldP spid="179" grpId="0"/>
      <p:bldP spid="180" grpId="0"/>
      <p:bldP spid="181" grpId="0" bldLvl="0" animBg="1"/>
      <p:bldP spid="182" grpId="0"/>
      <p:bldP spid="183" grpId="0" bldLvl="0" animBg="1"/>
      <p:bldP spid="184" grpId="0"/>
      <p:bldP spid="185" grpId="0" bldLvl="0" animBg="1"/>
      <p:bldP spid="186" grpId="0"/>
      <p:bldP spid="187" grpId="0" bldLvl="0" animBg="1"/>
      <p:bldP spid="188" grpId="0"/>
      <p:bldP spid="189" grpId="0"/>
      <p:bldP spid="190" grpId="0" bldLvl="0" animBg="1"/>
      <p:bldP spid="191" grpId="0" bldLvl="0" animBg="1"/>
      <p:bldP spid="192" grpId="0" bldLvl="0" animBg="1"/>
      <p:bldP spid="193" grpId="0" bldLvl="0" animBg="1"/>
      <p:bldP spid="197" grpId="0"/>
      <p:bldP spid="198" grpId="0"/>
      <p:bldP spid="1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82"/>
          <p:cNvSpPr/>
          <p:nvPr/>
        </p:nvSpPr>
        <p:spPr>
          <a:xfrm>
            <a:off x="3274504" y="560507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>
            <a:stCxn id="225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4" name="圆角矩形 163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5" name="圆角矩形 164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6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肘形连接符 168"/>
          <p:cNvCxnSpPr>
            <a:endCxn id="164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柱形 169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225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8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流程图: 联系 178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0" name="流程图: 联系 179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1" name="流程图: 联系 180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流程图: 联系 181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流程图: 联系 183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5" name="矩形 184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流程图: 联系 186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流程图: 联系 187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9" name="流程图: 联系 188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0" name="矩形 189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1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3" name="流程图: 联系 192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4" name="流程图: 联系 193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联系 196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8" name="流程图: 联系 197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9" name="流程图: 联系 198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0" name="流程图: 联系 199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201" name="直接箭头连接符 200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9" name="肘形连接符 208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4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6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8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225" name="圆角矩形 224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228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9" name="直接箭头连接符 228"/>
          <p:cNvCxnSpPr>
            <a:stCxn id="227" idx="3"/>
            <a:endCxn id="224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7" idx="2"/>
            <a:endCxn id="226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ldLvl="0" animBg="1"/>
      <p:bldP spid="151" grpId="0"/>
      <p:bldP spid="153" grpId="0"/>
      <p:bldP spid="155" grpId="0"/>
      <p:bldP spid="158" grpId="0"/>
      <p:bldP spid="159" grpId="0"/>
      <p:bldP spid="160" grpId="0"/>
      <p:bldP spid="161" grpId="0" bldLvl="0" animBg="1"/>
      <p:bldP spid="162" grpId="0"/>
      <p:bldP spid="163" grpId="0" bldLvl="0" animBg="1"/>
      <p:bldP spid="164" grpId="0" bldLvl="0" animBg="1"/>
      <p:bldP spid="165" grpId="0" bldLvl="0" animBg="1"/>
      <p:bldP spid="166" grpId="0"/>
      <p:bldP spid="167" grpId="0"/>
      <p:bldP spid="168" grpId="0"/>
      <p:bldP spid="170" grpId="0" bldLvl="0" animBg="1"/>
      <p:bldP spid="171" grpId="0"/>
      <p:bldP spid="172" grpId="0"/>
      <p:bldP spid="173" grpId="0"/>
      <p:bldP spid="176" grpId="0"/>
      <p:bldP spid="177" grpId="0" bldLvl="0" animBg="1"/>
      <p:bldP spid="178" grpId="0"/>
      <p:bldP spid="179" grpId="0" bldLvl="0" animBg="1"/>
      <p:bldP spid="180" grpId="0" bldLvl="0" animBg="1"/>
      <p:bldP spid="181" grpId="0" bldLvl="0" animBg="1"/>
      <p:bldP spid="182" grpId="0" bldLvl="0" animBg="1"/>
      <p:bldP spid="184" grpId="0" bldLvl="0" animBg="1"/>
      <p:bldP spid="185" grpId="0" bldLvl="0" animBg="1"/>
      <p:bldP spid="186" grpId="0"/>
      <p:bldP spid="187" grpId="0" bldLvl="0" animBg="1"/>
      <p:bldP spid="188" grpId="0" bldLvl="0" animBg="1"/>
      <p:bldP spid="189" grpId="0" bldLvl="0" animBg="1"/>
      <p:bldP spid="190" grpId="0" bldLvl="0" animBg="1"/>
      <p:bldP spid="191" grpId="0"/>
      <p:bldP spid="192" grpId="0" bldLvl="0" animBg="1"/>
      <p:bldP spid="193" grpId="0" bldLvl="0" animBg="1"/>
      <p:bldP spid="194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4" grpId="0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/>
      <p:bldP spid="215" grpId="0" bldLvl="0" animBg="1"/>
      <p:bldP spid="216" grpId="0"/>
      <p:bldP spid="217" grpId="0" bldLvl="0" animBg="1"/>
      <p:bldP spid="218" grpId="0"/>
      <p:bldP spid="223" grpId="0"/>
      <p:bldP spid="224" grpId="0" bldLvl="0" animBg="1"/>
      <p:bldP spid="225" grpId="0" bldLvl="0" animBg="1"/>
      <p:bldP spid="226" grpId="0" bldLvl="0" animBg="1"/>
      <p:bldP spid="227" grpId="0" bldLvl="0" animBg="1"/>
      <p:bldP spid="228" grpId="0"/>
      <p:bldP spid="232" grpId="0"/>
      <p:bldP spid="2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4418532" y="578832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8746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245" y="4209307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2" grpId="0" bldLvl="0" animBg="1"/>
      <p:bldP spid="93" grpId="0" bldLvl="0" animBg="1"/>
      <p:bldP spid="2" grpId="0" bldLvl="0" animBg="1"/>
      <p:bldP spid="149" grpId="0" bldLvl="0" animBg="1"/>
      <p:bldP spid="151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bldLvl="0" animBg="1"/>
      <p:bldP spid="180" grpId="0" bldLvl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bldLvl="0" animBg="1"/>
      <p:bldP spid="54" grpId="0"/>
      <p:bldP spid="57" grpId="0"/>
      <p:bldP spid="58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03373" y="550579"/>
            <a:ext cx="160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架构概述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632" y="843558"/>
            <a:ext cx="746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）：存储文件的元数据，如文件名，文件目录结构，文件属性（生成时间、副本数、文件权限），以及每个文件的块列表和块所在的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等。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" name="Picture 2" descr="D:\ppts\图片素材\韦小宝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1454008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D:\ppts\图片素材\韦小宝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1450509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607" y="2844567"/>
            <a:ext cx="599765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dn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：在本地文件系统存储文件块数据，以及块数据的校验和。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6" name="Picture 2" descr="D:\ppts\图片素材\韦小宝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3205832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 descr="D:\ppts\图片素材\韦小宝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3205832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9608" y="4685763"/>
            <a:ext cx="7678776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(2nn)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：用来监控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状态的辅助后台程序，每隔一段时间获取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元数据的快照。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  <a:endParaRPr lang="en-US" altLang="zh-CN" sz="1600" dirty="0" smtClean="0"/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8" grpId="0" bldLvl="0" animBg="1"/>
      <p:bldP spid="9" grpId="0" bldLvl="0" animBg="1"/>
      <p:bldP spid="10" grpId="0" bldLvl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bldLvl="0" animBg="1"/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12" grpId="0"/>
      <p:bldP spid="13" grpId="0"/>
      <p:bldP spid="16" grpId="0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4" grpId="0"/>
      <p:bldP spid="10" grpId="0" bldLvl="0" animBg="1"/>
      <p:bldP spid="11" grpId="0" bldLvl="0" animBg="1"/>
      <p:bldP spid="5" grpId="0"/>
      <p:bldP spid="13" grpId="0"/>
      <p:bldP spid="14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151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endCxn id="92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51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51" name="圆角矩形 150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153" name="矩形 152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154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153" idx="3"/>
            <a:endCxn id="3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3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3" idx="2"/>
            <a:endCxn id="152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/>
      <p:bldP spid="81" grpId="0"/>
      <p:bldP spid="83" grpId="0"/>
      <p:bldP spid="86" grpId="0"/>
      <p:bldP spid="87" grpId="0"/>
      <p:bldP spid="88" grpId="0"/>
      <p:bldP spid="89" grpId="0" bldLvl="0" animBg="1"/>
      <p:bldP spid="90" grpId="0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8" grpId="0" bldLvl="0" animBg="1"/>
      <p:bldP spid="99" grpId="0"/>
      <p:bldP spid="100" grpId="0"/>
      <p:bldP spid="101" grpId="0"/>
      <p:bldP spid="104" grpId="0"/>
      <p:bldP spid="105" grpId="0" bldLvl="0" animBg="1"/>
      <p:bldP spid="106" grpId="0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/>
      <p:bldP spid="114" grpId="0" bldLvl="0" animBg="1"/>
      <p:bldP spid="115" grpId="0" bldLvl="0" animBg="1"/>
      <p:bldP spid="116" grpId="0" bldLvl="0" animBg="1"/>
      <p:bldP spid="117" grpId="0" bldLvl="0" animBg="1"/>
      <p:bldP spid="118" grpId="0"/>
      <p:bldP spid="119" grpId="0" bldLvl="0" animBg="1"/>
      <p:bldP spid="120" grpId="0" bldLvl="0" animBg="1"/>
      <p:bldP spid="121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31" grpId="0"/>
      <p:bldP spid="132" grpId="0"/>
      <p:bldP spid="133" grpId="0"/>
      <p:bldP spid="134" grpId="0"/>
      <p:bldP spid="135" grpId="0"/>
      <p:bldP spid="139" grpId="0"/>
      <p:bldP spid="140" grpId="0" bldLvl="0" animBg="1"/>
      <p:bldP spid="141" grpId="0"/>
      <p:bldP spid="142" grpId="0" bldLvl="0" animBg="1"/>
      <p:bldP spid="143" grpId="0"/>
      <p:bldP spid="144" grpId="0" bldLvl="0" animBg="1"/>
      <p:bldP spid="145" grpId="0"/>
      <p:bldP spid="150" grpId="0"/>
      <p:bldP spid="3" grpId="0" bldLvl="0" animBg="1"/>
      <p:bldP spid="151" grpId="0" bldLvl="0" animBg="1"/>
      <p:bldP spid="152" grpId="0" bldLvl="0" animBg="1"/>
      <p:bldP spid="153" grpId="0" bldLvl="0" animBg="1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16015</Words>
  <Application>WPS 演示</Application>
  <PresentationFormat>全屏显示(16:9)</PresentationFormat>
  <Paragraphs>2500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WHAlex</cp:lastModifiedBy>
  <cp:revision>117</cp:revision>
  <dcterms:created xsi:type="dcterms:W3CDTF">2013-03-04T07:19:00Z</dcterms:created>
  <dcterms:modified xsi:type="dcterms:W3CDTF">2018-03-03T08:52:56Z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