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332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6A344-9202-46F1-A551-2591869F77B4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480F877-95E8-4D43-8A70-A97996F60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84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6A344-9202-46F1-A551-2591869F77B4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480F877-95E8-4D43-8A70-A97996F60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871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6A344-9202-46F1-A551-2591869F77B4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480F877-95E8-4D43-8A70-A97996F609D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361214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6A344-9202-46F1-A551-2591869F77B4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480F877-95E8-4D43-8A70-A97996F60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8539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6A344-9202-46F1-A551-2591869F77B4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480F877-95E8-4D43-8A70-A97996F609D2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020880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6A344-9202-46F1-A551-2591869F77B4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480F877-95E8-4D43-8A70-A97996F60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0423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6A344-9202-46F1-A551-2591869F77B4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0F877-95E8-4D43-8A70-A97996F60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2093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6A344-9202-46F1-A551-2591869F77B4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0F877-95E8-4D43-8A70-A97996F60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177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6A344-9202-46F1-A551-2591869F77B4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0F877-95E8-4D43-8A70-A97996F60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86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6A344-9202-46F1-A551-2591869F77B4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480F877-95E8-4D43-8A70-A97996F60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541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6A344-9202-46F1-A551-2591869F77B4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480F877-95E8-4D43-8A70-A97996F60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63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6A344-9202-46F1-A551-2591869F77B4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480F877-95E8-4D43-8A70-A97996F60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22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6A344-9202-46F1-A551-2591869F77B4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0F877-95E8-4D43-8A70-A97996F60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882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6A344-9202-46F1-A551-2591869F77B4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0F877-95E8-4D43-8A70-A97996F60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487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6A344-9202-46F1-A551-2591869F77B4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0F877-95E8-4D43-8A70-A97996F60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702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6A344-9202-46F1-A551-2591869F77B4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480F877-95E8-4D43-8A70-A97996F60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215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6A344-9202-46F1-A551-2591869F77B4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480F877-95E8-4D43-8A70-A97996F60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261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  <p:sldLayoutId id="2147483769" r:id="rId14"/>
    <p:sldLayoutId id="2147483770" r:id="rId15"/>
    <p:sldLayoutId id="214748377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FCB8E-012B-462A-B328-FB4B77329F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1330430"/>
            <a:ext cx="9440997" cy="3446951"/>
          </a:xfrm>
        </p:spPr>
        <p:txBody>
          <a:bodyPr>
            <a:normAutofit/>
          </a:bodyPr>
          <a:lstStyle/>
          <a:p>
            <a:r>
              <a:rPr lang="en-US" sz="6600" dirty="0"/>
              <a:t>Hero or Heroin Revisited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6C8B30-5EA7-4C50-B7F9-4192A16ED3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By: Greg Eastman</a:t>
            </a:r>
          </a:p>
        </p:txBody>
      </p:sp>
    </p:spTree>
    <p:extLst>
      <p:ext uri="{BB962C8B-B14F-4D97-AF65-F5344CB8AC3E}">
        <p14:creationId xmlns:p14="http://schemas.microsoft.com/office/powerpoint/2010/main" val="2618226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2492C-C965-4DCD-9A31-028B6C322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37FFE-D32A-4843-95DB-727F5D564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Does legalizing cannabis decrease the proportion of people admitted to rehabilitation facilities?</a:t>
            </a:r>
          </a:p>
          <a:p>
            <a:pPr>
              <a:buFontTx/>
              <a:buChar char="-"/>
            </a:pPr>
            <a:r>
              <a:rPr lang="en-US" dirty="0"/>
              <a:t>Medical research has found that marijuana could be a successful drug to wean people off opioids but not other drugs.</a:t>
            </a:r>
          </a:p>
          <a:p>
            <a:pPr>
              <a:buFontTx/>
              <a:buChar char="-"/>
            </a:pPr>
            <a:r>
              <a:rPr lang="en-US" dirty="0"/>
              <a:t>The proportion of people going to rehab for opioid addiction should theoretically be correlated with the actual rate of addiction.</a:t>
            </a:r>
          </a:p>
          <a:p>
            <a:pPr>
              <a:buFontTx/>
              <a:buChar char="-"/>
            </a:pPr>
            <a:r>
              <a:rPr lang="en-US" dirty="0"/>
              <a:t>Many states are legalizing and since the opioid epidemic is growing still, it is important to know policy implications.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820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7E710-B130-43A9-9F61-04ADBD433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E69D75-DD9A-4FAB-9C0F-794F85AA4E9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8126" y="2412590"/>
            <a:ext cx="5275254" cy="354761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AC36B3C-A0D5-4B7E-8B83-632A6BB7B4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3285796"/>
              </p:ext>
            </p:extLst>
          </p:nvPr>
        </p:nvGraphicFramePr>
        <p:xfrm>
          <a:off x="1415987" y="2827022"/>
          <a:ext cx="4453807" cy="22046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75971">
                  <a:extLst>
                    <a:ext uri="{9D8B030D-6E8A-4147-A177-3AD203B41FA5}">
                      <a16:colId xmlns:a16="http://schemas.microsoft.com/office/drawing/2014/main" val="1242788198"/>
                    </a:ext>
                  </a:extLst>
                </a:gridCol>
                <a:gridCol w="1050932">
                  <a:extLst>
                    <a:ext uri="{9D8B030D-6E8A-4147-A177-3AD203B41FA5}">
                      <a16:colId xmlns:a16="http://schemas.microsoft.com/office/drawing/2014/main" val="1203384385"/>
                    </a:ext>
                  </a:extLst>
                </a:gridCol>
                <a:gridCol w="1113452">
                  <a:extLst>
                    <a:ext uri="{9D8B030D-6E8A-4147-A177-3AD203B41FA5}">
                      <a16:colId xmlns:a16="http://schemas.microsoft.com/office/drawing/2014/main" val="1689907668"/>
                    </a:ext>
                  </a:extLst>
                </a:gridCol>
                <a:gridCol w="1113452">
                  <a:extLst>
                    <a:ext uri="{9D8B030D-6E8A-4147-A177-3AD203B41FA5}">
                      <a16:colId xmlns:a16="http://schemas.microsoft.com/office/drawing/2014/main" val="1601344976"/>
                    </a:ext>
                  </a:extLst>
                </a:gridCol>
              </a:tblGrid>
              <a:tr h="54458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Mean Treatment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Mean Control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P-Value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03176529"/>
                  </a:ext>
                </a:extLst>
              </a:tr>
              <a:tr h="28204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Above-35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.49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.44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3240805"/>
                  </a:ext>
                </a:extLst>
              </a:tr>
              <a:tr h="27569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White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.64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.7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83090368"/>
                  </a:ext>
                </a:extLst>
              </a:tr>
              <a:tr h="27569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Black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.16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.17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.73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59291079"/>
                  </a:ext>
                </a:extLst>
              </a:tr>
              <a:tr h="28204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Other Minority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.2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.13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66858406"/>
                  </a:ext>
                </a:extLst>
              </a:tr>
              <a:tr h="54458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Advanced Degree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.2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.23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4508107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FACC608-314C-40E1-B222-2CA016BF4095}"/>
              </a:ext>
            </a:extLst>
          </p:cNvPr>
          <p:cNvSpPr txBox="1"/>
          <p:nvPr/>
        </p:nvSpPr>
        <p:spPr>
          <a:xfrm>
            <a:off x="1361550" y="2412590"/>
            <a:ext cx="1999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Balance Table: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709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30FDF-A499-43A5-8CDD-3C7AB3859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B6DE1-F97B-4D29-923A-F439BE710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3374"/>
            <a:ext cx="10515600" cy="4351338"/>
          </a:xfrm>
        </p:spPr>
        <p:txBody>
          <a:bodyPr/>
          <a:lstStyle/>
          <a:p>
            <a:r>
              <a:rPr lang="en-US" dirty="0"/>
              <a:t>Synthetic Control</a:t>
            </a:r>
          </a:p>
          <a:p>
            <a:pPr lvl="1"/>
            <a:r>
              <a:rPr lang="en-US" dirty="0"/>
              <a:t>Uses a matching technique to take parts of states in the pre-period then weight them so that they look like the state you are studying and form a hypothetical counterfactual control state. </a:t>
            </a:r>
          </a:p>
          <a:p>
            <a:pPr lvl="1"/>
            <a:r>
              <a:rPr lang="en-US" dirty="0"/>
              <a:t>Assumes there is no new affect on the treated unit at the time of treatment that would affect the outcome other than treatment itself.</a:t>
            </a:r>
          </a:p>
          <a:p>
            <a:r>
              <a:rPr lang="en-US" dirty="0"/>
              <a:t>Stability-Controlled Quasi-Experiment</a:t>
            </a:r>
          </a:p>
          <a:p>
            <a:pPr lvl="1"/>
            <a:r>
              <a:rPr lang="en-US" dirty="0"/>
              <a:t>Looks like a Difference-in-differences but instead of assuming parallel trends you create a plausible range of changes in the outcome and see what it takes for the treatment to have no effect. </a:t>
            </a:r>
          </a:p>
          <a:p>
            <a:pPr lvl="1"/>
            <a:r>
              <a:rPr lang="en-US" dirty="0"/>
              <a:t>Assumes a plausible range of change in the outcome due to variation at the time of treatment that we cannot control for.</a:t>
            </a:r>
          </a:p>
        </p:txBody>
      </p:sp>
    </p:spTree>
    <p:extLst>
      <p:ext uri="{BB962C8B-B14F-4D97-AF65-F5344CB8AC3E}">
        <p14:creationId xmlns:p14="http://schemas.microsoft.com/office/powerpoint/2010/main" val="4079709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AB655-96CE-45A8-96DB-ED776AEDC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Synthetic Control</a:t>
            </a:r>
          </a:p>
        </p:txBody>
      </p:sp>
      <p:pic>
        <p:nvPicPr>
          <p:cNvPr id="16" name="Picture 15" descr="Chart, line chart&#10;&#10;Description automatically generated">
            <a:extLst>
              <a:ext uri="{FF2B5EF4-FFF2-40B4-BE49-F238E27FC236}">
                <a16:creationId xmlns:a16="http://schemas.microsoft.com/office/drawing/2014/main" id="{604CF10E-DC84-4545-B716-702B652942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755" y="2379604"/>
            <a:ext cx="5256592" cy="3222026"/>
          </a:xfrm>
          <a:prstGeom prst="rect">
            <a:avLst/>
          </a:prstGeom>
        </p:spPr>
      </p:pic>
      <p:pic>
        <p:nvPicPr>
          <p:cNvPr id="18" name="Picture 17" descr="Chart, line chart&#10;&#10;Description automatically generated">
            <a:extLst>
              <a:ext uri="{FF2B5EF4-FFF2-40B4-BE49-F238E27FC236}">
                <a16:creationId xmlns:a16="http://schemas.microsoft.com/office/drawing/2014/main" id="{0A29AA31-653F-425E-A6AE-D3F2A14819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3128" y="2379604"/>
            <a:ext cx="5053425" cy="3132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75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1F0E6-D3B2-4F98-8312-6948BBCCE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SCQE</a:t>
            </a:r>
          </a:p>
        </p:txBody>
      </p:sp>
      <p:pic>
        <p:nvPicPr>
          <p:cNvPr id="5" name="Content Placeholder 4" descr="Diagram, engineering drawing&#10;&#10;Description automatically generated">
            <a:extLst>
              <a:ext uri="{FF2B5EF4-FFF2-40B4-BE49-F238E27FC236}">
                <a16:creationId xmlns:a16="http://schemas.microsoft.com/office/drawing/2014/main" id="{AA9086C8-77F6-4030-8FBB-43858F3857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905000"/>
            <a:ext cx="7170735" cy="4511167"/>
          </a:xfrm>
        </p:spPr>
      </p:pic>
    </p:spTree>
    <p:extLst>
      <p:ext uri="{BB962C8B-B14F-4D97-AF65-F5344CB8AC3E}">
        <p14:creationId xmlns:p14="http://schemas.microsoft.com/office/powerpoint/2010/main" val="1143221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CA197-5D00-45EB-B25F-25FF895A0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795D4-4C0E-437E-AF9E-5EA1429F4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 designs gave similar results under different assumptions.</a:t>
            </a:r>
          </a:p>
          <a:p>
            <a:endParaRPr lang="en-US" dirty="0"/>
          </a:p>
          <a:p>
            <a:r>
              <a:rPr lang="en-US" dirty="0"/>
              <a:t>We find that there is no evidence of a significant effect in opioid admittance from marijuana policy. </a:t>
            </a:r>
          </a:p>
          <a:p>
            <a:endParaRPr lang="en-US" dirty="0"/>
          </a:p>
          <a:p>
            <a:r>
              <a:rPr lang="en-US" dirty="0"/>
              <a:t>The policy suggestion is that the opioid epidemic should not be considered when a state debates legalization. </a:t>
            </a:r>
          </a:p>
        </p:txBody>
      </p:sp>
    </p:spTree>
    <p:extLst>
      <p:ext uri="{BB962C8B-B14F-4D97-AF65-F5344CB8AC3E}">
        <p14:creationId xmlns:p14="http://schemas.microsoft.com/office/powerpoint/2010/main" val="2404842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52675-5088-46DF-B99B-9C5AFB17F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Plots and Materials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D5F1B11-AF87-480B-9A1D-E9FB5DEEC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DC099B7-A147-4C33-A3DC-06C65FB13EE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1" y="1821363"/>
            <a:ext cx="8496263" cy="47614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8410788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4754</TotalTime>
  <Words>301</Words>
  <Application>Microsoft Office PowerPoint</Application>
  <PresentationFormat>Widescreen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Wingdings 3</vt:lpstr>
      <vt:lpstr>Wisp</vt:lpstr>
      <vt:lpstr>Hero or Heroin Revisited</vt:lpstr>
      <vt:lpstr>Research Question</vt:lpstr>
      <vt:lpstr>Data</vt:lpstr>
      <vt:lpstr>Methodology</vt:lpstr>
      <vt:lpstr>Synthetic Control</vt:lpstr>
      <vt:lpstr>SCQE</vt:lpstr>
      <vt:lpstr>Conclusions</vt:lpstr>
      <vt:lpstr>Other Plots and Materials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Opioid Epidemic and Marijuana Policy</dc:title>
  <dc:creator>Greg Eastman</dc:creator>
  <cp:lastModifiedBy>Greg Eastman</cp:lastModifiedBy>
  <cp:revision>25</cp:revision>
  <dcterms:created xsi:type="dcterms:W3CDTF">2020-12-04T21:13:40Z</dcterms:created>
  <dcterms:modified xsi:type="dcterms:W3CDTF">2021-08-02T21:02:42Z</dcterms:modified>
</cp:coreProperties>
</file>