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JetBrains Mono ExtraBold"/>
      <p:bold r:id="rId30"/>
      <p:boldItalic r:id="rId31"/>
    </p:embeddedFont>
    <p:embeddedFont>
      <p:font typeface="JetBrains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TGuM5ZFeCjxiqGMTpCSkhA0TD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56C998-591D-4310-B039-CF6A042FB4C2}">
  <a:tblStyle styleId="{5556C998-591D-4310-B039-CF6A042FB4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268634-CCAB-43CE-A50D-EE0AC245B48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etBrainsMonoExtraBold-boldItalic.fntdata"/><Relationship Id="rId30" Type="http://schemas.openxmlformats.org/officeDocument/2006/relationships/font" Target="fonts/JetBrainsMonoExtraBold-bold.fntdata"/><Relationship Id="rId11" Type="http://schemas.openxmlformats.org/officeDocument/2006/relationships/slide" Target="slides/slide5.xml"/><Relationship Id="rId33" Type="http://schemas.openxmlformats.org/officeDocument/2006/relationships/font" Target="fonts/JetBrainsMono-bold.fntdata"/><Relationship Id="rId10" Type="http://schemas.openxmlformats.org/officeDocument/2006/relationships/slide" Target="slides/slide4.xml"/><Relationship Id="rId32" Type="http://schemas.openxmlformats.org/officeDocument/2006/relationships/font" Target="fonts/JetBrainsMono-regular.fntdata"/><Relationship Id="rId13" Type="http://schemas.openxmlformats.org/officeDocument/2006/relationships/slide" Target="slides/slide7.xml"/><Relationship Id="rId35" Type="http://schemas.openxmlformats.org/officeDocument/2006/relationships/font" Target="fonts/JetBrainsMono-boldItalic.fntdata"/><Relationship Id="rId12" Type="http://schemas.openxmlformats.org/officeDocument/2006/relationships/slide" Target="slides/slide6.xml"/><Relationship Id="rId34" Type="http://schemas.openxmlformats.org/officeDocument/2006/relationships/font" Target="fonts/JetBrainsMono-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dcf4b82e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dcf4b82e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5dcf4b82e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5dcf4b82e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dcf4b82e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5dcf4b82e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dcf4b82e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dcf4b82e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Jessica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5dcf4b82e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5dcf4b82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5dcf4b8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5dcf4b8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5dcf4b82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5dcf4b82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5dcf4b8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5dcf4b8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Jessica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dcf4b82e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dcf4b82e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Easton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5dcf4b82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5dcf4b82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5dcf4b82e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5dcf4b82e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9"/>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9"/>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8"/>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8"/>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8"/>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1"/>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1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2"/>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2"/>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4"/>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4"/>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4"/>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6"/>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16"/>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1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1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The QuickSort Project</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400"/>
              <a:buNone/>
            </a:pPr>
            <a:r>
              <a:rPr lang="en"/>
              <a:t>By Python Team 2:</a:t>
            </a:r>
            <a:endParaRPr/>
          </a:p>
          <a:p>
            <a:pPr indent="0" lvl="0" marL="0" rtl="0" algn="ctr">
              <a:lnSpc>
                <a:spcPct val="100000"/>
              </a:lnSpc>
              <a:spcBef>
                <a:spcPts val="0"/>
              </a:spcBef>
              <a:spcAft>
                <a:spcPts val="0"/>
              </a:spcAft>
              <a:buSzPts val="2400"/>
              <a:buNone/>
            </a:pPr>
            <a:r>
              <a:rPr lang="en"/>
              <a:t>Easton Birdsong and Jessica Oh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5dcf4b82e_8_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Part 4</a:t>
            </a:r>
            <a:endParaRPr/>
          </a:p>
        </p:txBody>
      </p:sp>
      <p:sp>
        <p:nvSpPr>
          <p:cNvPr id="121" name="Google Shape;121;gf5dcf4b82e_8_19"/>
          <p:cNvSpPr txBox="1"/>
          <p:nvPr>
            <p:ph idx="1" type="body"/>
          </p:nvPr>
        </p:nvSpPr>
        <p:spPr>
          <a:xfrm>
            <a:off x="387900" y="1489825"/>
            <a:ext cx="36390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Algorithmic Design</a:t>
            </a:r>
            <a:r>
              <a:rPr lang="en"/>
              <a:t> - The quickSort algorithm is very easy to follow. Each line has a </a:t>
            </a:r>
            <a:r>
              <a:rPr lang="en"/>
              <a:t>specific</a:t>
            </a:r>
            <a:r>
              <a:rPr lang="en"/>
              <a:t> task and doesn’t call an earlier line using something like “goto”. The function halts when it completes appending sublists and pivot </a:t>
            </a:r>
            <a:r>
              <a:rPr lang="en"/>
              <a:t>items and returns a sorted list to the originating function call in the call stack.</a:t>
            </a:r>
            <a:endParaRPr/>
          </a:p>
        </p:txBody>
      </p:sp>
      <p:pic>
        <p:nvPicPr>
          <p:cNvPr id="122" name="Google Shape;122;gf5dcf4b82e_8_19"/>
          <p:cNvPicPr preferRelativeResize="0"/>
          <p:nvPr/>
        </p:nvPicPr>
        <p:blipFill>
          <a:blip r:embed="rId3">
            <a:alphaModFix/>
          </a:blip>
          <a:stretch>
            <a:fillRect/>
          </a:stretch>
        </p:blipFill>
        <p:spPr>
          <a:xfrm>
            <a:off x="3947375" y="1420125"/>
            <a:ext cx="5050624" cy="2303250"/>
          </a:xfrm>
          <a:prstGeom prst="rect">
            <a:avLst/>
          </a:prstGeom>
          <a:noFill/>
          <a:ln>
            <a:noFill/>
          </a:ln>
        </p:spPr>
      </p:pic>
      <p:pic>
        <p:nvPicPr>
          <p:cNvPr id="123" name="Google Shape;123;gf5dcf4b82e_8_19"/>
          <p:cNvPicPr preferRelativeResize="0"/>
          <p:nvPr/>
        </p:nvPicPr>
        <p:blipFill>
          <a:blip r:embed="rId4">
            <a:alphaModFix/>
          </a:blip>
          <a:stretch>
            <a:fillRect/>
          </a:stretch>
        </p:blipFill>
        <p:spPr>
          <a:xfrm>
            <a:off x="3947374" y="3723375"/>
            <a:ext cx="5050626" cy="1181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f5dcf4b82e_9_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Part 5</a:t>
            </a:r>
            <a:endParaRPr/>
          </a:p>
        </p:txBody>
      </p:sp>
      <p:sp>
        <p:nvSpPr>
          <p:cNvPr id="129" name="Google Shape;129;gf5dcf4b82e_9_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Representation</a:t>
            </a:r>
            <a:r>
              <a:rPr lang="en"/>
              <a:t> - The abstracted items are passed around in lists. This is a convenient way to handle multiple objects iterated through a “for loop”. Additionally, each element can be assigned to the return of an iterator, which can be used to call the item number “getter,” and is treated like any other integer at that point.</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5dcf4b82e_9_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Parallel Processing Rational</a:t>
            </a:r>
            <a:endParaRPr/>
          </a:p>
        </p:txBody>
      </p:sp>
      <p:sp>
        <p:nvSpPr>
          <p:cNvPr id="135" name="Google Shape;135;gf5dcf4b82e_9_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took into consideration parallel processing for our recursive function calls in quickSort. However, there were two major blockers to implementation. </a:t>
            </a:r>
            <a:endParaRPr/>
          </a:p>
          <a:p>
            <a:pPr indent="0" lvl="0" marL="0" rtl="0" algn="l">
              <a:spcBef>
                <a:spcPts val="1200"/>
              </a:spcBef>
              <a:spcAft>
                <a:spcPts val="0"/>
              </a:spcAft>
              <a:buNone/>
            </a:pPr>
            <a:r>
              <a:rPr lang="en"/>
              <a:t>First, the implementation was going to be very difficult because the native resource pooling module is daemonic and won’t allow for nested worker processes within worker processes that have already been spawned. This was going to require studying the module’s classes and overriding inherited constructors, etc. </a:t>
            </a:r>
            <a:endParaRPr/>
          </a:p>
          <a:p>
            <a:pPr indent="0" lvl="0" marL="0" rtl="0" algn="l">
              <a:spcBef>
                <a:spcPts val="1200"/>
              </a:spcBef>
              <a:spcAft>
                <a:spcPts val="0"/>
              </a:spcAft>
              <a:buNone/>
            </a:pPr>
            <a:r>
              <a:rPr lang="en"/>
              <a:t>Two, based on the dataset as per the project’s requirements, it takes less than a millisecond to perform all of the necessary iterating, recursive calls, and coming back up the call stack. </a:t>
            </a:r>
            <a:endParaRPr/>
          </a:p>
          <a:p>
            <a:pPr indent="0" lvl="0" marL="0" rtl="0" algn="l">
              <a:spcBef>
                <a:spcPts val="1200"/>
              </a:spcBef>
              <a:spcAft>
                <a:spcPts val="1200"/>
              </a:spcAft>
              <a:buClr>
                <a:srgbClr val="000000"/>
              </a:buClr>
              <a:buSzPct val="100000"/>
              <a:buFont typeface="Arial"/>
              <a:buNone/>
            </a:pPr>
            <a:r>
              <a:rPr lang="en"/>
              <a:t>If we had implemented resource pooling, it would take longer to wait for the operating system to spawn additional processes with each recursive call, perform the necessary computations, and receive the signal that the process was successfully killed.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f5dcf4b82e_9_1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Function Profiling (Given Data Set)</a:t>
            </a:r>
            <a:endParaRPr/>
          </a:p>
        </p:txBody>
      </p:sp>
      <p:sp>
        <p:nvSpPr>
          <p:cNvPr id="141" name="Google Shape;141;gf5dcf4b82e_9_12"/>
          <p:cNvSpPr txBox="1"/>
          <p:nvPr>
            <p:ph idx="1" type="body"/>
          </p:nvPr>
        </p:nvSpPr>
        <p:spPr>
          <a:xfrm>
            <a:off x="467125" y="12732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the execution phase of this project, we found an awesome module </a:t>
            </a:r>
            <a:r>
              <a:rPr lang="en"/>
              <a:t>named</a:t>
            </a:r>
            <a:r>
              <a:rPr lang="en"/>
              <a:t> cProfile. We had to fork our original code and modify it a bit, but it was well worth it. Here is a </a:t>
            </a:r>
            <a:r>
              <a:rPr lang="en"/>
              <a:t>brief</a:t>
            </a:r>
            <a:r>
              <a:rPr lang="en"/>
              <a:t> overview of what we were able to extract when comparing data from a Windows box to a Linux box with </a:t>
            </a:r>
            <a:r>
              <a:rPr lang="en"/>
              <a:t>comparable</a:t>
            </a:r>
            <a:r>
              <a:rPr lang="en"/>
              <a:t> hardware.</a:t>
            </a:r>
            <a:endParaRPr/>
          </a:p>
        </p:txBody>
      </p:sp>
      <p:graphicFrame>
        <p:nvGraphicFramePr>
          <p:cNvPr id="142" name="Google Shape;142;gf5dcf4b82e_9_12"/>
          <p:cNvGraphicFramePr/>
          <p:nvPr/>
        </p:nvGraphicFramePr>
        <p:xfrm>
          <a:off x="2219325" y="2688150"/>
          <a:ext cx="3000000" cy="3000000"/>
        </p:xfrm>
        <a:graphic>
          <a:graphicData uri="http://schemas.openxmlformats.org/drawingml/2006/table">
            <a:tbl>
              <a:tblPr>
                <a:noFill/>
                <a:tableStyleId>{C3268634-CCAB-43CE-A50D-EE0AC245B482}</a:tableStyleId>
              </a:tblPr>
              <a:tblGrid>
                <a:gridCol w="2352675"/>
                <a:gridCol w="2352675"/>
              </a:tblGrid>
              <a:tr h="200025">
                <a:tc gridSpan="2">
                  <a:txBody>
                    <a:bodyPr/>
                    <a:lstStyle/>
                    <a:p>
                      <a:pPr indent="0" lvl="0" marL="0" rtl="0" algn="ctr">
                        <a:lnSpc>
                          <a:spcPct val="115000"/>
                        </a:lnSpc>
                        <a:spcBef>
                          <a:spcPts val="0"/>
                        </a:spcBef>
                        <a:spcAft>
                          <a:spcPts val="0"/>
                        </a:spcAft>
                        <a:buNone/>
                      </a:pPr>
                      <a:r>
                        <a:rPr b="1" lang="en" sz="1000">
                          <a:solidFill>
                            <a:srgbClr val="FFFFFF"/>
                          </a:solidFill>
                          <a:latin typeface="JetBrains Mono"/>
                          <a:ea typeface="JetBrains Mono"/>
                          <a:cs typeface="JetBrains Mono"/>
                          <a:sym typeface="JetBrains Mono"/>
                        </a:rPr>
                        <a:t>Main.py Statistics</a:t>
                      </a:r>
                      <a:endParaRPr b="1"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hMerge="1"/>
              </a:tr>
              <a:tr h="200025">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Linux Stats</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Windows Stats</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471 function calls</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502 function calls</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00025">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457 primitive calls</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488 primitive calls</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00025">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Total Execution Time 0.001 sec</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Total Execution Time 0.002 sec</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00025">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35 Unique Functions Called</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36 Unique Functions Called</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bl>
          </a:graphicData>
        </a:graphic>
      </p:graphicFrame>
      <p:graphicFrame>
        <p:nvGraphicFramePr>
          <p:cNvPr id="143" name="Google Shape;143;gf5dcf4b82e_9_12"/>
          <p:cNvGraphicFramePr/>
          <p:nvPr/>
        </p:nvGraphicFramePr>
        <p:xfrm>
          <a:off x="195263" y="4064050"/>
          <a:ext cx="3000000" cy="3000000"/>
        </p:xfrm>
        <a:graphic>
          <a:graphicData uri="http://schemas.openxmlformats.org/drawingml/2006/table">
            <a:tbl>
              <a:tblPr>
                <a:noFill/>
                <a:tableStyleId>{C3268634-CCAB-43CE-A50D-EE0AC245B482}</a:tableStyleId>
              </a:tblPr>
              <a:tblGrid>
                <a:gridCol w="952500"/>
                <a:gridCol w="523875"/>
                <a:gridCol w="1285875"/>
                <a:gridCol w="1209675"/>
                <a:gridCol w="990600"/>
                <a:gridCol w="1209675"/>
                <a:gridCol w="2581275"/>
              </a:tblGrid>
              <a:tr h="200025">
                <a:tc rowSpan="2">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6">
                  <a:txBody>
                    <a:bodyPr/>
                    <a:lstStyle/>
                    <a:p>
                      <a:pPr indent="0" lvl="0" marL="0" rtl="0" algn="ctr">
                        <a:lnSpc>
                          <a:spcPct val="115000"/>
                        </a:lnSpc>
                        <a:spcBef>
                          <a:spcPts val="0"/>
                        </a:spcBef>
                        <a:spcAft>
                          <a:spcPts val="0"/>
                        </a:spcAft>
                        <a:buNone/>
                      </a:pPr>
                      <a:r>
                        <a:rPr b="1" lang="en" sz="1000">
                          <a:solidFill>
                            <a:srgbClr val="FFFFFF"/>
                          </a:solidFill>
                          <a:latin typeface="JetBrains Mono"/>
                          <a:ea typeface="JetBrains Mono"/>
                          <a:cs typeface="JetBrains Mono"/>
                          <a:sym typeface="JetBrains Mono"/>
                        </a:rPr>
                        <a:t>quickSort Statistics</a:t>
                      </a:r>
                      <a:endParaRPr b="1"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hMerge="1"/>
                <a:tc hMerge="1"/>
                <a:tc hMerge="1"/>
                <a:tc hMerge="1"/>
                <a:tc hMerge="1"/>
              </a:tr>
              <a:tr h="200025">
                <a:tc vMerge="1"/>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ncalls</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tottime</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percall</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cumtime</a:t>
                      </a:r>
                      <a:endParaRPr sz="1000">
                        <a:solidFill>
                          <a:srgbClr val="FFFFFF"/>
                        </a:solidFill>
                        <a:latin typeface="Roboto"/>
                        <a:ea typeface="Roboto"/>
                        <a:cs typeface="Roboto"/>
                        <a:sym typeface="Robo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percall</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filename:lineno(function)</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00025">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Linux</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15/1</a:t>
                      </a:r>
                      <a:endParaRPr sz="1000">
                        <a:latin typeface="JetBrains Mono"/>
                        <a:ea typeface="JetBrains Mono"/>
                        <a:cs typeface="JetBrains Mono"/>
                        <a:sym typeface="JetBrains Mon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main.py:336(quickSort)</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 sz="1000">
                          <a:solidFill>
                            <a:srgbClr val="FFFFFF"/>
                          </a:solidFill>
                          <a:latin typeface="JetBrains Mono"/>
                          <a:ea typeface="JetBrains Mono"/>
                          <a:cs typeface="JetBrains Mono"/>
                          <a:sym typeface="JetBrains Mono"/>
                        </a:rPr>
                        <a:t>Windows</a:t>
                      </a:r>
                      <a:endParaRPr sz="1000">
                        <a:solidFill>
                          <a:srgbClr val="FFFFFF"/>
                        </a:solidFill>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15/1</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000">
                          <a:latin typeface="JetBrains Mono"/>
                          <a:ea typeface="JetBrains Mono"/>
                          <a:cs typeface="JetBrains Mono"/>
                          <a:sym typeface="JetBrains Mono"/>
                        </a:rPr>
                        <a:t>0.000</a:t>
                      </a:r>
                      <a:endParaRPr sz="1000">
                        <a:latin typeface="JetBrains Mono"/>
                        <a:ea typeface="JetBrains Mono"/>
                        <a:cs typeface="JetBrains Mono"/>
                        <a:sym typeface="JetBrains Mono"/>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000">
                          <a:latin typeface="JetBrains Mono"/>
                          <a:ea typeface="JetBrains Mono"/>
                          <a:cs typeface="JetBrains Mono"/>
                          <a:sym typeface="JetBrains Mono"/>
                        </a:rPr>
                        <a:t>Main.py:336(quickSort)</a:t>
                      </a:r>
                      <a:endParaRPr sz="1000">
                        <a:latin typeface="JetBrains Mono"/>
                        <a:ea typeface="JetBrains Mono"/>
                        <a:cs typeface="JetBrains Mono"/>
                        <a:sym typeface="JetBrains Mon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CSVitemWriter</a:t>
            </a:r>
            <a:endParaRPr/>
          </a:p>
        </p:txBody>
      </p:sp>
      <p:sp>
        <p:nvSpPr>
          <p:cNvPr id="149" name="Google Shape;149;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We decided to create a function to transform a sorted list of items back into a CSV file.</a:t>
            </a:r>
            <a:endParaRPr sz="1400"/>
          </a:p>
          <a:p>
            <a:pPr indent="0" lvl="0" marL="0" rtl="0" algn="l">
              <a:lnSpc>
                <a:spcPct val="115000"/>
              </a:lnSpc>
              <a:spcBef>
                <a:spcPts val="1200"/>
              </a:spcBef>
              <a:spcAft>
                <a:spcPts val="0"/>
              </a:spcAft>
              <a:buNone/>
            </a:pPr>
            <a:r>
              <a:rPr lang="en" sz="1400"/>
              <a:t>We opened a new file to write in and cycled through the item objects in the given item list, writing each item’s attributes as its own line. Then, the file was closed.</a:t>
            </a:r>
            <a:endParaRPr sz="1400"/>
          </a:p>
          <a:p>
            <a:pPr indent="0" lvl="0" marL="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sz="1200"/>
          </a:p>
          <a:p>
            <a:pPr indent="0" lvl="0" marL="0" rtl="0" algn="l">
              <a:lnSpc>
                <a:spcPct val="100000"/>
              </a:lnSpc>
              <a:spcBef>
                <a:spcPts val="1200"/>
              </a:spcBef>
              <a:spcAft>
                <a:spcPts val="1200"/>
              </a:spcAft>
              <a:buSzPts val="1800"/>
              <a:buNone/>
            </a:pPr>
            <a:r>
              <a:rPr lang="en" sz="1400"/>
              <a:t>Through another data representation change, the data is now in a form optimal for storage.</a:t>
            </a:r>
            <a:endParaRPr sz="1400"/>
          </a:p>
        </p:txBody>
      </p:sp>
      <p:sp>
        <p:nvSpPr>
          <p:cNvPr id="150" name="Google Shape;150;p6"/>
          <p:cNvSpPr txBox="1"/>
          <p:nvPr/>
        </p:nvSpPr>
        <p:spPr>
          <a:xfrm>
            <a:off x="616175" y="2735900"/>
            <a:ext cx="4427400" cy="1000500"/>
          </a:xfrm>
          <a:prstGeom prst="rect">
            <a:avLst/>
          </a:prstGeom>
          <a:solidFill>
            <a:srgbClr val="1B212C"/>
          </a:solidFill>
          <a:ln cap="flat" cmpd="sng" w="9525">
            <a:solidFill>
              <a:srgbClr val="9E9E9E"/>
            </a:solidFill>
            <a:prstDash val="solid"/>
            <a:round/>
            <a:headEnd len="sm" w="sm" type="none"/>
            <a:tailEnd len="sm" w="sm" type="none"/>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None/>
            </a:pPr>
            <a:r>
              <a:rPr lang="en" sz="1000">
                <a:solidFill>
                  <a:schemeClr val="dk1"/>
                </a:solidFill>
                <a:latin typeface="JetBrains Mono"/>
                <a:ea typeface="JetBrains Mono"/>
                <a:cs typeface="JetBrains Mono"/>
                <a:sym typeface="JetBrains Mono"/>
              </a:rPr>
              <a:t>402	for itemObj in itemList</a:t>
            </a:r>
            <a:endParaRPr sz="1000">
              <a:solidFill>
                <a:schemeClr val="dk1"/>
              </a:solidFill>
              <a:latin typeface="JetBrains Mono"/>
              <a:ea typeface="JetBrains Mono"/>
              <a:cs typeface="JetBrains Mono"/>
              <a:sym typeface="JetBrains Mono"/>
            </a:endParaRPr>
          </a:p>
          <a:p>
            <a:pPr indent="-457200" lvl="0" marL="457200" rtl="0" algn="l">
              <a:lnSpc>
                <a:spcPct val="115000"/>
              </a:lnSpc>
              <a:spcBef>
                <a:spcPts val="1200"/>
              </a:spcBef>
              <a:spcAft>
                <a:spcPts val="0"/>
              </a:spcAft>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457200" lvl="0" marL="457200" rtl="0" algn="l">
              <a:lnSpc>
                <a:spcPct val="115000"/>
              </a:lnSpc>
              <a:spcBef>
                <a:spcPts val="1200"/>
              </a:spcBef>
              <a:spcAft>
                <a:spcPts val="1200"/>
              </a:spcAft>
              <a:buNone/>
            </a:pPr>
            <a:r>
              <a:rPr lang="en" sz="1000">
                <a:solidFill>
                  <a:schemeClr val="dk1"/>
                </a:solidFill>
                <a:latin typeface="JetBrains Mono"/>
                <a:ea typeface="JetBrains Mono"/>
                <a:cs typeface="JetBrains Mono"/>
                <a:sym typeface="JetBrains Mono"/>
              </a:rPr>
              <a:t>405	fileObject.write(str(itemObj) + “\n”)</a:t>
            </a:r>
            <a:endParaRPr sz="1000">
              <a:solidFill>
                <a:schemeClr val="dk1"/>
              </a:solidFill>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5dcf4b82e_10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CSV Functions:</a:t>
            </a:r>
            <a:endParaRPr/>
          </a:p>
        </p:txBody>
      </p:sp>
      <p:sp>
        <p:nvSpPr>
          <p:cNvPr id="156" name="Google Shape;156;gf5dcf4b82e_10_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major computational thinking terms related to both CSVitemImporter and CSVitemWriter are:</a:t>
            </a:r>
            <a:endParaRPr/>
          </a:p>
          <a:p>
            <a:pPr indent="-342900" lvl="0" marL="457200" rtl="0" algn="l">
              <a:spcBef>
                <a:spcPts val="0"/>
              </a:spcBef>
              <a:spcAft>
                <a:spcPts val="0"/>
              </a:spcAft>
              <a:buSzPts val="1800"/>
              <a:buChar char="●"/>
            </a:pPr>
            <a:r>
              <a:rPr lang="en"/>
              <a:t>Decomposition and Algorithmic Design</a:t>
            </a:r>
            <a:endParaRPr/>
          </a:p>
          <a:p>
            <a:pPr indent="-317500" lvl="1" marL="914400" rtl="0" algn="l">
              <a:spcBef>
                <a:spcPts val="0"/>
              </a:spcBef>
              <a:spcAft>
                <a:spcPts val="0"/>
              </a:spcAft>
              <a:buSzPts val="1400"/>
              <a:buChar char="○"/>
            </a:pPr>
            <a:r>
              <a:rPr lang="en"/>
              <a:t>The actions of importing from or exporting to a CSV file are separate and both functions must open and close the relevant CSV file.</a:t>
            </a:r>
            <a:endParaRPr/>
          </a:p>
          <a:p>
            <a:pPr indent="-342900" lvl="0" marL="457200" rtl="0" algn="l">
              <a:spcBef>
                <a:spcPts val="0"/>
              </a:spcBef>
              <a:spcAft>
                <a:spcPts val="0"/>
              </a:spcAft>
              <a:buSzPts val="1800"/>
              <a:buChar char="●"/>
            </a:pPr>
            <a:r>
              <a:rPr lang="en"/>
              <a:t>Pattern Recognition</a:t>
            </a:r>
            <a:endParaRPr/>
          </a:p>
          <a:p>
            <a:pPr indent="-317500" lvl="1" marL="914400" rtl="0" algn="l">
              <a:spcBef>
                <a:spcPts val="0"/>
              </a:spcBef>
              <a:spcAft>
                <a:spcPts val="0"/>
              </a:spcAft>
              <a:buSzPts val="1400"/>
              <a:buChar char="○"/>
            </a:pPr>
            <a:r>
              <a:rPr lang="en"/>
              <a:t>Both functions go through a “items”, as either a row of data or as an object in a list, in sequential order</a:t>
            </a:r>
            <a:endParaRPr/>
          </a:p>
          <a:p>
            <a:pPr indent="0" lvl="0" marL="4572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5dcf4b82e_1_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CheckArgCount</a:t>
            </a:r>
            <a:endParaRPr/>
          </a:p>
        </p:txBody>
      </p:sp>
      <p:sp>
        <p:nvSpPr>
          <p:cNvPr id="162" name="Google Shape;162;gf5dcf4b82e_1_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Algorithmic</a:t>
            </a:r>
            <a:r>
              <a:rPr lang="en"/>
              <a:t> </a:t>
            </a:r>
            <a:r>
              <a:rPr b="1" lang="en"/>
              <a:t>Design</a:t>
            </a:r>
            <a:r>
              <a:rPr lang="en"/>
              <a:t> - This function’s sole purpose is to ensure that the correct number of parameters are passed in. It shares this information with other functions by returning a Boolean value. We implemented “if-else” statements to catch the returned value to either continue executing as normal or to call a return in main, which terminates the program.</a:t>
            </a:r>
            <a:endParaRPr/>
          </a:p>
          <a:p>
            <a:pPr indent="-317500" lvl="1" marL="914400" rtl="0" algn="l">
              <a:spcBef>
                <a:spcPts val="0"/>
              </a:spcBef>
              <a:spcAft>
                <a:spcPts val="0"/>
              </a:spcAft>
              <a:buSzPts val="1400"/>
              <a:buChar char="○"/>
            </a:pPr>
            <a:r>
              <a:rPr lang="en"/>
              <a:t>The benefit of this allows the input file and output file names to be determined when the program is ran.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f5dcf4b82e_1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Python Script</a:t>
            </a:r>
            <a:endParaRPr/>
          </a:p>
        </p:txBody>
      </p:sp>
      <p:sp>
        <p:nvSpPr>
          <p:cNvPr id="168" name="Google Shape;168;gf5dcf4b82e_1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Separation of Interface from Implementation</a:t>
            </a:r>
            <a:r>
              <a:rPr lang="en"/>
              <a:t> - Executing the Python script requires two </a:t>
            </a:r>
            <a:r>
              <a:rPr lang="en"/>
              <a:t>arguments:</a:t>
            </a:r>
            <a:r>
              <a:rPr lang="en"/>
              <a:t> a valid input file and a path for an output file.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69" name="Google Shape;169;gf5dcf4b82e_1_15"/>
          <p:cNvPicPr preferRelativeResize="0"/>
          <p:nvPr/>
        </p:nvPicPr>
        <p:blipFill>
          <a:blip r:embed="rId3">
            <a:alphaModFix/>
          </a:blip>
          <a:stretch>
            <a:fillRect/>
          </a:stretch>
        </p:blipFill>
        <p:spPr>
          <a:xfrm>
            <a:off x="387900" y="2352250"/>
            <a:ext cx="8368201" cy="25377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Starting Out</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Reform and decompose the problem:</a:t>
            </a:r>
            <a:endParaRPr sz="1800"/>
          </a:p>
          <a:p>
            <a:pPr indent="-342900" lvl="1" marL="914400" rtl="0" algn="l">
              <a:spcBef>
                <a:spcPts val="0"/>
              </a:spcBef>
              <a:spcAft>
                <a:spcPts val="0"/>
              </a:spcAft>
              <a:buSzPts val="1800"/>
              <a:buChar char="○"/>
            </a:pPr>
            <a:r>
              <a:rPr lang="en" sz="1800"/>
              <a:t>Create a model of an “item”  -- abstract an “item” class </a:t>
            </a:r>
            <a:endParaRPr sz="1800"/>
          </a:p>
          <a:p>
            <a:pPr indent="-342900" lvl="1" marL="914400" rtl="0" algn="l">
              <a:lnSpc>
                <a:spcPct val="115000"/>
              </a:lnSpc>
              <a:spcBef>
                <a:spcPts val="0"/>
              </a:spcBef>
              <a:spcAft>
                <a:spcPts val="0"/>
              </a:spcAft>
              <a:buSzPts val="1800"/>
              <a:buChar char="○"/>
            </a:pPr>
            <a:r>
              <a:rPr lang="en" sz="1800"/>
              <a:t>Import data and store in a list -- change the data representation from CSV data to a list of items</a:t>
            </a:r>
            <a:endParaRPr sz="1800"/>
          </a:p>
          <a:p>
            <a:pPr indent="-342900" lvl="2" marL="1371600" rtl="0" algn="l">
              <a:lnSpc>
                <a:spcPct val="115000"/>
              </a:lnSpc>
              <a:spcBef>
                <a:spcPts val="0"/>
              </a:spcBef>
              <a:spcAft>
                <a:spcPts val="0"/>
              </a:spcAft>
              <a:buSzPts val="1800"/>
              <a:buChar char="■"/>
            </a:pPr>
            <a:r>
              <a:rPr lang="en" sz="1800"/>
              <a:t>Standardize input data between teams -- generalize the structure of the input file</a:t>
            </a:r>
            <a:endParaRPr sz="1800"/>
          </a:p>
          <a:p>
            <a:pPr indent="-342900" lvl="1" marL="914400" rtl="0" algn="l">
              <a:lnSpc>
                <a:spcPct val="115000"/>
              </a:lnSpc>
              <a:spcBef>
                <a:spcPts val="0"/>
              </a:spcBef>
              <a:spcAft>
                <a:spcPts val="0"/>
              </a:spcAft>
              <a:buSzPts val="1800"/>
              <a:buChar char="○"/>
            </a:pPr>
            <a:r>
              <a:rPr lang="en" sz="1800"/>
              <a:t>Sort the list by item number -- recursively halve and sort the list</a:t>
            </a:r>
            <a:endParaRPr sz="1800"/>
          </a:p>
          <a:p>
            <a:pPr indent="-342900" lvl="1" marL="914400" rtl="0" algn="l">
              <a:lnSpc>
                <a:spcPct val="115000"/>
              </a:lnSpc>
              <a:spcBef>
                <a:spcPts val="0"/>
              </a:spcBef>
              <a:spcAft>
                <a:spcPts val="0"/>
              </a:spcAft>
              <a:buSzPts val="1800"/>
              <a:buChar char="○"/>
            </a:pPr>
            <a:r>
              <a:rPr lang="en" sz="1800"/>
              <a:t>Output the sorted list - change the data representation back to CSV data from a list of items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f5dcf4b82e_1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Item Class</a:t>
            </a:r>
            <a:endParaRPr/>
          </a:p>
        </p:txBody>
      </p:sp>
      <p:sp>
        <p:nvSpPr>
          <p:cNvPr id="76" name="Google Shape;76;gf5dcf4b82e_1_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purpose of a class is to act as a </a:t>
            </a:r>
            <a:r>
              <a:rPr lang="en"/>
              <a:t>data type</a:t>
            </a:r>
            <a:r>
              <a:rPr lang="en"/>
              <a:t> that contains information imported from a source CSV via the CSVitemImporter function.</a:t>
            </a:r>
            <a:endParaRPr/>
          </a:p>
          <a:p>
            <a:pPr indent="-342900" lvl="0" marL="457200" rtl="0" algn="l">
              <a:spcBef>
                <a:spcPts val="0"/>
              </a:spcBef>
              <a:spcAft>
                <a:spcPts val="0"/>
              </a:spcAft>
              <a:buSzPts val="1800"/>
              <a:buChar char="●"/>
            </a:pPr>
            <a:r>
              <a:rPr b="1" lang="en"/>
              <a:t>Abstraction </a:t>
            </a:r>
            <a:r>
              <a:rPr lang="en"/>
              <a:t>- The class allows us to hold and manipulate values that are important to our problem domain.</a:t>
            </a:r>
            <a:endParaRPr/>
          </a:p>
          <a:p>
            <a:pPr indent="-342900" lvl="0" marL="457200" rtl="0" algn="l">
              <a:spcBef>
                <a:spcPts val="0"/>
              </a:spcBef>
              <a:spcAft>
                <a:spcPts val="0"/>
              </a:spcAft>
              <a:buSzPts val="1800"/>
              <a:buChar char="●"/>
            </a:pPr>
            <a:r>
              <a:rPr b="1" lang="en"/>
              <a:t>Generalization </a:t>
            </a:r>
            <a:r>
              <a:rPr lang="en"/>
              <a:t>- We were able generalize different objects through an attribute that </a:t>
            </a:r>
            <a:r>
              <a:rPr lang="en"/>
              <a:t>holds</a:t>
            </a:r>
            <a:r>
              <a:rPr lang="en"/>
              <a:t> the item’s description. Had we created subclasses based on item type, then the generalization goes away.</a:t>
            </a:r>
            <a:endParaRPr/>
          </a:p>
          <a:p>
            <a:pPr indent="-342900" lvl="0" marL="457200" rtl="0" algn="l">
              <a:spcBef>
                <a:spcPts val="0"/>
              </a:spcBef>
              <a:spcAft>
                <a:spcPts val="0"/>
              </a:spcAft>
              <a:buSzPts val="1800"/>
              <a:buChar char="●"/>
            </a:pPr>
            <a:r>
              <a:rPr b="1" lang="en"/>
              <a:t>Data Representation </a:t>
            </a:r>
            <a:r>
              <a:rPr lang="en"/>
              <a:t>- The class is holds the attributes in a way that is </a:t>
            </a:r>
            <a:r>
              <a:rPr lang="en"/>
              <a:t>conveniently</a:t>
            </a:r>
            <a:r>
              <a:rPr lang="en"/>
              <a:t> available via setters and getters. Additionally, overloading __str__ gives </a:t>
            </a:r>
            <a:r>
              <a:rPr lang="en"/>
              <a:t>convenience</a:t>
            </a:r>
            <a:r>
              <a:rPr lang="en"/>
              <a:t> as an output for the CSVitemWriter function and printing item data during debugging.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Functions</a:t>
            </a:r>
            <a:endParaRPr/>
          </a:p>
        </p:txBody>
      </p:sp>
      <p:sp>
        <p:nvSpPr>
          <p:cNvPr id="82" name="Google Shape;82;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Algorithmic Design through functions:</a:t>
            </a:r>
            <a:endParaRPr/>
          </a:p>
          <a:p>
            <a:pPr indent="-342900" lvl="1" marL="914400" rtl="0" algn="l">
              <a:lnSpc>
                <a:spcPct val="115000"/>
              </a:lnSpc>
              <a:spcBef>
                <a:spcPts val="0"/>
              </a:spcBef>
              <a:spcAft>
                <a:spcPts val="0"/>
              </a:spcAft>
              <a:buSzPts val="1800"/>
              <a:buChar char="○"/>
            </a:pPr>
            <a:r>
              <a:rPr lang="en" sz="1800"/>
              <a:t>CSVitemImporter - Import the data, create items from the data, and put items into list</a:t>
            </a:r>
            <a:endParaRPr sz="1800"/>
          </a:p>
          <a:p>
            <a:pPr indent="-342900" lvl="1" marL="914400" rtl="0" algn="l">
              <a:lnSpc>
                <a:spcPct val="115000"/>
              </a:lnSpc>
              <a:spcBef>
                <a:spcPts val="0"/>
              </a:spcBef>
              <a:spcAft>
                <a:spcPts val="0"/>
              </a:spcAft>
              <a:buSzPts val="1800"/>
              <a:buChar char="○"/>
            </a:pPr>
            <a:r>
              <a:rPr lang="en" sz="1800"/>
              <a:t>quickSort - Sort a list of items</a:t>
            </a:r>
            <a:endParaRPr sz="1800"/>
          </a:p>
          <a:p>
            <a:pPr indent="-342900" lvl="1" marL="914400" rtl="0" algn="l">
              <a:lnSpc>
                <a:spcPct val="115000"/>
              </a:lnSpc>
              <a:spcBef>
                <a:spcPts val="0"/>
              </a:spcBef>
              <a:spcAft>
                <a:spcPts val="0"/>
              </a:spcAft>
              <a:buSzPts val="1800"/>
              <a:buChar char="○"/>
            </a:pPr>
            <a:r>
              <a:rPr lang="en" sz="1800"/>
              <a:t>CSVitemWriter - Export a list of items to a data file</a:t>
            </a:r>
            <a:endParaRPr sz="1800"/>
          </a:p>
          <a:p>
            <a:pPr indent="-342900" lvl="1" marL="914400" rtl="0" algn="l">
              <a:lnSpc>
                <a:spcPct val="115000"/>
              </a:lnSpc>
              <a:spcBef>
                <a:spcPts val="0"/>
              </a:spcBef>
              <a:spcAft>
                <a:spcPts val="0"/>
              </a:spcAft>
              <a:buSzPts val="1800"/>
              <a:buChar char="○"/>
            </a:pPr>
            <a:r>
              <a:rPr lang="en" sz="1800"/>
              <a:t>CheckArgCount - Checks if expected arguments were provided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CSVitemImporter Overview</a:t>
            </a:r>
            <a:endParaRPr/>
          </a:p>
        </p:txBody>
      </p:sp>
      <p:sp>
        <p:nvSpPr>
          <p:cNvPr id="88" name="Google Shape;88;p4"/>
          <p:cNvSpPr txBox="1"/>
          <p:nvPr>
            <p:ph idx="1" type="body"/>
          </p:nvPr>
        </p:nvSpPr>
        <p:spPr>
          <a:xfrm>
            <a:off x="387900" y="1489825"/>
            <a:ext cx="8368200" cy="35685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42857"/>
              </a:lnSpc>
              <a:spcBef>
                <a:spcPts val="0"/>
              </a:spcBef>
              <a:spcAft>
                <a:spcPts val="0"/>
              </a:spcAft>
              <a:buSzPct val="100000"/>
              <a:buChar char="●"/>
            </a:pPr>
            <a:r>
              <a:rPr lang="en"/>
              <a:t>The class decided on a standardized CSV input file with the header as:</a:t>
            </a:r>
            <a:endParaRPr/>
          </a:p>
          <a:p>
            <a:pPr indent="-334327" lvl="1" marL="914400" rtl="0" algn="l">
              <a:lnSpc>
                <a:spcPct val="142857"/>
              </a:lnSpc>
              <a:spcBef>
                <a:spcPts val="0"/>
              </a:spcBef>
              <a:spcAft>
                <a:spcPts val="0"/>
              </a:spcAft>
              <a:buSzPct val="100000"/>
              <a:buChar char="○"/>
            </a:pPr>
            <a:r>
              <a:rPr lang="en" sz="1800"/>
              <a:t>item_number, quantity, bin_num, in_stock, name, price</a:t>
            </a:r>
            <a:endParaRPr sz="1800"/>
          </a:p>
          <a:p>
            <a:pPr indent="0" lvl="0" marL="914400" rtl="0" algn="l">
              <a:lnSpc>
                <a:spcPct val="142857"/>
              </a:lnSpc>
              <a:spcBef>
                <a:spcPts val="0"/>
              </a:spcBef>
              <a:spcAft>
                <a:spcPts val="0"/>
              </a:spcAft>
              <a:buNone/>
            </a:pPr>
            <a:r>
              <a:t/>
            </a:r>
            <a:endParaRPr sz="1800"/>
          </a:p>
          <a:p>
            <a:pPr indent="0" lvl="0" marL="0" rtl="0" algn="l">
              <a:lnSpc>
                <a:spcPct val="142857"/>
              </a:lnSpc>
              <a:spcBef>
                <a:spcPts val="0"/>
              </a:spcBef>
              <a:spcAft>
                <a:spcPts val="0"/>
              </a:spcAft>
              <a:buNone/>
            </a:pPr>
            <a:r>
              <a:rPr lang="en"/>
              <a:t>The purpose of this function is to create a list of item objects from data contained in a CSV file. We opened the CSV file and read row by row. </a:t>
            </a:r>
            <a:r>
              <a:rPr lang="en" sz="1800"/>
              <a:t>For each row of attributes, an item object was created and added to a list.</a:t>
            </a:r>
            <a:r>
              <a:rPr lang="en"/>
              <a:t> The file was then closed.</a:t>
            </a:r>
            <a:endParaRPr/>
          </a:p>
          <a:p>
            <a:pPr indent="0" lvl="0" marL="0" rtl="0" algn="l">
              <a:lnSpc>
                <a:spcPct val="142857"/>
              </a:lnSpc>
              <a:spcBef>
                <a:spcPts val="0"/>
              </a:spcBef>
              <a:spcAft>
                <a:spcPts val="0"/>
              </a:spcAft>
              <a:buNone/>
            </a:pPr>
            <a:r>
              <a:t/>
            </a:r>
            <a:endParaRPr/>
          </a:p>
          <a:p>
            <a:pPr indent="0" lvl="0" marL="0" rtl="0" algn="l">
              <a:lnSpc>
                <a:spcPct val="142857"/>
              </a:lnSpc>
              <a:spcBef>
                <a:spcPts val="0"/>
              </a:spcBef>
              <a:spcAft>
                <a:spcPts val="0"/>
              </a:spcAft>
              <a:buNone/>
            </a:pPr>
            <a:r>
              <a:rPr lang="en"/>
              <a:t>We checked if the CSV file to be opened was able to be found and returned an error message and an empty list if an IO Error occurred.</a:t>
            </a:r>
            <a:endParaRPr/>
          </a:p>
          <a:p>
            <a:pPr indent="0" lvl="0" marL="0" rtl="0" algn="l">
              <a:lnSpc>
                <a:spcPct val="142857"/>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f5dcf4b82e_10_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CSVitemImporter Part 2</a:t>
            </a:r>
            <a:endParaRPr/>
          </a:p>
        </p:txBody>
      </p:sp>
      <p:sp>
        <p:nvSpPr>
          <p:cNvPr id="94" name="Google Shape;94;gf5dcf4b82e_10_9"/>
          <p:cNvSpPr txBox="1"/>
          <p:nvPr>
            <p:ph idx="1" type="body"/>
          </p:nvPr>
        </p:nvSpPr>
        <p:spPr>
          <a:xfrm>
            <a:off x="387900" y="1489825"/>
            <a:ext cx="8368200" cy="1670100"/>
          </a:xfrm>
          <a:prstGeom prst="rect">
            <a:avLst/>
          </a:prstGeom>
        </p:spPr>
        <p:txBody>
          <a:bodyPr anchorCtr="0" anchor="t" bIns="91425" lIns="91425" spcFirstLastPara="1" rIns="91425" wrap="square" tIns="91425">
            <a:normAutofit/>
          </a:bodyPr>
          <a:lstStyle/>
          <a:p>
            <a:pPr indent="-317500" lvl="0" marL="457200" rtl="0" algn="l">
              <a:lnSpc>
                <a:spcPct val="142857"/>
              </a:lnSpc>
              <a:spcBef>
                <a:spcPts val="0"/>
              </a:spcBef>
              <a:spcAft>
                <a:spcPts val="0"/>
              </a:spcAft>
              <a:buSzPts val="1400"/>
              <a:buChar char="●"/>
            </a:pPr>
            <a:r>
              <a:rPr lang="en" sz="1400"/>
              <a:t>Data Representation: </a:t>
            </a:r>
            <a:endParaRPr sz="1400"/>
          </a:p>
          <a:p>
            <a:pPr indent="-317500" lvl="1" marL="914400" rtl="0" algn="l">
              <a:lnSpc>
                <a:spcPct val="142857"/>
              </a:lnSpc>
              <a:spcBef>
                <a:spcPts val="0"/>
              </a:spcBef>
              <a:spcAft>
                <a:spcPts val="0"/>
              </a:spcAft>
              <a:buSzPts val="1400"/>
              <a:buChar char="○"/>
            </a:pPr>
            <a:r>
              <a:rPr lang="en"/>
              <a:t>By creating a list of items from CSV data, the data changes to a form that facilitates sorting.</a:t>
            </a:r>
            <a:endParaRPr/>
          </a:p>
          <a:p>
            <a:pPr indent="-317500" lvl="0" marL="457200" rtl="0" algn="l">
              <a:lnSpc>
                <a:spcPct val="142857"/>
              </a:lnSpc>
              <a:spcBef>
                <a:spcPts val="0"/>
              </a:spcBef>
              <a:spcAft>
                <a:spcPts val="0"/>
              </a:spcAft>
              <a:buSzPts val="1400"/>
              <a:buChar char="●"/>
            </a:pPr>
            <a:r>
              <a:rPr lang="en" sz="1400"/>
              <a:t>Problem Reformation:</a:t>
            </a:r>
            <a:endParaRPr sz="1400"/>
          </a:p>
          <a:p>
            <a:pPr indent="-317500" lvl="1" marL="914400" rtl="0" algn="l">
              <a:lnSpc>
                <a:spcPct val="142857"/>
              </a:lnSpc>
              <a:spcBef>
                <a:spcPts val="0"/>
              </a:spcBef>
              <a:spcAft>
                <a:spcPts val="0"/>
              </a:spcAft>
              <a:buSzPts val="1400"/>
              <a:buChar char="○"/>
            </a:pPr>
            <a:r>
              <a:rPr lang="en"/>
              <a:t>The DictReader class uses the first row in the CSV, the headers, to refer to the columns in the CSV. By using DictReader, we can refer to the columns as their header names.</a:t>
            </a:r>
            <a:endParaRPr/>
          </a:p>
        </p:txBody>
      </p:sp>
      <p:sp>
        <p:nvSpPr>
          <p:cNvPr id="95" name="Google Shape;95;gf5dcf4b82e_10_9"/>
          <p:cNvSpPr txBox="1"/>
          <p:nvPr/>
        </p:nvSpPr>
        <p:spPr>
          <a:xfrm>
            <a:off x="696000" y="3241875"/>
            <a:ext cx="7752000" cy="1670100"/>
          </a:xfrm>
          <a:prstGeom prst="rect">
            <a:avLst/>
          </a:prstGeom>
          <a:solidFill>
            <a:srgbClr val="1B212C"/>
          </a:solidFill>
          <a:ln cap="flat" cmpd="sng" w="9525">
            <a:solidFill>
              <a:srgbClr val="9E9E9E"/>
            </a:solidFill>
            <a:prstDash val="solid"/>
            <a:round/>
            <a:headEnd len="sm" w="sm" type="none"/>
            <a:tailEnd len="sm" w="sm" type="none"/>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lang="en" sz="1000">
                <a:solidFill>
                  <a:schemeClr val="dk1"/>
                </a:solidFill>
                <a:latin typeface="JetBrains Mono"/>
                <a:ea typeface="JetBrains Mono"/>
                <a:cs typeface="JetBrains Mono"/>
                <a:sym typeface="JetBrains Mono"/>
              </a:rPr>
              <a:t>362	csv_reader = csv.DictReader(csv_file)</a:t>
            </a:r>
            <a:endParaRPr sz="1000">
              <a:solidFill>
                <a:schemeClr val="dk1"/>
              </a:solidFill>
              <a:latin typeface="JetBrains Mono"/>
              <a:ea typeface="JetBrains Mono"/>
              <a:cs typeface="JetBrains Mono"/>
              <a:sym typeface="JetBrains Mono"/>
            </a:endParaRPr>
          </a:p>
          <a:p>
            <a:pPr indent="-457200" lvl="0" marL="457200" rtl="0" algn="l">
              <a:lnSpc>
                <a:spcPct val="200000"/>
              </a:lnSpc>
              <a:spcBef>
                <a:spcPts val="0"/>
              </a:spcBef>
              <a:spcAft>
                <a:spcPts val="0"/>
              </a:spcAft>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457200" lvl="0" marL="457200" rtl="0" algn="l">
              <a:lnSpc>
                <a:spcPct val="100000"/>
              </a:lnSpc>
              <a:spcBef>
                <a:spcPts val="0"/>
              </a:spcBef>
              <a:spcAft>
                <a:spcPts val="0"/>
              </a:spcAft>
              <a:buNone/>
            </a:pPr>
            <a:r>
              <a:rPr lang="en" sz="1000">
                <a:solidFill>
                  <a:schemeClr val="dk1"/>
                </a:solidFill>
                <a:latin typeface="JetBrains Mono"/>
                <a:ea typeface="JetBrains Mono"/>
                <a:cs typeface="JetBrains Mono"/>
                <a:sym typeface="JetBrains Mono"/>
              </a:rPr>
              <a:t>366	for row in csv_reader:</a:t>
            </a:r>
            <a:r>
              <a:rPr lang="en" sz="1000">
                <a:solidFill>
                  <a:schemeClr val="dk1"/>
                </a:solidFill>
                <a:latin typeface="JetBrains Mono"/>
                <a:ea typeface="JetBrains Mono"/>
                <a:cs typeface="JetBrains Mono"/>
                <a:sym typeface="JetBrains Mono"/>
              </a:rPr>
              <a:t> </a:t>
            </a:r>
            <a:endParaRPr sz="1000">
              <a:solidFill>
                <a:schemeClr val="dk1"/>
              </a:solidFill>
              <a:latin typeface="JetBrains Mono"/>
              <a:ea typeface="JetBrains Mono"/>
              <a:cs typeface="JetBrains Mono"/>
              <a:sym typeface="JetBrains Mono"/>
            </a:endParaRPr>
          </a:p>
          <a:p>
            <a:pPr indent="-457200" lvl="0" marL="457200" rtl="0" algn="l">
              <a:lnSpc>
                <a:spcPct val="100000"/>
              </a:lnSpc>
              <a:spcBef>
                <a:spcPts val="1200"/>
              </a:spcBef>
              <a:spcAft>
                <a:spcPts val="0"/>
              </a:spcAft>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457200" lvl="0" marL="457200" rtl="0" algn="l">
              <a:lnSpc>
                <a:spcPct val="115000"/>
              </a:lnSpc>
              <a:spcBef>
                <a:spcPts val="1200"/>
              </a:spcBef>
              <a:spcAft>
                <a:spcPts val="1200"/>
              </a:spcAft>
              <a:buNone/>
            </a:pPr>
            <a:r>
              <a:rPr lang="en" sz="1000">
                <a:solidFill>
                  <a:schemeClr val="dk1"/>
                </a:solidFill>
                <a:latin typeface="JetBrains Mono"/>
                <a:ea typeface="JetBrains Mono"/>
                <a:cs typeface="JetBrains Mono"/>
                <a:sym typeface="JetBrains Mono"/>
              </a:rPr>
              <a:t>373	itemList.append(item(int(row["item_number"]), int(row["quantity"]), int(row["bin_num"]),   row["in_stock"], row["name"], float(row["price"])))</a:t>
            </a:r>
            <a:endParaRPr sz="1000">
              <a:latin typeface="JetBrains Mono"/>
              <a:ea typeface="JetBrains Mono"/>
              <a:cs typeface="JetBrains Mono"/>
              <a:sym typeface="JetBrain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quickSort Overview</a:t>
            </a:r>
            <a:endParaRPr/>
          </a:p>
        </p:txBody>
      </p:sp>
      <p:sp>
        <p:nvSpPr>
          <p:cNvPr id="101" name="Google Shape;101;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en"/>
              <a:t>This function takes in a list of item class objects and then pops the last item off of the end of the list. That is the pivot item. </a:t>
            </a:r>
            <a:endParaRPr/>
          </a:p>
          <a:p>
            <a:pPr indent="0" lvl="0" marL="0" rtl="0" algn="l">
              <a:lnSpc>
                <a:spcPct val="115000"/>
              </a:lnSpc>
              <a:spcBef>
                <a:spcPts val="1200"/>
              </a:spcBef>
              <a:spcAft>
                <a:spcPts val="0"/>
              </a:spcAft>
              <a:buSzPct val="100000"/>
              <a:buNone/>
            </a:pPr>
            <a:r>
              <a:rPr lang="en"/>
              <a:t>We then iterate through the item list, and, with the use of a getter function, compare the item’s “item_number” attribute to the pivot item’s attribute, the pivotValue. The items are appended to either the [greaterThan] or [lesserThan] sublists accordingly, with items equal to the pivotValue chosen to be appended to the [lesserThan] sublist.</a:t>
            </a:r>
            <a:endParaRPr/>
          </a:p>
          <a:p>
            <a:pPr indent="0" lvl="0" marL="0" rtl="0" algn="l">
              <a:lnSpc>
                <a:spcPct val="115000"/>
              </a:lnSpc>
              <a:spcBef>
                <a:spcPts val="1200"/>
              </a:spcBef>
              <a:spcAft>
                <a:spcPts val="0"/>
              </a:spcAft>
              <a:buSzPct val="100000"/>
              <a:buNone/>
            </a:pPr>
            <a:r>
              <a:rPr lang="en"/>
              <a:t>The recursive calls hit the base case when the sublist length is either one or zero. If the list’s cardinality is even, we can </a:t>
            </a:r>
            <a:r>
              <a:rPr lang="en"/>
              <a:t>handle it by going to zero.</a:t>
            </a:r>
            <a:r>
              <a:rPr lang="en"/>
              <a:t> </a:t>
            </a:r>
            <a:r>
              <a:rPr lang="en"/>
              <a:t>If the list’s cardinality is odd, this allows us to return up the call stack early.</a:t>
            </a:r>
            <a:endParaRPr/>
          </a:p>
          <a:p>
            <a:pPr indent="0" lvl="0" marL="0" rtl="0" algn="l">
              <a:lnSpc>
                <a:spcPct val="115000"/>
              </a:lnSpc>
              <a:spcBef>
                <a:spcPts val="1200"/>
              </a:spcBef>
              <a:spcAft>
                <a:spcPts val="1200"/>
              </a:spcAft>
              <a:buSzPct val="100000"/>
              <a:buNone/>
            </a:pPr>
            <a:r>
              <a:rPr lang="en"/>
              <a:t>We made all attributes private with decorators for setters and getters, meaning we can perform any sort of value validation if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f5dcf4b82e_8_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Part 2</a:t>
            </a:r>
            <a:endParaRPr/>
          </a:p>
        </p:txBody>
      </p:sp>
      <p:sp>
        <p:nvSpPr>
          <p:cNvPr id="107" name="Google Shape;107;gf5dcf4b82e_8_5"/>
          <p:cNvSpPr txBox="1"/>
          <p:nvPr>
            <p:ph idx="1" type="body"/>
          </p:nvPr>
        </p:nvSpPr>
        <p:spPr>
          <a:xfrm>
            <a:off x="387900" y="1489825"/>
            <a:ext cx="8368200" cy="340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We identified the following computational thinking elements in quickSort:</a:t>
            </a:r>
            <a:endParaRPr sz="1600"/>
          </a:p>
          <a:p>
            <a:pPr indent="-322580" lvl="0" marL="457200" rtl="0" algn="l">
              <a:spcBef>
                <a:spcPts val="0"/>
              </a:spcBef>
              <a:spcAft>
                <a:spcPts val="0"/>
              </a:spcAft>
              <a:buSzPct val="100000"/>
              <a:buChar char="●"/>
            </a:pPr>
            <a:r>
              <a:rPr b="1" lang="en" sz="1600"/>
              <a:t>Decomposition, Recursion, and Parallel Processing</a:t>
            </a:r>
            <a:r>
              <a:rPr lang="en" sz="1600"/>
              <a:t> - Decomposition and Recursion occurs when the sublists are passed into a function that is the function nested within itself. This occurs in the following rows:</a:t>
            </a:r>
            <a:endParaRPr sz="1600"/>
          </a:p>
          <a:p>
            <a:pPr indent="0" lvl="0" marL="0" rtl="0" algn="l">
              <a:spcBef>
                <a:spcPts val="0"/>
              </a:spcBef>
              <a:spcAft>
                <a:spcPts val="0"/>
              </a:spcAft>
              <a:buNone/>
            </a:pPr>
            <a:r>
              <a:t/>
            </a:r>
            <a:endParaRPr sz="1400">
              <a:solidFill>
                <a:srgbClr val="A9B7C6"/>
              </a:solidFill>
              <a:highlight>
                <a:srgbClr val="1B212C"/>
              </a:highlight>
              <a:latin typeface="JetBrains Mono ExtraBold"/>
              <a:ea typeface="JetBrains Mono ExtraBold"/>
              <a:cs typeface="JetBrains Mono ExtraBold"/>
              <a:sym typeface="JetBrains Mono ExtraBold"/>
            </a:endParaRPr>
          </a:p>
          <a:p>
            <a:pPr indent="0" lvl="0" marL="457200" rtl="0" algn="l">
              <a:spcBef>
                <a:spcPts val="120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22580" lvl="0" marL="457200" rtl="0" algn="l">
              <a:spcBef>
                <a:spcPts val="0"/>
              </a:spcBef>
              <a:spcAft>
                <a:spcPts val="0"/>
              </a:spcAft>
              <a:buSzPct val="100000"/>
              <a:buChar char="●"/>
            </a:pPr>
            <a:r>
              <a:rPr b="1" lang="en" sz="1600"/>
              <a:t>Problem Reformulation </a:t>
            </a:r>
            <a:r>
              <a:rPr lang="en" sz="1600"/>
              <a:t>- This also can be found in the two lines above. We’re taking a larger problem and making it smaller with each recursive call.</a:t>
            </a:r>
            <a:endParaRPr sz="1600"/>
          </a:p>
          <a:p>
            <a:pPr indent="-322580" lvl="0" marL="457200" rtl="0" algn="l">
              <a:spcBef>
                <a:spcPts val="0"/>
              </a:spcBef>
              <a:spcAft>
                <a:spcPts val="0"/>
              </a:spcAft>
              <a:buSzPct val="100000"/>
              <a:buChar char="●"/>
            </a:pPr>
            <a:r>
              <a:rPr b="1" lang="en" sz="1600"/>
              <a:t>Generalization </a:t>
            </a:r>
            <a:r>
              <a:rPr lang="en" sz="1600"/>
              <a:t>- We generalized the infinite set of all integers into two groups-- larger than the pivot point and smaller than the pivot point-- when we sorted the list into two sublists.</a:t>
            </a:r>
            <a:endParaRPr sz="1600"/>
          </a:p>
          <a:p>
            <a:pPr indent="0" lvl="0" marL="0" rtl="0" algn="l">
              <a:spcBef>
                <a:spcPts val="0"/>
              </a:spcBef>
              <a:spcAft>
                <a:spcPts val="0"/>
              </a:spcAft>
              <a:buNone/>
            </a:pPr>
            <a:r>
              <a:t/>
            </a:r>
            <a:endParaRPr/>
          </a:p>
        </p:txBody>
      </p:sp>
      <p:graphicFrame>
        <p:nvGraphicFramePr>
          <p:cNvPr id="108" name="Google Shape;108;gf5dcf4b82e_8_5"/>
          <p:cNvGraphicFramePr/>
          <p:nvPr/>
        </p:nvGraphicFramePr>
        <p:xfrm>
          <a:off x="2566125" y="2453300"/>
          <a:ext cx="3000000" cy="3000000"/>
        </p:xfrm>
        <a:graphic>
          <a:graphicData uri="http://schemas.openxmlformats.org/drawingml/2006/table">
            <a:tbl>
              <a:tblPr>
                <a:noFill/>
                <a:tableStyleId>{5556C998-591D-4310-B039-CF6A042FB4C2}</a:tableStyleId>
              </a:tblPr>
              <a:tblGrid>
                <a:gridCol w="4011725"/>
              </a:tblGrid>
              <a:tr h="812825">
                <a:tc>
                  <a:txBody>
                    <a:bodyPr/>
                    <a:lstStyle/>
                    <a:p>
                      <a:pPr indent="0" lvl="0" marL="0" rtl="0" algn="l">
                        <a:lnSpc>
                          <a:spcPct val="115000"/>
                        </a:lnSpc>
                        <a:spcBef>
                          <a:spcPts val="0"/>
                        </a:spcBef>
                        <a:spcAft>
                          <a:spcPts val="0"/>
                        </a:spcAft>
                        <a:buNone/>
                      </a:pPr>
                      <a:r>
                        <a:rPr lang="en" sz="1000">
                          <a:solidFill>
                            <a:srgbClr val="A9B7C6"/>
                          </a:solidFill>
                          <a:highlight>
                            <a:srgbClr val="1B212C"/>
                          </a:highlight>
                          <a:latin typeface="JetBrains Mono ExtraBold"/>
                          <a:ea typeface="JetBrains Mono ExtraBold"/>
                          <a:cs typeface="JetBrains Mono ExtraBold"/>
                          <a:sym typeface="JetBrains Mono ExtraBold"/>
                        </a:rPr>
                        <a:t>337	returnList = quickSort(lesserThan)</a:t>
                      </a:r>
                      <a:endParaRPr sz="1000">
                        <a:solidFill>
                          <a:srgbClr val="A9B7C6"/>
                        </a:solidFill>
                        <a:highlight>
                          <a:srgbClr val="1B212C"/>
                        </a:highlight>
                        <a:latin typeface="JetBrains Mono ExtraBold"/>
                        <a:ea typeface="JetBrains Mono ExtraBold"/>
                        <a:cs typeface="JetBrains Mono ExtraBold"/>
                        <a:sym typeface="JetBrains Mono ExtraBold"/>
                      </a:endParaRPr>
                    </a:p>
                    <a:p>
                      <a:pPr indent="0" lvl="0" marL="0" rtl="0" algn="l">
                        <a:lnSpc>
                          <a:spcPct val="115000"/>
                        </a:lnSpc>
                        <a:spcBef>
                          <a:spcPts val="1200"/>
                        </a:spcBef>
                        <a:spcAft>
                          <a:spcPts val="0"/>
                        </a:spcAft>
                        <a:buNone/>
                      </a:pPr>
                      <a:r>
                        <a:rPr lang="en" sz="1000">
                          <a:solidFill>
                            <a:srgbClr val="A9B7C6"/>
                          </a:solidFill>
                          <a:highlight>
                            <a:srgbClr val="1B212C"/>
                          </a:highlight>
                          <a:latin typeface="JetBrains Mono ExtraBold"/>
                          <a:ea typeface="JetBrains Mono ExtraBold"/>
                          <a:cs typeface="JetBrains Mono ExtraBold"/>
                          <a:sym typeface="JetBrains Mono ExtraBold"/>
                        </a:rPr>
                        <a:t>...</a:t>
                      </a:r>
                      <a:endParaRPr sz="1000">
                        <a:solidFill>
                          <a:srgbClr val="A9B7C6"/>
                        </a:solidFill>
                        <a:highlight>
                          <a:srgbClr val="1B212C"/>
                        </a:highlight>
                        <a:latin typeface="JetBrains Mono ExtraBold"/>
                        <a:ea typeface="JetBrains Mono ExtraBold"/>
                        <a:cs typeface="JetBrains Mono ExtraBold"/>
                        <a:sym typeface="JetBrains Mono ExtraBold"/>
                      </a:endParaRPr>
                    </a:p>
                    <a:p>
                      <a:pPr indent="0" lvl="0" marL="0" rtl="0" algn="l">
                        <a:lnSpc>
                          <a:spcPct val="115000"/>
                        </a:lnSpc>
                        <a:spcBef>
                          <a:spcPts val="1200"/>
                        </a:spcBef>
                        <a:spcAft>
                          <a:spcPts val="1200"/>
                        </a:spcAft>
                        <a:buNone/>
                      </a:pPr>
                      <a:r>
                        <a:rPr lang="en" sz="1000">
                          <a:solidFill>
                            <a:srgbClr val="A9B7C6"/>
                          </a:solidFill>
                          <a:highlight>
                            <a:srgbClr val="1B212C"/>
                          </a:highlight>
                          <a:latin typeface="JetBrains Mono ExtraBold"/>
                          <a:ea typeface="JetBrains Mono ExtraBold"/>
                          <a:cs typeface="JetBrains Mono ExtraBold"/>
                          <a:sym typeface="JetBrains Mono ExtraBold"/>
                        </a:rPr>
                        <a:t>341	returnList.extend(quickSort(greaterThan))</a:t>
                      </a:r>
                      <a:endParaRPr/>
                    </a:p>
                  </a:txBody>
                  <a:tcPr marT="91425" marB="91425" marR="91425" marL="91425">
                    <a:solidFill>
                      <a:srgbClr val="1B212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f5dcf4b82e_8_1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quickSort Part 3</a:t>
            </a:r>
            <a:endParaRPr/>
          </a:p>
        </p:txBody>
      </p:sp>
      <p:sp>
        <p:nvSpPr>
          <p:cNvPr id="114" name="Google Shape;114;gf5dcf4b82e_8_1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Separation of Interface from Implementation</a:t>
            </a:r>
            <a:r>
              <a:rPr lang="en"/>
              <a:t> - The rest of the code outside of the quickSort function’s definition only knows of quickSort. It’s a function that accepts a list of items and returns a list of items. The rest of the code is decoupled from quickSort’s inner workings. </a:t>
            </a:r>
            <a:endParaRPr/>
          </a:p>
          <a:p>
            <a:pPr indent="-342900" lvl="0" marL="457200" rtl="0" algn="l">
              <a:spcBef>
                <a:spcPts val="0"/>
              </a:spcBef>
              <a:spcAft>
                <a:spcPts val="0"/>
              </a:spcAft>
              <a:buSzPts val="1800"/>
              <a:buChar char="●"/>
            </a:pPr>
            <a:r>
              <a:rPr b="1" lang="en"/>
              <a:t>Pattern Recognition </a:t>
            </a:r>
            <a:r>
              <a:rPr lang="en"/>
              <a:t>- This can be found when we assess the list to see if it’s true for the base case. Unique cases should be acted upon differently than everything else.</a:t>
            </a:r>
            <a:endParaRPr/>
          </a:p>
        </p:txBody>
      </p:sp>
      <p:graphicFrame>
        <p:nvGraphicFramePr>
          <p:cNvPr id="115" name="Google Shape;115;gf5dcf4b82e_8_12"/>
          <p:cNvGraphicFramePr/>
          <p:nvPr/>
        </p:nvGraphicFramePr>
        <p:xfrm>
          <a:off x="4259025" y="3623900"/>
          <a:ext cx="3000000" cy="3000000"/>
        </p:xfrm>
        <a:graphic>
          <a:graphicData uri="http://schemas.openxmlformats.org/drawingml/2006/table">
            <a:tbl>
              <a:tblPr>
                <a:noFill/>
                <a:tableStyleId>{5556C998-591D-4310-B039-CF6A042FB4C2}</a:tableStyleId>
              </a:tblPr>
              <a:tblGrid>
                <a:gridCol w="4011725"/>
              </a:tblGrid>
              <a:tr h="1103275">
                <a:tc>
                  <a:txBody>
                    <a:bodyPr/>
                    <a:lstStyle/>
                    <a:p>
                      <a:pPr indent="0" lvl="0" marL="0" rtl="0" algn="l">
                        <a:lnSpc>
                          <a:spcPct val="115000"/>
                        </a:lnSpc>
                        <a:spcBef>
                          <a:spcPts val="0"/>
                        </a:spcBef>
                        <a:spcAft>
                          <a:spcPts val="0"/>
                        </a:spcAft>
                        <a:buNone/>
                      </a:pPr>
                      <a:r>
                        <a:rPr lang="en" sz="1000">
                          <a:solidFill>
                            <a:srgbClr val="808080"/>
                          </a:solidFill>
                          <a:highlight>
                            <a:srgbClr val="000000"/>
                          </a:highlight>
                          <a:latin typeface="JetBrains Mono"/>
                          <a:ea typeface="JetBrains Mono"/>
                          <a:cs typeface="JetBrains Mono"/>
                          <a:sym typeface="JetBrains Mono"/>
                        </a:rPr>
                        <a:t># This is the base case, we can't sort a list that contains only one or zero items so we'll send it back up the call stack</a:t>
                      </a:r>
                      <a:endParaRPr sz="1000">
                        <a:solidFill>
                          <a:srgbClr val="808080"/>
                        </a:solidFill>
                        <a:highlight>
                          <a:srgbClr val="000000"/>
                        </a:highlight>
                        <a:latin typeface="JetBrains Mono"/>
                        <a:ea typeface="JetBrains Mono"/>
                        <a:cs typeface="JetBrains Mono"/>
                        <a:sym typeface="JetBrains Mono"/>
                      </a:endParaRPr>
                    </a:p>
                    <a:p>
                      <a:pPr indent="0" lvl="0" marL="0" rtl="0" algn="l">
                        <a:lnSpc>
                          <a:spcPct val="115000"/>
                        </a:lnSpc>
                        <a:spcBef>
                          <a:spcPts val="1200"/>
                        </a:spcBef>
                        <a:spcAft>
                          <a:spcPts val="0"/>
                        </a:spcAft>
                        <a:buNone/>
                      </a:pPr>
                      <a:r>
                        <a:rPr lang="en" sz="1000">
                          <a:solidFill>
                            <a:srgbClr val="CC7832"/>
                          </a:solidFill>
                          <a:highlight>
                            <a:srgbClr val="000000"/>
                          </a:highlight>
                          <a:latin typeface="JetBrains Mono"/>
                          <a:ea typeface="JetBrains Mono"/>
                          <a:cs typeface="JetBrains Mono"/>
                          <a:sym typeface="JetBrains Mono"/>
                        </a:rPr>
                        <a:t>if </a:t>
                      </a:r>
                      <a:r>
                        <a:rPr lang="en" sz="1000">
                          <a:solidFill>
                            <a:srgbClr val="8888C6"/>
                          </a:solidFill>
                          <a:highlight>
                            <a:srgbClr val="000000"/>
                          </a:highlight>
                          <a:latin typeface="JetBrains Mono"/>
                          <a:ea typeface="JetBrains Mono"/>
                          <a:cs typeface="JetBrains Mono"/>
                          <a:sym typeface="JetBrains Mono"/>
                        </a:rPr>
                        <a:t>len</a:t>
                      </a:r>
                      <a:r>
                        <a:rPr lang="en" sz="1000">
                          <a:solidFill>
                            <a:srgbClr val="A9B7C6"/>
                          </a:solidFill>
                          <a:highlight>
                            <a:srgbClr val="000000"/>
                          </a:highlight>
                          <a:latin typeface="JetBrains Mono"/>
                          <a:ea typeface="JetBrains Mono"/>
                          <a:cs typeface="JetBrains Mono"/>
                          <a:sym typeface="JetBrains Mono"/>
                        </a:rPr>
                        <a:t>(itemList) &lt; = </a:t>
                      </a:r>
                      <a:r>
                        <a:rPr lang="en" sz="1000">
                          <a:solidFill>
                            <a:srgbClr val="6897BB"/>
                          </a:solidFill>
                          <a:highlight>
                            <a:srgbClr val="000000"/>
                          </a:highlight>
                          <a:latin typeface="JetBrains Mono"/>
                          <a:ea typeface="JetBrains Mono"/>
                          <a:cs typeface="JetBrains Mono"/>
                          <a:sym typeface="JetBrains Mono"/>
                        </a:rPr>
                        <a:t>1</a:t>
                      </a:r>
                      <a:r>
                        <a:rPr lang="en" sz="1000">
                          <a:solidFill>
                            <a:srgbClr val="A9B7C6"/>
                          </a:solidFill>
                          <a:highlight>
                            <a:srgbClr val="000000"/>
                          </a:highlight>
                          <a:latin typeface="JetBrains Mono"/>
                          <a:ea typeface="JetBrains Mono"/>
                          <a:cs typeface="JetBrains Mono"/>
                          <a:sym typeface="JetBrains Mono"/>
                        </a:rPr>
                        <a:t>:</a:t>
                      </a:r>
                      <a:endParaRPr sz="1000">
                        <a:solidFill>
                          <a:srgbClr val="A9B7C6"/>
                        </a:solidFill>
                        <a:highlight>
                          <a:srgbClr val="000000"/>
                        </a:highlight>
                        <a:latin typeface="JetBrains Mono"/>
                        <a:ea typeface="JetBrains Mono"/>
                        <a:cs typeface="JetBrains Mono"/>
                        <a:sym typeface="JetBrains Mono"/>
                      </a:endParaRPr>
                    </a:p>
                    <a:p>
                      <a:pPr indent="0" lvl="0" marL="0" rtl="0" algn="l">
                        <a:lnSpc>
                          <a:spcPct val="115000"/>
                        </a:lnSpc>
                        <a:spcBef>
                          <a:spcPts val="1200"/>
                        </a:spcBef>
                        <a:spcAft>
                          <a:spcPts val="1200"/>
                        </a:spcAft>
                        <a:buNone/>
                      </a:pPr>
                      <a:r>
                        <a:rPr lang="en" sz="1000">
                          <a:solidFill>
                            <a:srgbClr val="A9B7C6"/>
                          </a:solidFill>
                          <a:highlight>
                            <a:srgbClr val="000000"/>
                          </a:highlight>
                          <a:latin typeface="JetBrains Mono"/>
                          <a:ea typeface="JetBrains Mono"/>
                          <a:cs typeface="JetBrains Mono"/>
                          <a:sym typeface="JetBrains Mono"/>
                        </a:rPr>
                        <a:t>   </a:t>
                      </a:r>
                      <a:r>
                        <a:rPr lang="en" sz="1000">
                          <a:solidFill>
                            <a:srgbClr val="CC7832"/>
                          </a:solidFill>
                          <a:highlight>
                            <a:srgbClr val="000000"/>
                          </a:highlight>
                          <a:latin typeface="JetBrains Mono"/>
                          <a:ea typeface="JetBrains Mono"/>
                          <a:cs typeface="JetBrains Mono"/>
                          <a:sym typeface="JetBrains Mono"/>
                        </a:rPr>
                        <a:t>return </a:t>
                      </a:r>
                      <a:r>
                        <a:rPr lang="en" sz="1000">
                          <a:solidFill>
                            <a:srgbClr val="A9B7C6"/>
                          </a:solidFill>
                          <a:highlight>
                            <a:srgbClr val="000000"/>
                          </a:highlight>
                          <a:latin typeface="JetBrains Mono"/>
                          <a:ea typeface="JetBrains Mono"/>
                          <a:cs typeface="JetBrains Mono"/>
                          <a:sym typeface="JetBrains Mono"/>
                        </a:rPr>
                        <a:t>itemList</a:t>
                      </a:r>
                      <a:endParaRPr sz="1000">
                        <a:solidFill>
                          <a:srgbClr val="A9B7C6"/>
                        </a:solidFill>
                        <a:highlight>
                          <a:srgbClr val="1B212C"/>
                        </a:highlight>
                        <a:latin typeface="JetBrains Mono ExtraBold"/>
                        <a:ea typeface="JetBrains Mono ExtraBold"/>
                        <a:cs typeface="JetBrains Mono ExtraBold"/>
                        <a:sym typeface="JetBrains Mono ExtraBold"/>
                      </a:endParaRPr>
                    </a:p>
                  </a:txBody>
                  <a:tcPr marT="91425" marB="91425" marR="91425" marL="91425">
                    <a:solidFill>
                      <a:srgbClr val="00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