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66" r:id="rId4"/>
    <p:sldId id="274" r:id="rId5"/>
    <p:sldId id="269" r:id="rId6"/>
    <p:sldId id="270" r:id="rId7"/>
    <p:sldId id="273" r:id="rId8"/>
    <p:sldId id="271" r:id="rId9"/>
    <p:sldId id="272" r:id="rId10"/>
    <p:sldId id="275" r:id="rId11"/>
    <p:sldId id="285" r:id="rId12"/>
    <p:sldId id="259" r:id="rId13"/>
    <p:sldId id="264" r:id="rId14"/>
    <p:sldId id="276" r:id="rId15"/>
    <p:sldId id="279" r:id="rId16"/>
    <p:sldId id="280" r:id="rId17"/>
    <p:sldId id="281" r:id="rId18"/>
    <p:sldId id="278" r:id="rId19"/>
    <p:sldId id="260" r:id="rId20"/>
    <p:sldId id="261" r:id="rId21"/>
    <p:sldId id="282" r:id="rId22"/>
    <p:sldId id="267" r:id="rId23"/>
    <p:sldId id="283" r:id="rId24"/>
    <p:sldId id="262" r:id="rId25"/>
    <p:sldId id="286" r:id="rId26"/>
    <p:sldId id="268" r:id="rId27"/>
    <p:sldId id="287" r:id="rId28"/>
    <p:sldId id="26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/>
    <p:restoredTop sz="94621"/>
  </p:normalViewPr>
  <p:slideViewPr>
    <p:cSldViewPr snapToGrid="0" snapToObjects="1">
      <p:cViewPr>
        <p:scale>
          <a:sx n="89" d="100"/>
          <a:sy n="89" d="100"/>
        </p:scale>
        <p:origin x="126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2008 Election Coverage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Sheet2!$B$8</c:f>
              <c:strCache>
                <c:ptCount val="1"/>
                <c:pt idx="0">
                  <c:v>Obama - MSNBC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Sheet2!$A$9:$A$11</c:f>
              <c:strCache>
                <c:ptCount val="2"/>
                <c:pt idx="0">
                  <c:v>positive</c:v>
                </c:pt>
                <c:pt idx="1">
                  <c:v>neutral</c:v>
                </c:pt>
              </c:strCache>
            </c:strRef>
          </c:cat>
          <c:val>
            <c:numRef>
              <c:f>Sheet2!$B$9:$B$11</c:f>
              <c:numCache>
                <c:formatCode>General</c:formatCode>
                <c:ptCount val="2"/>
                <c:pt idx="0">
                  <c:v>43.0</c:v>
                </c:pt>
                <c:pt idx="1">
                  <c:v>43.0</c:v>
                </c:pt>
              </c:numCache>
            </c:numRef>
          </c:val>
        </c:ser>
        <c:ser>
          <c:idx val="1"/>
          <c:order val="1"/>
          <c:tx>
            <c:strRef>
              <c:f>Sheet2!$C$8</c:f>
              <c:strCache>
                <c:ptCount val="1"/>
                <c:pt idx="0">
                  <c:v>Obama - All media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Sheet2!$A$9:$A$11</c:f>
              <c:strCache>
                <c:ptCount val="2"/>
                <c:pt idx="0">
                  <c:v>positive</c:v>
                </c:pt>
                <c:pt idx="1">
                  <c:v>neutral</c:v>
                </c:pt>
              </c:strCache>
            </c:strRef>
          </c:cat>
          <c:val>
            <c:numRef>
              <c:f>Sheet2!$C$9:$C$11</c:f>
              <c:numCache>
                <c:formatCode>General</c:formatCode>
                <c:ptCount val="2"/>
                <c:pt idx="0">
                  <c:v>36.0</c:v>
                </c:pt>
                <c:pt idx="1">
                  <c:v>35.0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6879808"/>
        <c:axId val="-2098622736"/>
      </c:barChart>
      <c:catAx>
        <c:axId val="-210687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622736"/>
        <c:crosses val="autoZero"/>
        <c:auto val="1"/>
        <c:lblAlgn val="ctr"/>
        <c:lblOffset val="100"/>
        <c:noMultiLvlLbl val="0"/>
      </c:catAx>
      <c:valAx>
        <c:axId val="-2098622736"/>
        <c:scaling>
          <c:orientation val="minMax"/>
          <c:max val="44.0"/>
          <c:min val="34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-210687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2008 Election Coverage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Sheet2!$B$8</c:f>
              <c:strCache>
                <c:ptCount val="1"/>
                <c:pt idx="0">
                  <c:v>Obama - MSNBC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Sheet2!$A$9:$A$11</c:f>
              <c:strCache>
                <c:ptCount val="2"/>
                <c:pt idx="0">
                  <c:v>positive</c:v>
                </c:pt>
                <c:pt idx="1">
                  <c:v>neutral</c:v>
                </c:pt>
              </c:strCache>
            </c:strRef>
          </c:cat>
          <c:val>
            <c:numRef>
              <c:f>Sheet2!$B$9:$B$11</c:f>
              <c:numCache>
                <c:formatCode>General</c:formatCode>
                <c:ptCount val="2"/>
                <c:pt idx="0">
                  <c:v>43.0</c:v>
                </c:pt>
                <c:pt idx="1">
                  <c:v>43.0</c:v>
                </c:pt>
              </c:numCache>
            </c:numRef>
          </c:val>
        </c:ser>
        <c:ser>
          <c:idx val="1"/>
          <c:order val="1"/>
          <c:tx>
            <c:strRef>
              <c:f>Sheet2!$C$8</c:f>
              <c:strCache>
                <c:ptCount val="1"/>
                <c:pt idx="0">
                  <c:v>Obama - All media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Sheet2!$A$9:$A$11</c:f>
              <c:strCache>
                <c:ptCount val="2"/>
                <c:pt idx="0">
                  <c:v>positive</c:v>
                </c:pt>
                <c:pt idx="1">
                  <c:v>neutral</c:v>
                </c:pt>
              </c:strCache>
            </c:strRef>
          </c:cat>
          <c:val>
            <c:numRef>
              <c:f>Sheet2!$C$9:$C$11</c:f>
              <c:numCache>
                <c:formatCode>General</c:formatCode>
                <c:ptCount val="2"/>
                <c:pt idx="0">
                  <c:v>36.0</c:v>
                </c:pt>
                <c:pt idx="1">
                  <c:v>35.0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1876112"/>
        <c:axId val="-2098616368"/>
      </c:barChart>
      <c:catAx>
        <c:axId val="-211187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616368"/>
        <c:crosses val="autoZero"/>
        <c:auto val="1"/>
        <c:lblAlgn val="ctr"/>
        <c:lblOffset val="100"/>
        <c:noMultiLvlLbl val="0"/>
      </c:catAx>
      <c:valAx>
        <c:axId val="-2098616368"/>
        <c:scaling>
          <c:orientation val="minMax"/>
          <c:max val="44.0"/>
          <c:min val="34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187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2008 Election Coverage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Sheet2!$B$8</c:f>
              <c:strCache>
                <c:ptCount val="1"/>
                <c:pt idx="0">
                  <c:v>Obama - MSNBC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Sheet2!$A$9:$A$11</c:f>
              <c:strCache>
                <c:ptCount val="2"/>
                <c:pt idx="0">
                  <c:v>positive</c:v>
                </c:pt>
                <c:pt idx="1">
                  <c:v>neutral</c:v>
                </c:pt>
              </c:strCache>
            </c:strRef>
          </c:cat>
          <c:val>
            <c:numRef>
              <c:f>Sheet2!$B$9:$B$11</c:f>
              <c:numCache>
                <c:formatCode>General</c:formatCode>
                <c:ptCount val="2"/>
                <c:pt idx="0">
                  <c:v>43.0</c:v>
                </c:pt>
                <c:pt idx="1">
                  <c:v>43.0</c:v>
                </c:pt>
              </c:numCache>
            </c:numRef>
          </c:val>
        </c:ser>
        <c:ser>
          <c:idx val="1"/>
          <c:order val="1"/>
          <c:tx>
            <c:strRef>
              <c:f>Sheet2!$C$8</c:f>
              <c:strCache>
                <c:ptCount val="1"/>
                <c:pt idx="0">
                  <c:v>Obama - All media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Sheet2!$A$9:$A$11</c:f>
              <c:strCache>
                <c:ptCount val="2"/>
                <c:pt idx="0">
                  <c:v>positive</c:v>
                </c:pt>
                <c:pt idx="1">
                  <c:v>neutral</c:v>
                </c:pt>
              </c:strCache>
            </c:strRef>
          </c:cat>
          <c:val>
            <c:numRef>
              <c:f>Sheet2!$C$9:$C$11</c:f>
              <c:numCache>
                <c:formatCode>General</c:formatCode>
                <c:ptCount val="2"/>
                <c:pt idx="0">
                  <c:v>36.0</c:v>
                </c:pt>
                <c:pt idx="1">
                  <c:v>35.0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8541408"/>
        <c:axId val="-2098545392"/>
      </c:barChart>
      <c:catAx>
        <c:axId val="-209854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545392"/>
        <c:crosses val="autoZero"/>
        <c:auto val="1"/>
        <c:lblAlgn val="ctr"/>
        <c:lblOffset val="100"/>
        <c:noMultiLvlLbl val="0"/>
      </c:catAx>
      <c:valAx>
        <c:axId val="-2098545392"/>
        <c:scaling>
          <c:orientation val="minMax"/>
          <c:max val="44.0"/>
          <c:min val="34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54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2008 Election Coverage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Sheet2!$B$8</c:f>
              <c:strCache>
                <c:ptCount val="1"/>
                <c:pt idx="0">
                  <c:v>Obama - MSNBC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Sheet2!$A$9:$A$11</c:f>
              <c:strCache>
                <c:ptCount val="2"/>
                <c:pt idx="0">
                  <c:v>positive</c:v>
                </c:pt>
                <c:pt idx="1">
                  <c:v>neutral</c:v>
                </c:pt>
              </c:strCache>
            </c:strRef>
          </c:cat>
          <c:val>
            <c:numRef>
              <c:f>Sheet2!$B$9:$B$11</c:f>
              <c:numCache>
                <c:formatCode>General</c:formatCode>
                <c:ptCount val="2"/>
                <c:pt idx="0">
                  <c:v>43.0</c:v>
                </c:pt>
                <c:pt idx="1">
                  <c:v>43.0</c:v>
                </c:pt>
              </c:numCache>
            </c:numRef>
          </c:val>
        </c:ser>
        <c:ser>
          <c:idx val="1"/>
          <c:order val="1"/>
          <c:tx>
            <c:strRef>
              <c:f>Sheet2!$C$8</c:f>
              <c:strCache>
                <c:ptCount val="1"/>
                <c:pt idx="0">
                  <c:v>Obama - All media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Sheet2!$A$9:$A$11</c:f>
              <c:strCache>
                <c:ptCount val="2"/>
                <c:pt idx="0">
                  <c:v>positive</c:v>
                </c:pt>
                <c:pt idx="1">
                  <c:v>neutral</c:v>
                </c:pt>
              </c:strCache>
            </c:strRef>
          </c:cat>
          <c:val>
            <c:numRef>
              <c:f>Sheet2!$C$9:$C$11</c:f>
              <c:numCache>
                <c:formatCode>General</c:formatCode>
                <c:ptCount val="2"/>
                <c:pt idx="0">
                  <c:v>36.0</c:v>
                </c:pt>
                <c:pt idx="1">
                  <c:v>35.0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2788560"/>
        <c:axId val="-2103014192"/>
      </c:barChart>
      <c:catAx>
        <c:axId val="-210278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14192"/>
        <c:crosses val="autoZero"/>
        <c:auto val="1"/>
        <c:lblAlgn val="ctr"/>
        <c:lblOffset val="100"/>
        <c:noMultiLvlLbl val="0"/>
      </c:catAx>
      <c:valAx>
        <c:axId val="-2103014192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78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1482-5563-9F4F-842D-05BA2C014E35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E59B-5B82-9042-8FB0-B84D15B4C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www.nytimes.com</a:t>
            </a:r>
            <a:r>
              <a:rPr lang="en-US" dirty="0" smtClean="0"/>
              <a:t>/interactive/2017/06/07/world/</a:t>
            </a:r>
            <a:r>
              <a:rPr lang="en-US" dirty="0" err="1" smtClean="0"/>
              <a:t>europe</a:t>
            </a:r>
            <a:r>
              <a:rPr lang="en-US" dirty="0" smtClean="0"/>
              <a:t>/</a:t>
            </a:r>
            <a:r>
              <a:rPr lang="en-US" dirty="0" err="1" smtClean="0"/>
              <a:t>anatomy-of-fake-news-russian-propaganda.html?hp&amp;action</a:t>
            </a:r>
            <a:r>
              <a:rPr lang="en-US" dirty="0" smtClean="0"/>
              <a:t>=</a:t>
            </a:r>
            <a:r>
              <a:rPr lang="en-US" dirty="0" err="1" smtClean="0"/>
              <a:t>click&amp;pgtype</a:t>
            </a:r>
            <a:r>
              <a:rPr lang="en-US" dirty="0" smtClean="0"/>
              <a:t>=</a:t>
            </a:r>
            <a:r>
              <a:rPr lang="en-US" dirty="0" err="1" smtClean="0"/>
              <a:t>Homepage&amp;clickSource</a:t>
            </a:r>
            <a:r>
              <a:rPr lang="en-US" dirty="0" smtClean="0"/>
              <a:t>=</a:t>
            </a:r>
            <a:r>
              <a:rPr lang="en-US" dirty="0" err="1" smtClean="0"/>
              <a:t>story-heading&amp;module</a:t>
            </a:r>
            <a:r>
              <a:rPr lang="en-US" dirty="0" smtClean="0"/>
              <a:t>=</a:t>
            </a:r>
            <a:r>
              <a:rPr lang="en-US" dirty="0" err="1" smtClean="0"/>
              <a:t>second-column-region&amp;region</a:t>
            </a:r>
            <a:r>
              <a:rPr lang="en-US" dirty="0" smtClean="0"/>
              <a:t>=</a:t>
            </a:r>
            <a:r>
              <a:rPr lang="en-US" dirty="0" err="1" smtClean="0"/>
              <a:t>top-news&amp;WT.nav</a:t>
            </a:r>
            <a:r>
              <a:rPr lang="en-US" dirty="0" smtClean="0"/>
              <a:t>=</a:t>
            </a:r>
            <a:r>
              <a:rPr lang="en-US" dirty="0" err="1" smtClean="0"/>
              <a:t>top-news&amp;_r</a:t>
            </a:r>
            <a:r>
              <a:rPr lang="en-US" dirty="0" smtClean="0"/>
              <a:t>=2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www.journalism.org</a:t>
            </a:r>
            <a:r>
              <a:rPr lang="en-US" dirty="0" smtClean="0"/>
              <a:t>/2008/10/29/cable-three-different-networks-three-different-perspectives/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1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www.journalism.org</a:t>
            </a:r>
            <a:r>
              <a:rPr lang="en-US" dirty="0" smtClean="0"/>
              <a:t>/2008/10/29/cable-three-different-networks-three-different-perspectives/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www.journalism.org</a:t>
            </a:r>
            <a:r>
              <a:rPr lang="en-US" dirty="0" smtClean="0"/>
              <a:t>/2008/10/29/cable-three-different-networks-three-different-perspectives/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www.journalism.org</a:t>
            </a:r>
            <a:r>
              <a:rPr lang="en-US" dirty="0" smtClean="0"/>
              <a:t>/2008/10/29/cable-three-different-networks-three-different-perspectives/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www.journalism.org</a:t>
            </a:r>
            <a:r>
              <a:rPr lang="en-US" dirty="0" smtClean="0"/>
              <a:t>/2008/10/29/cable-three-different-networks-three-different-perspectives/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www.journalism.org</a:t>
            </a:r>
            <a:r>
              <a:rPr lang="en-US" dirty="0" smtClean="0"/>
              <a:t>/2008/10/29/cable-three-different-networks-three-different-perspectives/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Quote spread online in response to Newtown</a:t>
            </a:r>
            <a:r>
              <a:rPr lang="en-US" baseline="0" dirty="0" smtClean="0"/>
              <a:t> shootings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DE59B-5B82-9042-8FB0-B84D15B4C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7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4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AD85-50C1-884F-9CD8-84BAA84E9AB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80C6-9AED-794F-B7E7-A3BF076A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37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Living in a post-truth </a:t>
            </a:r>
            <a:r>
              <a:rPr lang="en-US" dirty="0"/>
              <a:t>w</a:t>
            </a:r>
            <a:r>
              <a:rPr lang="en-US" dirty="0" smtClean="0"/>
              <a:t>orld: Building your personal baloney detection 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Easton White</a:t>
            </a:r>
          </a:p>
          <a:p>
            <a:r>
              <a:rPr lang="en-US" sz="4000" dirty="0" smtClean="0"/>
              <a:t>Alan Hastings</a:t>
            </a:r>
          </a:p>
          <a:p>
            <a:endParaRPr lang="en-US" sz="3200" dirty="0"/>
          </a:p>
          <a:p>
            <a:r>
              <a:rPr lang="en-US" sz="3200" dirty="0" smtClean="0"/>
              <a:t>Winter 2018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1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Parody website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66" y="0"/>
            <a:ext cx="5295900" cy="65278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531428" y="4493623"/>
            <a:ext cx="1227909" cy="58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4648200" cy="445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Satirical piece wrote about the incident in the Black sea and included a fake description of a crewman’s account of an electronic bomb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85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fake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" y="2014538"/>
            <a:ext cx="10962518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fake news and its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all fun and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6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97" y="156120"/>
            <a:ext cx="10515600" cy="1325563"/>
          </a:xfrm>
        </p:spPr>
        <p:txBody>
          <a:bodyPr/>
          <a:lstStyle/>
          <a:p>
            <a:r>
              <a:rPr lang="en-US" dirty="0" smtClean="0"/>
              <a:t>News and social media shape our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97" y="156120"/>
            <a:ext cx="10515600" cy="1325563"/>
          </a:xfrm>
        </p:spPr>
        <p:txBody>
          <a:bodyPr/>
          <a:lstStyle/>
          <a:p>
            <a:r>
              <a:rPr lang="en-US" dirty="0" smtClean="0"/>
              <a:t>News and social media shape our perspective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12010"/>
              </p:ext>
            </p:extLst>
          </p:nvPr>
        </p:nvGraphicFramePr>
        <p:xfrm>
          <a:off x="1619795" y="1612312"/>
          <a:ext cx="7916090" cy="4161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89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97" y="156120"/>
            <a:ext cx="10515600" cy="1325563"/>
          </a:xfrm>
        </p:spPr>
        <p:txBody>
          <a:bodyPr/>
          <a:lstStyle/>
          <a:p>
            <a:r>
              <a:rPr lang="en-US" dirty="0" smtClean="0"/>
              <a:t>News and social media shape our perspective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619795" y="1612312"/>
          <a:ext cx="7916090" cy="4161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61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97" y="156120"/>
            <a:ext cx="10515600" cy="1325563"/>
          </a:xfrm>
        </p:spPr>
        <p:txBody>
          <a:bodyPr/>
          <a:lstStyle/>
          <a:p>
            <a:r>
              <a:rPr lang="en-US" dirty="0" smtClean="0"/>
              <a:t>News and social media shape our perspective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619795" y="1612312"/>
          <a:ext cx="7916090" cy="4161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301033" y="3508381"/>
            <a:ext cx="226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 of </a:t>
            </a:r>
            <a:r>
              <a:rPr lang="en-US" smtClean="0"/>
              <a:t>new stories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97" y="156120"/>
            <a:ext cx="10515600" cy="1325563"/>
          </a:xfrm>
        </p:spPr>
        <p:txBody>
          <a:bodyPr/>
          <a:lstStyle/>
          <a:p>
            <a:r>
              <a:rPr lang="en-US" dirty="0" smtClean="0"/>
              <a:t>News and social media shape our perspective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619795" y="1612312"/>
          <a:ext cx="7916090" cy="4161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301033" y="3508381"/>
            <a:ext cx="226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Percent of </a:t>
            </a:r>
            <a:r>
              <a:rPr lang="en-US" smtClean="0"/>
              <a:t>new stories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97" y="156120"/>
            <a:ext cx="10515600" cy="1325563"/>
          </a:xfrm>
        </p:spPr>
        <p:txBody>
          <a:bodyPr/>
          <a:lstStyle/>
          <a:p>
            <a:r>
              <a:rPr lang="en-US" dirty="0" smtClean="0"/>
              <a:t>News and social media shape our perspective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1369607"/>
            <a:ext cx="7970157" cy="52804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62457" y="6280751"/>
            <a:ext cx="24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PEW research center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1" y="948961"/>
            <a:ext cx="1079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37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Living in a post-truth </a:t>
            </a:r>
            <a:r>
              <a:rPr lang="en-US" dirty="0"/>
              <a:t>w</a:t>
            </a:r>
            <a:r>
              <a:rPr lang="en-US" dirty="0" smtClean="0"/>
              <a:t>orld: Building your personal </a:t>
            </a:r>
            <a:r>
              <a:rPr lang="en-US" strike="sngStrike" dirty="0" smtClean="0"/>
              <a:t>baloney</a:t>
            </a:r>
            <a:r>
              <a:rPr lang="en-US" dirty="0" smtClean="0"/>
              <a:t> </a:t>
            </a:r>
            <a:r>
              <a:rPr lang="en-US" smtClean="0"/>
              <a:t>detection 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Easton White</a:t>
            </a:r>
          </a:p>
          <a:p>
            <a:r>
              <a:rPr lang="en-US" sz="4000" dirty="0" smtClean="0"/>
              <a:t>Alan Hastings</a:t>
            </a:r>
          </a:p>
          <a:p>
            <a:endParaRPr lang="en-US" sz="3200" dirty="0"/>
          </a:p>
          <a:p>
            <a:r>
              <a:rPr lang="en-US" sz="3200" dirty="0" smtClean="0"/>
              <a:t>Winter 2018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3000" y="2482850"/>
            <a:ext cx="2562225" cy="1119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bullshit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set of tools to sort through so much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set of tools to sort through so much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3119"/>
            <a:ext cx="5484223" cy="407384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Laid out a baloney detection kit</a:t>
            </a:r>
            <a:endParaRPr lang="en-US" sz="3200" dirty="0"/>
          </a:p>
          <a:p>
            <a:r>
              <a:rPr lang="en-US" dirty="0" smtClean="0"/>
              <a:t>Independent confirmation of the facts</a:t>
            </a:r>
          </a:p>
          <a:p>
            <a:r>
              <a:rPr lang="en-US" dirty="0" smtClean="0"/>
              <a:t>Occam’s Razor</a:t>
            </a:r>
          </a:p>
          <a:p>
            <a:r>
              <a:rPr lang="en-US" dirty="0" smtClean="0"/>
              <a:t>Logical fallacies</a:t>
            </a:r>
          </a:p>
          <a:p>
            <a:r>
              <a:rPr lang="en-US" dirty="0" smtClean="0"/>
              <a:t>And others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49" y="1198608"/>
            <a:ext cx="2946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1" y="948961"/>
            <a:ext cx="10795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1" y="948961"/>
            <a:ext cx="10795000" cy="5080000"/>
          </a:xfrm>
          <a:prstGeom prst="rect">
            <a:avLst/>
          </a:prstGeom>
        </p:spPr>
      </p:pic>
      <p:sp>
        <p:nvSpPr>
          <p:cNvPr id="3" name="&quot;No&quot; Symbol 2"/>
          <p:cNvSpPr/>
          <p:nvPr/>
        </p:nvSpPr>
        <p:spPr>
          <a:xfrm>
            <a:off x="1598327" y="393064"/>
            <a:ext cx="6858000" cy="619179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7269" y="-181634"/>
            <a:ext cx="33963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FAKE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logistics and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will meet every Tuesday from 3:10-4:00pm in this room</a:t>
            </a:r>
          </a:p>
          <a:p>
            <a:r>
              <a:rPr lang="en-US" sz="3200" dirty="0" smtClean="0"/>
              <a:t>Assignments, announcements, readings, and grades will be posted to the Canvas page</a:t>
            </a:r>
          </a:p>
          <a:p>
            <a:r>
              <a:rPr lang="en-US" sz="3200" dirty="0" smtClean="0"/>
              <a:t>Most weeks will involve reading or assignments at home in preparation for the following week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12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1222375"/>
            <a:ext cx="2462213" cy="3321050"/>
          </a:xfrm>
        </p:spPr>
        <p:txBody>
          <a:bodyPr/>
          <a:lstStyle/>
          <a:p>
            <a:r>
              <a:rPr lang="en-US" smtClean="0"/>
              <a:t>Tentative 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46473"/>
              </p:ext>
            </p:extLst>
          </p:nvPr>
        </p:nvGraphicFramePr>
        <p:xfrm>
          <a:off x="3443289" y="365125"/>
          <a:ext cx="8443912" cy="6141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0960"/>
                <a:gridCol w="845122"/>
                <a:gridCol w="3614126"/>
                <a:gridCol w="1431961"/>
                <a:gridCol w="1841743"/>
              </a:tblGrid>
              <a:tr h="35723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Week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Date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Topic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In-class activity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Homework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</a:tr>
              <a:tr h="71447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9-Jan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Introduction, code of conduct, class goals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Read Baloney Detection Kit and answer questions on Canvas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</a:tr>
              <a:tr h="53585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16-Jan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Discuss Sagan’s kit. Logical fallacies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Assignment: Logical fallacy detection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</a:tr>
              <a:tr h="89309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23-Jan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Quantitative thinking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Group project: thinking quantitatively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Finish group project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</a:tr>
              <a:tr h="71447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30-Jan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Scientific method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Group project: Black box activity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Finish group project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</a:tr>
              <a:tr h="71447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6-Feb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Common marketing strategies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Paper: Write about short video/news article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</a:tr>
              <a:tr h="17861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13-Feb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Navigating the web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</a:tr>
              <a:tr h="53585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20-Feb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Prosecutors fallacy and the courtroom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Assignment: Breast cancer problem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</a:tr>
              <a:tr h="17861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27-Feb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Media and Politics Guest Lecture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</a:tr>
              <a:tr h="53585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6-Mar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How to call out bullshit and teach others about detecting bullshit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Paper: Choose tool to add or expand 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</a:tr>
              <a:tr h="35723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13-Mar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TBD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392" marR="543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83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 successful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Attendance and participation in class is mandatory. A large part of your grade comes from in-class participation during discussions</a:t>
            </a:r>
          </a:p>
          <a:p>
            <a:r>
              <a:rPr lang="en-US" sz="3200" dirty="0" smtClean="0"/>
              <a:t>Pay attention to due dates. Late assignments will lose points</a:t>
            </a:r>
          </a:p>
          <a:p>
            <a:r>
              <a:rPr lang="en-US" sz="3200" dirty="0" smtClean="0"/>
              <a:t>Attend office hours for help with writing or other course assignments</a:t>
            </a:r>
          </a:p>
          <a:p>
            <a:r>
              <a:rPr lang="en-US" sz="3200" dirty="0" smtClean="0"/>
              <a:t>The writing center (in the Student Academic Success Center) can help you with your writing as well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2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Grading: pass-fail course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3" y="1843087"/>
            <a:ext cx="11165823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1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Lots of classroom discussion on potentially “hot topics”</a:t>
            </a:r>
          </a:p>
          <a:p>
            <a:r>
              <a:rPr lang="en-US" sz="4400" dirty="0" smtClean="0"/>
              <a:t>Classroom rules?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280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Read Sagan’s Baloney Detection kit chapter. Answer short-answer questions on Canvas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81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96"/>
            <a:ext cx="12192000" cy="51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April 12, 2014, a Russian Warplane flew close to the United States Navy destroyer </a:t>
            </a:r>
            <a:r>
              <a:rPr lang="en-US" dirty="0"/>
              <a:t>s</a:t>
            </a:r>
            <a:r>
              <a:rPr lang="en-US" dirty="0" smtClean="0"/>
              <a:t>hip the Donald Cook</a:t>
            </a:r>
          </a:p>
          <a:p>
            <a:r>
              <a:rPr lang="en-US" dirty="0" smtClean="0"/>
              <a:t>Pentagon issued statement that the ship was fine, but the Russian’s actions were “provocative and unprofessional”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2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Where did this story come from?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What are the facts?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485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0"/>
            <a:ext cx="12192000" cy="625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April 15, 2017</a:t>
            </a:r>
            <a:r>
              <a:rPr lang="en-US" dirty="0"/>
              <a:t>: Russian television Rossiya-1 </a:t>
            </a:r>
            <a:r>
              <a:rPr lang="en-US" dirty="0" smtClean="0"/>
              <a:t>runs story about the 2014 incident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52479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Included information about the radio-electric waves that deactivated the destroyer's main systems</a:t>
            </a:r>
          </a:p>
          <a:p>
            <a:r>
              <a:rPr lang="en-US" dirty="0"/>
              <a:t>Quote </a:t>
            </a:r>
            <a:r>
              <a:rPr lang="en-US" dirty="0" smtClean="0"/>
              <a:t>from </a:t>
            </a:r>
            <a:r>
              <a:rPr lang="en-US" dirty="0"/>
              <a:t>Frank </a:t>
            </a:r>
            <a:r>
              <a:rPr lang="en-US" dirty="0" err="1"/>
              <a:t>Gorenc</a:t>
            </a:r>
            <a:r>
              <a:rPr lang="en-US" dirty="0"/>
              <a:t>, the former commander of the United States Air Force in Europe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37" y="2043386"/>
            <a:ext cx="6611763" cy="36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95" y="169182"/>
            <a:ext cx="10515600" cy="1325563"/>
          </a:xfrm>
        </p:spPr>
        <p:txBody>
          <a:bodyPr/>
          <a:lstStyle/>
          <a:p>
            <a:r>
              <a:rPr lang="en-US" smtClean="0"/>
              <a:t>Posts </a:t>
            </a:r>
            <a:r>
              <a:rPr lang="en-US" dirty="0" smtClean="0"/>
              <a:t>spread on social media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97" y="1494745"/>
            <a:ext cx="64262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Parody website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4648200" cy="445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Satirical piece wrote about the incident in the Black sea and included a fake description of a crewman’s account of an electronic bomb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666" y="0"/>
            <a:ext cx="52959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5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627</Words>
  <Application>Microsoft Macintosh PowerPoint</Application>
  <PresentationFormat>Widescreen</PresentationFormat>
  <Paragraphs>134</Paragraphs>
  <Slides>29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Living in a post-truth world: Building your personal baloney detection kit</vt:lpstr>
      <vt:lpstr>Living in a post-truth world: Building your personal baloney detection kit</vt:lpstr>
      <vt:lpstr>PowerPoint Presentation</vt:lpstr>
      <vt:lpstr>What happened?</vt:lpstr>
      <vt:lpstr>Where did this story come from?  What are the facts?</vt:lpstr>
      <vt:lpstr>PowerPoint Presentation</vt:lpstr>
      <vt:lpstr>April 15, 2017: Russian television Rossiya-1 runs story about the 2014 incident</vt:lpstr>
      <vt:lpstr>Posts spread on social media</vt:lpstr>
      <vt:lpstr>Parody website</vt:lpstr>
      <vt:lpstr>Parody website</vt:lpstr>
      <vt:lpstr>Timeline of fake news</vt:lpstr>
      <vt:lpstr>Example of fake news and its consequences</vt:lpstr>
      <vt:lpstr>News and social media shape our perspective</vt:lpstr>
      <vt:lpstr>News and social media shape our perspective</vt:lpstr>
      <vt:lpstr>News and social media shape our perspective</vt:lpstr>
      <vt:lpstr>News and social media shape our perspective</vt:lpstr>
      <vt:lpstr>News and social media shape our perspective</vt:lpstr>
      <vt:lpstr>News and social media shape our perspective</vt:lpstr>
      <vt:lpstr>PowerPoint Presentation</vt:lpstr>
      <vt:lpstr>We need a set of tools to sort through so much information</vt:lpstr>
      <vt:lpstr>We need a set of tools to sort through so much information</vt:lpstr>
      <vt:lpstr>PowerPoint Presentation</vt:lpstr>
      <vt:lpstr>PowerPoint Presentation</vt:lpstr>
      <vt:lpstr>Class logistics and schedule</vt:lpstr>
      <vt:lpstr>Tentative schedule</vt:lpstr>
      <vt:lpstr>How to be successful in this course</vt:lpstr>
      <vt:lpstr>Grading: pass-fail course</vt:lpstr>
      <vt:lpstr>Conduct of this class</vt:lpstr>
      <vt:lpstr>Homework for 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in a Post-Truth World: Building your personal baloney detection kit</dc:title>
  <dc:creator>Easton Radley White</dc:creator>
  <cp:lastModifiedBy>Easton Radley White</cp:lastModifiedBy>
  <cp:revision>34</cp:revision>
  <dcterms:created xsi:type="dcterms:W3CDTF">2017-12-25T01:20:25Z</dcterms:created>
  <dcterms:modified xsi:type="dcterms:W3CDTF">2018-05-01T16:35:46Z</dcterms:modified>
</cp:coreProperties>
</file>