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71" r:id="rId5"/>
    <p:sldId id="260" r:id="rId6"/>
    <p:sldId id="272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54173-DEA3-4765-ADED-C1311EAA9F9E}" type="datetimeFigureOut">
              <a:rPr lang="es-PE" smtClean="0"/>
              <a:t>20/03/2021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FE658-D640-4764-AD89-3BE511E58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2293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D449E-ADD5-4A56-838F-43A523F2D57F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8431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D449E-ADD5-4A56-838F-43A523F2D57F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0747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D449E-ADD5-4A56-838F-43A523F2D57F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4947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D449E-ADD5-4A56-838F-43A523F2D57F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8188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2BB37-72ED-40F0-8493-9E23687E9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239BCB-27A6-4133-AD78-94EFA6267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F6A58-48AF-408B-91E9-5260544D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20/03/2021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C9E7EC-C84C-4486-BF7A-1E54157F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AB7A55-7F44-4E58-B65A-1F99CC24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250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DBA60-D057-4D6F-A4A9-7F10BFB3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F87EB0-0208-4521-AE8E-FA34AFA89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F3E7EA-D4F9-423B-828C-BD830F73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20/03/2021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E2499-9420-492D-A08F-E2E9E900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83A679-4736-47A2-A251-47A08658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927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C90DCE-F914-4D7D-BFDF-5D135DD8C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0D4F37-8A37-43A1-804C-412B4A7BF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FDACA7-4C11-4536-8E72-67BB05F4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20/03/2021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ABEF93-F818-4591-B2FB-3E1FBE55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EA7C14-D160-4DB1-9099-5F335D9D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651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72D80-6289-491A-9493-78E0C993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A223BE-8518-44AB-B77B-E7313ECB6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B9D81A-6F9A-4721-AC1B-BE5C36ED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20/03/2021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17F57E-BAF2-4BC2-9638-6FA3FE08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28E59E-AE55-46D6-BAB2-33733FEE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664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BC0A5-C48F-448E-B091-0E3B444F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33E8C3-4B7A-4FB6-BF56-FF130E361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5093C2-47FA-48AE-8C93-7AC8B019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20/03/2021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6FD96-6CD1-4F00-980A-1711699C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EF66C4-B2D2-4ED4-8947-71B90EF1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919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B92E0-1E7B-4205-8980-66B33C78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80CE4A-23B4-4FD4-BD7F-C8523FC42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6AF642-8A2B-4B4E-82F5-48AA21739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32F6A6-F335-414A-921A-12F0070E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20/03/2021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83DE39-D192-42F5-A4CE-C602EBF6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721935-126F-4CB4-AB3A-78A34DD6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102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5C3E4-CACF-433C-80BA-F4295969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83BB9D-EE42-49C4-8DCD-53C694BE6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758CAD-3535-4DAF-B63D-CA8078BA9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5E2DCC-CCAC-47BD-AF76-114D48615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B07B8E-0432-4CF2-A2BE-5A9D49952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E21F29-4F5C-4A0B-A2E7-621CF05E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20/03/2021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42AEFC-7F14-476E-99DF-20A2E23B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A65B60-4CEB-4354-B452-C566DE2F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84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D3B04-8F9F-4ADB-B1D5-DC644E3E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A4DB29-A34C-44E5-9B7A-C9BBC841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20/03/2021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6E4A4-BEB4-4FF7-89F1-4F35D4BC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E45A88-DB7F-4A1C-BDE1-F8B0A171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870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227F2B-8BB9-4592-AACE-6925649F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20/03/2021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AB765A-B371-4955-90E9-D0938168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DD5786-708E-4DFC-A014-BA3B24EE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772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BC73A-9E05-4FEC-8BBE-2432C863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15681C-F751-4AD8-8D52-57B4BFC0E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386FB9-93AA-4FD2-97E8-B8FEB711F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13F844-F39A-4A85-86CC-64C4FBC4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20/03/2021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F13B45-B4A4-4AA0-8C0E-EF4CEEBE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FD555E-CC4A-4BE7-827C-AE071E4A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95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420E8-9F41-4608-897D-85D85EE8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56D4228-2D6E-4E72-8437-D2F81DA7D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8BCF4B-7A2D-4227-9436-78641E631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D20AC9-6D43-4175-BCC3-3F96A031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20/03/2021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2C0793-8ED0-4025-9D96-F1A4C6F1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E15B3C-5F6A-4874-89C6-99796D39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741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C16AD4-5355-4A8F-A455-ADFD8296C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96AC18-C375-49B8-BCA5-3B5ADCBFD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85E069-1136-40CD-9534-EF7CC886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C75EC-7B08-4057-8DBE-27B2D0ADEA70}" type="datetimeFigureOut">
              <a:rPr lang="es-PE" smtClean="0"/>
              <a:t>20/03/2021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034D71-7C95-4F6A-8508-B01AF9A55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7E06A5-DBF6-42FB-831F-72C445EDB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770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vectorhq.com/images/thumbs/38e/universidad-nacional-de-trujillo-per-210232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848" r="461"/>
          <a:stretch/>
        </p:blipFill>
        <p:spPr bwMode="auto">
          <a:xfrm>
            <a:off x="4457988" y="1758640"/>
            <a:ext cx="2295393" cy="207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975856" y="1058358"/>
            <a:ext cx="10316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ESCUELA DE </a:t>
            </a:r>
            <a:r>
              <a:rPr lang="es-PE" sz="360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INGENIERÍA MECATRONICA</a:t>
            </a:r>
            <a:endParaRPr lang="es-PE" sz="3600" dirty="0"/>
          </a:p>
        </p:txBody>
      </p:sp>
      <p:sp>
        <p:nvSpPr>
          <p:cNvPr id="6" name="Rectángulo 5"/>
          <p:cNvSpPr/>
          <p:nvPr/>
        </p:nvSpPr>
        <p:spPr>
          <a:xfrm>
            <a:off x="2481638" y="421260"/>
            <a:ext cx="7014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2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UNIVERSIDAD NACIONAL DE TRUJILLO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85359" y="3886382"/>
            <a:ext cx="10607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PE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INTRODUCCIÓN A LA PROGRAMACIÓN</a:t>
            </a:r>
            <a:endParaRPr lang="es-PE" sz="2800" dirty="0"/>
          </a:p>
        </p:txBody>
      </p:sp>
      <p:sp>
        <p:nvSpPr>
          <p:cNvPr id="8" name="Rectángulo 7"/>
          <p:cNvSpPr/>
          <p:nvPr/>
        </p:nvSpPr>
        <p:spPr>
          <a:xfrm>
            <a:off x="2940679" y="5852270"/>
            <a:ext cx="6494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sz="24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Docente: </a:t>
            </a:r>
            <a:r>
              <a:rPr lang="es-PE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Ing. Asto </a:t>
            </a:r>
            <a:r>
              <a:rPr lang="es-PE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s-PE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odriguez, </a:t>
            </a:r>
            <a:r>
              <a:rPr lang="es-PE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s-PE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merson </a:t>
            </a:r>
            <a:r>
              <a:rPr lang="es-PE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s-PE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aximo 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967815" y="3778479"/>
            <a:ext cx="104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852399" y="5411948"/>
            <a:ext cx="104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685359" y="4710017"/>
            <a:ext cx="10607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PE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CLASE 1: Git y GitHub</a:t>
            </a:r>
            <a:endParaRPr lang="es-PE" sz="2800" dirty="0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>
          <a:xfrm>
            <a:off x="7868478" y="6131063"/>
            <a:ext cx="2743200" cy="365125"/>
          </a:xfrm>
        </p:spPr>
        <p:txBody>
          <a:bodyPr/>
          <a:lstStyle/>
          <a:p>
            <a:fld id="{2E22833B-ED23-4775-A4E1-BC4ED5F81E39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784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/>
              <a:t>Conceptos Básicos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833B-ED23-4775-A4E1-BC4ED5F81E39}" type="slidenum">
              <a:rPr lang="es-PE" smtClean="0"/>
              <a:t>2</a:t>
            </a:fld>
            <a:endParaRPr lang="es-PE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4700FD3-3992-419B-B81A-0C73C605901E}"/>
              </a:ext>
            </a:extLst>
          </p:cNvPr>
          <p:cNvGrpSpPr/>
          <p:nvPr/>
        </p:nvGrpSpPr>
        <p:grpSpPr>
          <a:xfrm>
            <a:off x="1285428" y="6358452"/>
            <a:ext cx="10440000" cy="370571"/>
            <a:chOff x="1285428" y="6358452"/>
            <a:chExt cx="10440000" cy="370571"/>
          </a:xfrm>
        </p:grpSpPr>
        <p:cxnSp>
          <p:nvCxnSpPr>
            <p:cNvPr id="4" name="Conector recto 3"/>
            <p:cNvCxnSpPr/>
            <p:nvPr/>
          </p:nvCxnSpPr>
          <p:spPr>
            <a:xfrm>
              <a:off x="1285428" y="6358452"/>
              <a:ext cx="10440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uadroTexto 4"/>
            <p:cNvSpPr txBox="1"/>
            <p:nvPr/>
          </p:nvSpPr>
          <p:spPr>
            <a:xfrm>
              <a:off x="1403798" y="6389195"/>
              <a:ext cx="2147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600" b="1" dirty="0"/>
                <a:t>Ingeniería Mecatrónica</a:t>
              </a: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8208517" y="6390469"/>
              <a:ext cx="32960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600" b="1" dirty="0"/>
                <a:t>Ing. Emerson M. Asto Rodriguez</a:t>
              </a:r>
            </a:p>
          </p:txBody>
        </p:sp>
      </p:grpSp>
      <p:sp>
        <p:nvSpPr>
          <p:cNvPr id="11" name="Rectangle 3">
            <a:extLst>
              <a:ext uri="{FF2B5EF4-FFF2-40B4-BE49-F238E27FC236}">
                <a16:creationId xmlns:a16="http://schemas.microsoft.com/office/drawing/2014/main" id="{2C9B0F4C-C598-4495-8BC0-8429216C7F50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393551"/>
            <a:ext cx="10887228" cy="47952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_tradnl" altLang="es-PE" sz="2500" dirty="0">
                <a:solidFill>
                  <a:srgbClr val="FF0000"/>
                </a:solidFill>
              </a:rPr>
              <a:t>Programación</a:t>
            </a:r>
            <a:r>
              <a:rPr lang="es-ES_tradnl" altLang="es-PE" sz="2500" dirty="0"/>
              <a:t>: Uso del ordenador para resolver problemas. Usando operaciones sencillas (aritméticas, comparaciones, almacenar y transferir datos...)</a:t>
            </a:r>
          </a:p>
          <a:p>
            <a:pPr algn="just">
              <a:lnSpc>
                <a:spcPct val="150000"/>
              </a:lnSpc>
            </a:pPr>
            <a:r>
              <a:rPr lang="es-ES_tradnl" altLang="es-PE" sz="2500" dirty="0"/>
              <a:t>Instrucción:  es una sentencia. Ej.: </a:t>
            </a:r>
            <a:r>
              <a:rPr lang="es-ES_tradnl" altLang="es-PE" sz="2500" dirty="0">
                <a:solidFill>
                  <a:srgbClr val="0066FF"/>
                </a:solidFill>
              </a:rPr>
              <a:t>x = 2 * y</a:t>
            </a:r>
          </a:p>
          <a:p>
            <a:pPr lvl="1" algn="just">
              <a:lnSpc>
                <a:spcPct val="150000"/>
              </a:lnSpc>
            </a:pPr>
            <a:r>
              <a:rPr lang="es-ES_tradnl" altLang="es-PE" sz="2500" dirty="0"/>
              <a:t>de </a:t>
            </a:r>
            <a:r>
              <a:rPr lang="es-ES_tradnl" altLang="es-PE" sz="2500" dirty="0">
                <a:solidFill>
                  <a:srgbClr val="FF0000"/>
                </a:solidFill>
              </a:rPr>
              <a:t>entrada</a:t>
            </a:r>
            <a:r>
              <a:rPr lang="es-ES_tradnl" altLang="es-PE" sz="2500" dirty="0"/>
              <a:t> de datos (lectura)</a:t>
            </a:r>
          </a:p>
          <a:p>
            <a:pPr lvl="1" algn="just">
              <a:lnSpc>
                <a:spcPct val="150000"/>
              </a:lnSpc>
            </a:pPr>
            <a:r>
              <a:rPr lang="es-ES_tradnl" altLang="es-PE" sz="2500" dirty="0">
                <a:solidFill>
                  <a:srgbClr val="FF0000"/>
                </a:solidFill>
              </a:rPr>
              <a:t>operaciones</a:t>
            </a:r>
            <a:r>
              <a:rPr lang="es-ES_tradnl" altLang="es-PE" sz="2500" dirty="0"/>
              <a:t> sobre los datos (manipulación)</a:t>
            </a:r>
          </a:p>
          <a:p>
            <a:pPr lvl="1" algn="just">
              <a:lnSpc>
                <a:spcPct val="150000"/>
              </a:lnSpc>
            </a:pPr>
            <a:r>
              <a:rPr lang="es-ES_tradnl" altLang="es-PE" sz="2500" dirty="0"/>
              <a:t>de </a:t>
            </a:r>
            <a:r>
              <a:rPr lang="es-ES_tradnl" altLang="es-PE" sz="2500" dirty="0">
                <a:solidFill>
                  <a:srgbClr val="FF0000"/>
                </a:solidFill>
              </a:rPr>
              <a:t>salida</a:t>
            </a:r>
            <a:r>
              <a:rPr lang="es-ES_tradnl" altLang="es-PE" sz="2500" dirty="0"/>
              <a:t> (presentación) de resultados y almacenamiento</a:t>
            </a:r>
          </a:p>
          <a:p>
            <a:pPr algn="just">
              <a:lnSpc>
                <a:spcPct val="150000"/>
              </a:lnSpc>
            </a:pPr>
            <a:r>
              <a:rPr lang="es-ES_tradnl" altLang="es-PE" sz="2500" dirty="0">
                <a:solidFill>
                  <a:srgbClr val="FF0000"/>
                </a:solidFill>
              </a:rPr>
              <a:t>Programa</a:t>
            </a:r>
            <a:r>
              <a:rPr lang="es-ES_tradnl" altLang="es-PE" sz="2500" dirty="0"/>
              <a:t>: lista de instrucciones. Descripción de pasos a dar para resolver un problema. </a:t>
            </a:r>
          </a:p>
        </p:txBody>
      </p:sp>
    </p:spTree>
    <p:extLst>
      <p:ext uri="{BB962C8B-B14F-4D97-AF65-F5344CB8AC3E}">
        <p14:creationId xmlns:p14="http://schemas.microsoft.com/office/powerpoint/2010/main" val="268155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/>
              <a:t>Conceptos Básicos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833B-ED23-4775-A4E1-BC4ED5F81E39}" type="slidenum">
              <a:rPr lang="es-PE" smtClean="0"/>
              <a:t>3</a:t>
            </a:fld>
            <a:endParaRPr lang="es-PE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7B51887-E543-4A16-978A-7170FB3025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47534"/>
            <a:ext cx="10666412" cy="4876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s-ES_tradnl" altLang="es-PE" sz="2500" dirty="0">
                <a:solidFill>
                  <a:srgbClr val="FF0000"/>
                </a:solidFill>
              </a:rPr>
              <a:t>Algoritmo</a:t>
            </a:r>
            <a:r>
              <a:rPr lang="es-ES_tradnl" altLang="es-PE" sz="2500" dirty="0"/>
              <a:t>: descripción exacta </a:t>
            </a:r>
            <a:r>
              <a:rPr lang="es-ES_tradnl" altLang="es-PE" sz="2500" b="1" u="sng" dirty="0"/>
              <a:t>no ambigua</a:t>
            </a:r>
            <a:r>
              <a:rPr lang="es-ES_tradnl" altLang="es-PE" sz="2500" b="1" dirty="0"/>
              <a:t> </a:t>
            </a:r>
            <a:r>
              <a:rPr lang="es-ES_tradnl" altLang="es-PE" sz="2500" dirty="0"/>
              <a:t>de pasos a aplicar para encontrar una solución a un problema. Método de resolución general de un problema.</a:t>
            </a:r>
          </a:p>
          <a:p>
            <a:pPr lvl="1" algn="just">
              <a:lnSpc>
                <a:spcPct val="150000"/>
              </a:lnSpc>
            </a:pPr>
            <a:r>
              <a:rPr lang="es-ES_tradnl" altLang="es-PE" sz="2100" dirty="0" err="1"/>
              <a:t>Ej</a:t>
            </a:r>
            <a:r>
              <a:rPr lang="es-ES_tradnl" altLang="es-PE" sz="2100" dirty="0"/>
              <a:t>: receta de cocina.</a:t>
            </a:r>
          </a:p>
          <a:p>
            <a:pPr lvl="1" algn="just">
              <a:lnSpc>
                <a:spcPct val="150000"/>
              </a:lnSpc>
            </a:pPr>
            <a:r>
              <a:rPr lang="es-ES_tradnl" altLang="es-PE" sz="2100" dirty="0"/>
              <a:t>Para programar hay que analizar el problema y diseñar una estrategia de resolución. Hay que </a:t>
            </a:r>
            <a:r>
              <a:rPr lang="es-ES_tradnl" altLang="es-PE" sz="21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contemplar todas las alternativas lógicas posibles </a:t>
            </a:r>
            <a:r>
              <a:rPr lang="es-ES_tradnl" altLang="es-PE" sz="2100" dirty="0"/>
              <a:t>(no dejar </a:t>
            </a:r>
            <a:r>
              <a:rPr lang="es-ES_tradnl" altLang="es-PE" sz="2100" i="1" dirty="0"/>
              <a:t>cabos sueltos</a:t>
            </a:r>
            <a:r>
              <a:rPr lang="es-ES_tradnl" altLang="es-PE" sz="2100" dirty="0"/>
              <a:t>).</a:t>
            </a:r>
          </a:p>
          <a:p>
            <a:pPr lvl="1" algn="just">
              <a:lnSpc>
                <a:spcPct val="150000"/>
              </a:lnSpc>
            </a:pPr>
            <a:endParaRPr lang="es-ES_tradnl" altLang="es-PE" sz="2100" dirty="0"/>
          </a:p>
          <a:p>
            <a:pPr algn="just" eaLnBrk="1" hangingPunct="1">
              <a:lnSpc>
                <a:spcPct val="150000"/>
              </a:lnSpc>
            </a:pPr>
            <a:r>
              <a:rPr lang="es-ES_tradnl" altLang="es-PE" sz="2500" dirty="0">
                <a:solidFill>
                  <a:srgbClr val="FF0000"/>
                </a:solidFill>
              </a:rPr>
              <a:t>Problema</a:t>
            </a:r>
            <a:r>
              <a:rPr lang="es-ES_tradnl" altLang="es-PE" sz="2500" dirty="0"/>
              <a:t> </a:t>
            </a:r>
            <a:r>
              <a:rPr lang="es-ES_tradnl" altLang="es-PE" sz="2500" dirty="0">
                <a:sym typeface="Wingdings" panose="05000000000000000000" pitchFamily="2" charset="2"/>
              </a:rPr>
              <a:t> </a:t>
            </a:r>
            <a:r>
              <a:rPr lang="es-ES_tradnl" altLang="es-PE" sz="2500" dirty="0">
                <a:solidFill>
                  <a:srgbClr val="FF0000"/>
                </a:solidFill>
                <a:sym typeface="Wingdings" panose="05000000000000000000" pitchFamily="2" charset="2"/>
              </a:rPr>
              <a:t>Algoritmo</a:t>
            </a:r>
            <a:r>
              <a:rPr lang="es-ES_tradnl" altLang="es-PE" sz="2500" dirty="0">
                <a:sym typeface="Wingdings" panose="05000000000000000000" pitchFamily="2" charset="2"/>
              </a:rPr>
              <a:t>  </a:t>
            </a:r>
            <a:r>
              <a:rPr lang="es-ES_tradnl" altLang="es-PE" sz="2500" dirty="0">
                <a:solidFill>
                  <a:srgbClr val="FF0000"/>
                </a:solidFill>
                <a:sym typeface="Wingdings" panose="05000000000000000000" pitchFamily="2" charset="2"/>
              </a:rPr>
              <a:t>Programa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2EEC3F87-88E0-40CC-931A-3D9AE99DDA1F}"/>
              </a:ext>
            </a:extLst>
          </p:cNvPr>
          <p:cNvGrpSpPr/>
          <p:nvPr/>
        </p:nvGrpSpPr>
        <p:grpSpPr>
          <a:xfrm>
            <a:off x="1285428" y="6358452"/>
            <a:ext cx="10440000" cy="370571"/>
            <a:chOff x="1285428" y="6358452"/>
            <a:chExt cx="10440000" cy="370571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BAEA4576-76F2-4586-A704-773372F2C1B0}"/>
                </a:ext>
              </a:extLst>
            </p:cNvPr>
            <p:cNvCxnSpPr/>
            <p:nvPr/>
          </p:nvCxnSpPr>
          <p:spPr>
            <a:xfrm>
              <a:off x="1285428" y="6358452"/>
              <a:ext cx="10440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080AB4A-7345-4D0A-BE9C-BCE3476072FB}"/>
                </a:ext>
              </a:extLst>
            </p:cNvPr>
            <p:cNvSpPr txBox="1"/>
            <p:nvPr/>
          </p:nvSpPr>
          <p:spPr>
            <a:xfrm>
              <a:off x="1403798" y="6389195"/>
              <a:ext cx="2147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600" b="1" dirty="0"/>
                <a:t>Ingeniería Mecatrónica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24088B3B-379A-4D31-9ABE-491ECEE724B4}"/>
                </a:ext>
              </a:extLst>
            </p:cNvPr>
            <p:cNvSpPr txBox="1"/>
            <p:nvPr/>
          </p:nvSpPr>
          <p:spPr>
            <a:xfrm>
              <a:off x="8208517" y="6390469"/>
              <a:ext cx="32960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600" b="1" dirty="0"/>
                <a:t>Ing. Emerson M. Asto Rodriguez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770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➤ Los algoritmos: ¿pueden ser un peligro para los ciudadanos?| CIOAL The  Standard IT">
            <a:extLst>
              <a:ext uri="{FF2B5EF4-FFF2-40B4-BE49-F238E27FC236}">
                <a16:creationId xmlns:a16="http://schemas.microsoft.com/office/drawing/2014/main" id="{6A247793-B060-4BE9-8159-E53FC952F0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89" t="-4672" r="9541" b="4672"/>
          <a:stretch/>
        </p:blipFill>
        <p:spPr bwMode="auto">
          <a:xfrm>
            <a:off x="0" y="-377058"/>
            <a:ext cx="3707934" cy="723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E87C5C-E48B-4D47-80C3-A286FB76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PE" dirty="0"/>
              <a:t>Características de un Algoritmo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63DDA266-8BA6-4CED-9F94-72B8D829378B}"/>
              </a:ext>
            </a:extLst>
          </p:cNvPr>
          <p:cNvGrpSpPr/>
          <p:nvPr/>
        </p:nvGrpSpPr>
        <p:grpSpPr>
          <a:xfrm>
            <a:off x="1285428" y="6358452"/>
            <a:ext cx="10440000" cy="370571"/>
            <a:chOff x="1285428" y="6358452"/>
            <a:chExt cx="10440000" cy="370571"/>
          </a:xfrm>
        </p:grpSpPr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88F03705-9FBA-4113-8856-C5B781FE3BB1}"/>
                </a:ext>
              </a:extLst>
            </p:cNvPr>
            <p:cNvCxnSpPr/>
            <p:nvPr/>
          </p:nvCxnSpPr>
          <p:spPr>
            <a:xfrm>
              <a:off x="1285428" y="6358452"/>
              <a:ext cx="10440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6D5C6C63-2EBF-4F7B-8908-C967628366B8}"/>
                </a:ext>
              </a:extLst>
            </p:cNvPr>
            <p:cNvSpPr txBox="1"/>
            <p:nvPr/>
          </p:nvSpPr>
          <p:spPr>
            <a:xfrm>
              <a:off x="1403798" y="6389195"/>
              <a:ext cx="2147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600" b="1" dirty="0">
                  <a:solidFill>
                    <a:schemeClr val="bg1"/>
                  </a:solidFill>
                </a:rPr>
                <a:t>Ingeniería Mecatrónica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97EA294B-5E46-493A-9176-3DAEF1D9A062}"/>
                </a:ext>
              </a:extLst>
            </p:cNvPr>
            <p:cNvSpPr txBox="1"/>
            <p:nvPr/>
          </p:nvSpPr>
          <p:spPr>
            <a:xfrm>
              <a:off x="8208517" y="6390469"/>
              <a:ext cx="32960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600" b="1" dirty="0"/>
                <a:t>Ing. Emerson M. Asto Rodriguez</a:t>
              </a:r>
            </a:p>
          </p:txBody>
        </p:sp>
      </p:grpSp>
      <p:pic>
        <p:nvPicPr>
          <p:cNvPr id="1030" name="Picture 6" descr="Que es un Algoritmo? | Analisis de Algoritmo">
            <a:extLst>
              <a:ext uri="{FF2B5EF4-FFF2-40B4-BE49-F238E27FC236}">
                <a16:creationId xmlns:a16="http://schemas.microsoft.com/office/drawing/2014/main" id="{4266E2FF-B095-4ADF-BC0F-9B11AE831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929" y="2114032"/>
            <a:ext cx="6527028" cy="393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95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/>
              <a:t>Conceptos Básicos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833B-ED23-4775-A4E1-BC4ED5F81E39}" type="slidenum">
              <a:rPr lang="es-PE" smtClean="0"/>
              <a:t>5</a:t>
            </a:fld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ABA5A0D-EDBB-4114-B2CA-713092076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38" y="1298249"/>
            <a:ext cx="10088389" cy="504419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82F4DD82-329B-4EC6-AD7D-54E54721F19F}"/>
              </a:ext>
            </a:extLst>
          </p:cNvPr>
          <p:cNvSpPr/>
          <p:nvPr/>
        </p:nvSpPr>
        <p:spPr>
          <a:xfrm>
            <a:off x="8610600" y="3604591"/>
            <a:ext cx="1659835" cy="4373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42C1CBE8-B3D1-4D53-8CAF-0BC9615BF029}"/>
              </a:ext>
            </a:extLst>
          </p:cNvPr>
          <p:cNvGrpSpPr/>
          <p:nvPr/>
        </p:nvGrpSpPr>
        <p:grpSpPr>
          <a:xfrm>
            <a:off x="1285428" y="6358452"/>
            <a:ext cx="10440000" cy="370571"/>
            <a:chOff x="1285428" y="6358452"/>
            <a:chExt cx="10440000" cy="370571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67ECCFA4-64A5-4068-BE2C-B63639732C30}"/>
                </a:ext>
              </a:extLst>
            </p:cNvPr>
            <p:cNvCxnSpPr/>
            <p:nvPr/>
          </p:nvCxnSpPr>
          <p:spPr>
            <a:xfrm>
              <a:off x="1285428" y="6358452"/>
              <a:ext cx="10440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460DA0B5-E219-4FE8-956B-55A4949C30CC}"/>
                </a:ext>
              </a:extLst>
            </p:cNvPr>
            <p:cNvSpPr txBox="1"/>
            <p:nvPr/>
          </p:nvSpPr>
          <p:spPr>
            <a:xfrm>
              <a:off x="1403798" y="6389195"/>
              <a:ext cx="2147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600" b="1" dirty="0"/>
                <a:t>Ingeniería Mecatrónica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31C8DDB8-18B5-4221-B667-7C2F7561908F}"/>
                </a:ext>
              </a:extLst>
            </p:cNvPr>
            <p:cNvSpPr txBox="1"/>
            <p:nvPr/>
          </p:nvSpPr>
          <p:spPr>
            <a:xfrm>
              <a:off x="8208517" y="6390469"/>
              <a:ext cx="32960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600" b="1" dirty="0"/>
                <a:t>Ing. Emerson M. Asto Rodriguez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349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/>
              <a:t>AGENDA: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833B-ED23-4775-A4E1-BC4ED5F81E39}" type="slidenum">
              <a:rPr lang="es-PE" smtClean="0"/>
              <a:t>6</a:t>
            </a:fld>
            <a:endParaRPr lang="es-PE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42C1CBE8-B3D1-4D53-8CAF-0BC9615BF029}"/>
              </a:ext>
            </a:extLst>
          </p:cNvPr>
          <p:cNvGrpSpPr/>
          <p:nvPr/>
        </p:nvGrpSpPr>
        <p:grpSpPr>
          <a:xfrm>
            <a:off x="1285428" y="6358452"/>
            <a:ext cx="10440000" cy="370571"/>
            <a:chOff x="1285428" y="6358452"/>
            <a:chExt cx="10440000" cy="370571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67ECCFA4-64A5-4068-BE2C-B63639732C30}"/>
                </a:ext>
              </a:extLst>
            </p:cNvPr>
            <p:cNvCxnSpPr/>
            <p:nvPr/>
          </p:nvCxnSpPr>
          <p:spPr>
            <a:xfrm>
              <a:off x="1285428" y="6358452"/>
              <a:ext cx="10440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460DA0B5-E219-4FE8-956B-55A4949C30CC}"/>
                </a:ext>
              </a:extLst>
            </p:cNvPr>
            <p:cNvSpPr txBox="1"/>
            <p:nvPr/>
          </p:nvSpPr>
          <p:spPr>
            <a:xfrm>
              <a:off x="1403798" y="6389195"/>
              <a:ext cx="2147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600" b="1" dirty="0"/>
                <a:t>Ingeniería Mecatrónica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31C8DDB8-18B5-4221-B667-7C2F7561908F}"/>
                </a:ext>
              </a:extLst>
            </p:cNvPr>
            <p:cNvSpPr txBox="1"/>
            <p:nvPr/>
          </p:nvSpPr>
          <p:spPr>
            <a:xfrm>
              <a:off x="8208517" y="6390469"/>
              <a:ext cx="32960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600" b="1" dirty="0"/>
                <a:t>Ing. Emerson M. Asto Rodriguez</a:t>
              </a:r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36073D90-AC60-4FC9-A087-200763FC3C0C}"/>
              </a:ext>
            </a:extLst>
          </p:cNvPr>
          <p:cNvSpPr txBox="1"/>
          <p:nvPr/>
        </p:nvSpPr>
        <p:spPr>
          <a:xfrm>
            <a:off x="1635853" y="19210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USO DE LA TERMINAL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9012370-230E-46FB-840C-CA90B96C2F8E}"/>
              </a:ext>
            </a:extLst>
          </p:cNvPr>
          <p:cNvSpPr txBox="1"/>
          <p:nvPr/>
        </p:nvSpPr>
        <p:spPr>
          <a:xfrm>
            <a:off x="9603129" y="182923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GIT</a:t>
            </a:r>
          </a:p>
        </p:txBody>
      </p:sp>
      <p:pic>
        <p:nvPicPr>
          <p:cNvPr id="1026" name="Picture 2" descr="Quickly Encrypt a File with OpenSSL | OSXDaily">
            <a:extLst>
              <a:ext uri="{FF2B5EF4-FFF2-40B4-BE49-F238E27FC236}">
                <a16:creationId xmlns:a16="http://schemas.microsoft.com/office/drawing/2014/main" id="{BCF5E5BE-A20D-4C1E-BF69-D1342649D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99" y="2321153"/>
            <a:ext cx="43243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- bryan2811/Curso-de-Git-y-Github-Platzi: Guía del curso de Git y  Github en Platzi">
            <a:extLst>
              <a:ext uri="{FF2B5EF4-FFF2-40B4-BE49-F238E27FC236}">
                <a16:creationId xmlns:a16="http://schemas.microsoft.com/office/drawing/2014/main" id="{98203AD7-0DCC-4987-A9A6-B101D7533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494" y="2892522"/>
            <a:ext cx="4484934" cy="251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900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239</Words>
  <Application>Microsoft Office PowerPoint</Application>
  <PresentationFormat>Panorámica</PresentationFormat>
  <Paragraphs>42</Paragraphs>
  <Slides>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Conceptos Básicos</vt:lpstr>
      <vt:lpstr>Conceptos Básicos</vt:lpstr>
      <vt:lpstr>Características de un Algoritmo</vt:lpstr>
      <vt:lpstr>Conceptos Básicos</vt:lpstr>
      <vt:lpstr>AGENDA: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Emerson</dc:creator>
  <cp:lastModifiedBy>Emerson Asto</cp:lastModifiedBy>
  <cp:revision>24</cp:revision>
  <dcterms:created xsi:type="dcterms:W3CDTF">2018-08-28T13:12:43Z</dcterms:created>
  <dcterms:modified xsi:type="dcterms:W3CDTF">2021-03-21T00:59:54Z</dcterms:modified>
</cp:coreProperties>
</file>