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9"/>
  </p:notesMasterIdLst>
  <p:sldIdLst>
    <p:sldId id="256" r:id="rId2"/>
    <p:sldId id="336" r:id="rId3"/>
    <p:sldId id="334" r:id="rId4"/>
    <p:sldId id="335" r:id="rId5"/>
    <p:sldId id="261" r:id="rId6"/>
    <p:sldId id="279" r:id="rId7"/>
    <p:sldId id="257" r:id="rId8"/>
    <p:sldId id="293" r:id="rId9"/>
    <p:sldId id="296" r:id="rId10"/>
    <p:sldId id="258" r:id="rId11"/>
    <p:sldId id="299" r:id="rId12"/>
    <p:sldId id="300" r:id="rId13"/>
    <p:sldId id="260" r:id="rId14"/>
    <p:sldId id="262" r:id="rId15"/>
    <p:sldId id="259" r:id="rId16"/>
    <p:sldId id="263" r:id="rId17"/>
    <p:sldId id="304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7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6F6048-FFCA-4969-85D9-E340D9DB6F60}" type="datetimeFigureOut">
              <a:rPr lang="es-PE" smtClean="0"/>
              <a:t>1/05/2021</a:t>
            </a:fld>
            <a:endParaRPr lang="es-PE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8A9F5D-6C7C-4624-9149-86343C536B2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469197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0608F-D23C-4025-ACEC-07EDF1A1CF99}" type="datetimeFigureOut">
              <a:rPr lang="es-PE" smtClean="0"/>
              <a:t>1/05/2021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969F5-D9D1-4C70-BDC8-68E93DFF588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39474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0608F-D23C-4025-ACEC-07EDF1A1CF99}" type="datetimeFigureOut">
              <a:rPr lang="es-PE" smtClean="0"/>
              <a:t>1/05/2021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969F5-D9D1-4C70-BDC8-68E93DFF588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42778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0608F-D23C-4025-ACEC-07EDF1A1CF99}" type="datetimeFigureOut">
              <a:rPr lang="es-PE" smtClean="0"/>
              <a:t>1/05/2021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969F5-D9D1-4C70-BDC8-68E93DFF588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78159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0608F-D23C-4025-ACEC-07EDF1A1CF99}" type="datetimeFigureOut">
              <a:rPr lang="es-PE" smtClean="0"/>
              <a:t>1/05/2021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969F5-D9D1-4C70-BDC8-68E93DFF588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42009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0608F-D23C-4025-ACEC-07EDF1A1CF99}" type="datetimeFigureOut">
              <a:rPr lang="es-PE" smtClean="0"/>
              <a:t>1/05/2021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969F5-D9D1-4C70-BDC8-68E93DFF588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50712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0608F-D23C-4025-ACEC-07EDF1A1CF99}" type="datetimeFigureOut">
              <a:rPr lang="es-PE" smtClean="0"/>
              <a:t>1/05/2021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969F5-D9D1-4C70-BDC8-68E93DFF588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2973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0608F-D23C-4025-ACEC-07EDF1A1CF99}" type="datetimeFigureOut">
              <a:rPr lang="es-PE" smtClean="0"/>
              <a:t>1/05/2021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969F5-D9D1-4C70-BDC8-68E93DFF588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47576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0608F-D23C-4025-ACEC-07EDF1A1CF99}" type="datetimeFigureOut">
              <a:rPr lang="es-PE" smtClean="0"/>
              <a:t>1/05/2021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969F5-D9D1-4C70-BDC8-68E93DFF588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00236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0608F-D23C-4025-ACEC-07EDF1A1CF99}" type="datetimeFigureOut">
              <a:rPr lang="es-PE" smtClean="0"/>
              <a:t>1/05/2021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969F5-D9D1-4C70-BDC8-68E93DFF588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57826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0608F-D23C-4025-ACEC-07EDF1A1CF99}" type="datetimeFigureOut">
              <a:rPr lang="es-PE" smtClean="0"/>
              <a:t>1/05/2021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969F5-D9D1-4C70-BDC8-68E93DFF588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97360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0608F-D23C-4025-ACEC-07EDF1A1CF99}" type="datetimeFigureOut">
              <a:rPr lang="es-PE" smtClean="0"/>
              <a:t>1/05/2021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969F5-D9D1-4C70-BDC8-68E93DFF588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57900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50608F-D23C-4025-ACEC-07EDF1A1CF99}" type="datetimeFigureOut">
              <a:rPr lang="es-PE" smtClean="0"/>
              <a:t>1/05/2021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5969F5-D9D1-4C70-BDC8-68E93DFF588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59549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http://images.vectorhq.com/images/thumbs/38e/universidad-nacional-de-trujillo-per-210232.gif">
            <a:extLst>
              <a:ext uri="{FF2B5EF4-FFF2-40B4-BE49-F238E27FC236}">
                <a16:creationId xmlns:a16="http://schemas.microsoft.com/office/drawing/2014/main" id="{183A54F1-0271-4A37-B72D-CFD628969EE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9848" r="461"/>
          <a:stretch/>
        </p:blipFill>
        <p:spPr bwMode="auto">
          <a:xfrm>
            <a:off x="2660157" y="1669008"/>
            <a:ext cx="1858373" cy="1683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F319C493-FB92-4EF1-BD67-E6E018E27052}"/>
              </a:ext>
            </a:extLst>
          </p:cNvPr>
          <p:cNvSpPr/>
          <p:nvPr/>
        </p:nvSpPr>
        <p:spPr>
          <a:xfrm>
            <a:off x="504514" y="1120324"/>
            <a:ext cx="616966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PE" sz="240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ESCUELA DE INGENIERÍA MECATRÓNICA</a:t>
            </a:r>
            <a:endParaRPr lang="es-PE" sz="2400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F2CAD256-1E7D-4B60-910C-80AC968AC2F8}"/>
              </a:ext>
            </a:extLst>
          </p:cNvPr>
          <p:cNvSpPr/>
          <p:nvPr/>
        </p:nvSpPr>
        <p:spPr>
          <a:xfrm>
            <a:off x="108589" y="607826"/>
            <a:ext cx="696151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PE" sz="200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UNIVERSIDAD NACIONAL DE TRUJILLO 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5AE56F01-59C1-45B7-98F8-34B49F60909B}"/>
              </a:ext>
            </a:extLst>
          </p:cNvPr>
          <p:cNvSpPr/>
          <p:nvPr/>
        </p:nvSpPr>
        <p:spPr>
          <a:xfrm>
            <a:off x="652157" y="3686377"/>
            <a:ext cx="62580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PE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s-PE" sz="24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INTRODUCCIÓN A LA PROGRAMACIÓN</a:t>
            </a:r>
            <a:endParaRPr lang="es-PE" sz="2000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D4361794-3342-4D0E-8748-4EC4957CD997}"/>
              </a:ext>
            </a:extLst>
          </p:cNvPr>
          <p:cNvSpPr/>
          <p:nvPr/>
        </p:nvSpPr>
        <p:spPr>
          <a:xfrm>
            <a:off x="920509" y="5983942"/>
            <a:ext cx="5777198" cy="498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PE" sz="200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Docente: Ms. </a:t>
            </a:r>
            <a:r>
              <a:rPr lang="es-PE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Ing. Asto </a:t>
            </a:r>
            <a:r>
              <a:rPr lang="es-PE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R</a:t>
            </a:r>
            <a:r>
              <a:rPr lang="es-PE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odriguez, </a:t>
            </a:r>
            <a:r>
              <a:rPr lang="es-PE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E</a:t>
            </a:r>
            <a:r>
              <a:rPr lang="es-PE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merson </a:t>
            </a:r>
            <a:r>
              <a:rPr lang="es-PE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M</a:t>
            </a:r>
            <a:r>
              <a:rPr lang="es-PE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aximo </a:t>
            </a:r>
          </a:p>
        </p:txBody>
      </p: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4E0C461E-94E5-4E74-9ECD-933DAD7C0F39}"/>
              </a:ext>
            </a:extLst>
          </p:cNvPr>
          <p:cNvCxnSpPr>
            <a:cxnSpLocks/>
          </p:cNvCxnSpPr>
          <p:nvPr/>
        </p:nvCxnSpPr>
        <p:spPr>
          <a:xfrm>
            <a:off x="1097993" y="3412685"/>
            <a:ext cx="53664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ángulo 12">
            <a:extLst>
              <a:ext uri="{FF2B5EF4-FFF2-40B4-BE49-F238E27FC236}">
                <a16:creationId xmlns:a16="http://schemas.microsoft.com/office/drawing/2014/main" id="{7F66A8D9-B9F8-43F2-9F5D-7D3E675A17BE}"/>
              </a:ext>
            </a:extLst>
          </p:cNvPr>
          <p:cNvSpPr/>
          <p:nvPr/>
        </p:nvSpPr>
        <p:spPr>
          <a:xfrm>
            <a:off x="832364" y="4714281"/>
            <a:ext cx="551395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PE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s-PE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CLASE 2: BASES GENERALES</a:t>
            </a:r>
            <a:endParaRPr lang="es-PE" sz="2000" dirty="0"/>
          </a:p>
        </p:txBody>
      </p:sp>
      <p:pic>
        <p:nvPicPr>
          <p:cNvPr id="1026" name="Picture 2" descr="21. Programación en Python | Condicionales | Ejercicio 2 - Mayor de 3  números - YouTube">
            <a:extLst>
              <a:ext uri="{FF2B5EF4-FFF2-40B4-BE49-F238E27FC236}">
                <a16:creationId xmlns:a16="http://schemas.microsoft.com/office/drawing/2014/main" id="{46FF60A8-F689-4A5E-A753-FB1EA1B285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04" r="31340"/>
          <a:stretch/>
        </p:blipFill>
        <p:spPr bwMode="auto">
          <a:xfrm>
            <a:off x="7393757" y="-16315"/>
            <a:ext cx="479824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61C568E5-9202-44EB-B4A5-108E4BDF937F}"/>
              </a:ext>
            </a:extLst>
          </p:cNvPr>
          <p:cNvCxnSpPr>
            <a:cxnSpLocks/>
          </p:cNvCxnSpPr>
          <p:nvPr/>
        </p:nvCxnSpPr>
        <p:spPr>
          <a:xfrm>
            <a:off x="1125893" y="4421733"/>
            <a:ext cx="53664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6614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DD5EF134-06B9-4E0B-9EFE-4F204C892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ENTRADA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9B6CF5F-60C5-4522-9C09-0143B1354ECB}"/>
              </a:ext>
            </a:extLst>
          </p:cNvPr>
          <p:cNvSpPr txBox="1"/>
          <p:nvPr/>
        </p:nvSpPr>
        <p:spPr>
          <a:xfrm>
            <a:off x="838200" y="1491872"/>
            <a:ext cx="16353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3200" b="1" dirty="0">
                <a:solidFill>
                  <a:srgbClr val="FF0000"/>
                </a:solidFill>
              </a:rPr>
              <a:t>input(…)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99423CEC-2F2E-450B-9356-F4A7CDBCC3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16053"/>
            <a:ext cx="10838606" cy="3270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8535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32FE53-69D5-4107-A69E-329B235D9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ENTRADA - SALIDA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0599E16-89A4-490B-8D67-F86DD74F6E36}"/>
              </a:ext>
            </a:extLst>
          </p:cNvPr>
          <p:cNvSpPr txBox="1"/>
          <p:nvPr/>
        </p:nvSpPr>
        <p:spPr>
          <a:xfrm>
            <a:off x="838200" y="1491872"/>
            <a:ext cx="61622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3200" b="1" dirty="0">
                <a:solidFill>
                  <a:srgbClr val="FF0000"/>
                </a:solidFill>
              </a:rPr>
              <a:t>Verificar la presencia de </a:t>
            </a:r>
            <a:r>
              <a:rPr lang="es-PE" sz="3200" b="1" dirty="0" err="1">
                <a:solidFill>
                  <a:srgbClr val="FF0000"/>
                </a:solidFill>
              </a:rPr>
              <a:t>subcadena</a:t>
            </a:r>
            <a:endParaRPr lang="es-PE" sz="3200" b="1" dirty="0">
              <a:solidFill>
                <a:srgbClr val="FF0000"/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F61A4D24-AE78-4C65-BE1F-43F66CD915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668" y="2817435"/>
            <a:ext cx="5362575" cy="1143000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A9F45A33-A0A3-4919-989B-7EBD3599CF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8668" y="4858795"/>
            <a:ext cx="5734050" cy="1181100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7535C11A-589A-4226-A227-1364722F66B2}"/>
              </a:ext>
            </a:extLst>
          </p:cNvPr>
          <p:cNvSpPr txBox="1"/>
          <p:nvPr/>
        </p:nvSpPr>
        <p:spPr>
          <a:xfrm>
            <a:off x="1008668" y="2336720"/>
            <a:ext cx="417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400" dirty="0"/>
              <a:t>in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5DE2972F-7489-43AD-9FE1-3279CC2508DF}"/>
              </a:ext>
            </a:extLst>
          </p:cNvPr>
          <p:cNvSpPr txBox="1"/>
          <p:nvPr/>
        </p:nvSpPr>
        <p:spPr>
          <a:xfrm>
            <a:off x="1008668" y="4312933"/>
            <a:ext cx="9124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400" dirty="0" err="1"/>
              <a:t>not</a:t>
            </a:r>
            <a:r>
              <a:rPr lang="es-PE" sz="2400" dirty="0"/>
              <a:t> in</a:t>
            </a:r>
          </a:p>
        </p:txBody>
      </p:sp>
    </p:spTree>
    <p:extLst>
      <p:ext uri="{BB962C8B-B14F-4D97-AF65-F5344CB8AC3E}">
        <p14:creationId xmlns:p14="http://schemas.microsoft.com/office/powerpoint/2010/main" val="31853776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32FE53-69D5-4107-A69E-329B235D9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ENTRADA - SALIDA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0599E16-89A4-490B-8D67-F86DD74F6E36}"/>
              </a:ext>
            </a:extLst>
          </p:cNvPr>
          <p:cNvSpPr txBox="1"/>
          <p:nvPr/>
        </p:nvSpPr>
        <p:spPr>
          <a:xfrm>
            <a:off x="838200" y="1491872"/>
            <a:ext cx="35432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3200" b="1" dirty="0">
                <a:solidFill>
                  <a:srgbClr val="FF0000"/>
                </a:solidFill>
              </a:rPr>
              <a:t>Métodos de cadena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A2B3C5D3-26DE-4ECF-A403-80674CC1E7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089" y="2150685"/>
            <a:ext cx="7172325" cy="133350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9DFF1793-7345-49B6-947F-3C97D650D8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089" y="5366128"/>
            <a:ext cx="5438775" cy="134302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D72A3D85-A304-4540-9583-E31C0B8678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7748" y="5366127"/>
            <a:ext cx="5257800" cy="1343025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0DCEA780-50B4-44D1-8820-CADD4B47A4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8089" y="3740339"/>
            <a:ext cx="5857875" cy="131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0273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09DBAF3E-30D5-4C27-9E7D-A74EF9FDA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CONTROL DE FLUJO</a:t>
            </a:r>
          </a:p>
        </p:txBody>
      </p:sp>
    </p:spTree>
    <p:extLst>
      <p:ext uri="{BB962C8B-B14F-4D97-AF65-F5344CB8AC3E}">
        <p14:creationId xmlns:p14="http://schemas.microsoft.com/office/powerpoint/2010/main" val="15951067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EB3E4C-6CA0-4941-9FF1-C858DB38F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CONDICIONAL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8F76AC9-96E3-4E12-9710-99698FAD8C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327" y="2173673"/>
            <a:ext cx="4048125" cy="3219450"/>
          </a:xfrm>
          <a:prstGeom prst="rect">
            <a:avLst/>
          </a:prstGeom>
          <a:ln>
            <a:noFill/>
          </a:ln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B4AA2052-8DD5-47F6-A35E-E00D58B4CA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7706" y="707230"/>
            <a:ext cx="4248150" cy="110490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764E7EF7-DA0C-4525-BC79-A95616D7A5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7675" y="2076377"/>
            <a:ext cx="4600575" cy="148590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4E4D3400-DB72-439A-BB14-2602676855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17675" y="3748161"/>
            <a:ext cx="6810375" cy="1609725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EE109BF9-58C8-49A0-9129-6D3FD062EB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53698" y="5882979"/>
            <a:ext cx="2991832" cy="387830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9502B6AB-AC59-4483-B635-82D0BB051B7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92151" y="6296808"/>
            <a:ext cx="2991832" cy="392134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2726D309-4D95-4BDA-BAD9-0A81C63118D3}"/>
              </a:ext>
            </a:extLst>
          </p:cNvPr>
          <p:cNvSpPr txBox="1"/>
          <p:nvPr/>
        </p:nvSpPr>
        <p:spPr>
          <a:xfrm>
            <a:off x="838200" y="1491872"/>
            <a:ext cx="4154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3200" b="1" dirty="0" err="1">
                <a:solidFill>
                  <a:srgbClr val="FF0000"/>
                </a:solidFill>
              </a:rPr>
              <a:t>if</a:t>
            </a:r>
            <a:endParaRPr lang="es-PE" sz="3200" b="1" dirty="0">
              <a:solidFill>
                <a:srgbClr val="FF0000"/>
              </a:solidFill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6E7BB8EA-9035-4BEF-87BB-AA4780944C7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97706" y="5628542"/>
            <a:ext cx="472440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2366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EB3E4C-6CA0-4941-9FF1-C858DB38F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BUCLES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67D83906-E7F5-468A-90E5-A268D0F60E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2048"/>
          <a:stretch/>
        </p:blipFill>
        <p:spPr>
          <a:xfrm>
            <a:off x="7556812" y="2932766"/>
            <a:ext cx="4079793" cy="2105025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A2823D1C-CF61-4E1A-8FDE-DB69C22414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0867" y="2999441"/>
            <a:ext cx="3429000" cy="2038350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2B0266EA-047E-4B30-BEDD-2697B01855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447" y="3047066"/>
            <a:ext cx="3419475" cy="1990725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6A0CC829-7DFE-4957-95A1-785AF8BC1BD6}"/>
              </a:ext>
            </a:extLst>
          </p:cNvPr>
          <p:cNvSpPr txBox="1"/>
          <p:nvPr/>
        </p:nvSpPr>
        <p:spPr>
          <a:xfrm>
            <a:off x="188800" y="2347991"/>
            <a:ext cx="11250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3200" dirty="0"/>
              <a:t>break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3407749A-0A19-4469-80A1-61ACDB47362A}"/>
              </a:ext>
            </a:extLst>
          </p:cNvPr>
          <p:cNvSpPr txBox="1"/>
          <p:nvPr/>
        </p:nvSpPr>
        <p:spPr>
          <a:xfrm>
            <a:off x="3872806" y="2320427"/>
            <a:ext cx="1652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3200" dirty="0" err="1"/>
              <a:t>continue</a:t>
            </a:r>
            <a:endParaRPr lang="es-PE" sz="3200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1FB18024-FBC3-48A3-9A75-09B2A6FF4A80}"/>
              </a:ext>
            </a:extLst>
          </p:cNvPr>
          <p:cNvSpPr txBox="1"/>
          <p:nvPr/>
        </p:nvSpPr>
        <p:spPr>
          <a:xfrm>
            <a:off x="7556812" y="2320426"/>
            <a:ext cx="8467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3200" dirty="0" err="1"/>
              <a:t>else</a:t>
            </a:r>
            <a:endParaRPr lang="es-PE" sz="3200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EEA21AA9-88C3-4CBB-A968-6E7A3116C798}"/>
              </a:ext>
            </a:extLst>
          </p:cNvPr>
          <p:cNvSpPr txBox="1"/>
          <p:nvPr/>
        </p:nvSpPr>
        <p:spPr>
          <a:xfrm>
            <a:off x="838200" y="1491872"/>
            <a:ext cx="11192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3200" b="1" dirty="0" err="1">
                <a:solidFill>
                  <a:srgbClr val="FF0000"/>
                </a:solidFill>
              </a:rPr>
              <a:t>while</a:t>
            </a:r>
            <a:endParaRPr lang="es-PE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26954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EB3E4C-6CA0-4941-9FF1-C858DB38F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BUCLES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6A0CC829-7DFE-4957-95A1-785AF8BC1BD6}"/>
              </a:ext>
            </a:extLst>
          </p:cNvPr>
          <p:cNvSpPr txBox="1"/>
          <p:nvPr/>
        </p:nvSpPr>
        <p:spPr>
          <a:xfrm>
            <a:off x="828419" y="2218053"/>
            <a:ext cx="8907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400" dirty="0"/>
              <a:t>break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3407749A-0A19-4469-80A1-61ACDB47362A}"/>
              </a:ext>
            </a:extLst>
          </p:cNvPr>
          <p:cNvSpPr txBox="1"/>
          <p:nvPr/>
        </p:nvSpPr>
        <p:spPr>
          <a:xfrm>
            <a:off x="6096000" y="2218052"/>
            <a:ext cx="12836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400" dirty="0" err="1"/>
              <a:t>continue</a:t>
            </a:r>
            <a:endParaRPr lang="es-PE" sz="2400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1FB18024-FBC3-48A3-9A75-09B2A6FF4A80}"/>
              </a:ext>
            </a:extLst>
          </p:cNvPr>
          <p:cNvSpPr txBox="1"/>
          <p:nvPr/>
        </p:nvSpPr>
        <p:spPr>
          <a:xfrm>
            <a:off x="809530" y="4796283"/>
            <a:ext cx="9725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400" dirty="0" err="1"/>
              <a:t>range</a:t>
            </a:r>
            <a:r>
              <a:rPr lang="es-PE" sz="2400" dirty="0"/>
              <a:t>: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EEA21AA9-88C3-4CBB-A968-6E7A3116C798}"/>
              </a:ext>
            </a:extLst>
          </p:cNvPr>
          <p:cNvSpPr txBox="1"/>
          <p:nvPr/>
        </p:nvSpPr>
        <p:spPr>
          <a:xfrm>
            <a:off x="838200" y="1491872"/>
            <a:ext cx="6753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3200" b="1" dirty="0">
                <a:solidFill>
                  <a:srgbClr val="FF0000"/>
                </a:solidFill>
              </a:rPr>
              <a:t>for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18C3094-ECFD-44FC-8743-AE980F1DA2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530" y="2717078"/>
            <a:ext cx="4686528" cy="1937801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5D156B8A-5913-41CB-A322-C074732326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6219" y="2738070"/>
            <a:ext cx="4570685" cy="1937801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2DA86C30-2E16-4A01-8295-FFD9550DF5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419" y="5257948"/>
            <a:ext cx="3228975" cy="91440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1E608C2A-BEFC-4EE0-99F0-15F3A414CA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33747" y="5154404"/>
            <a:ext cx="3429000" cy="1438275"/>
          </a:xfrm>
          <a:prstGeom prst="rect">
            <a:avLst/>
          </a:prstGeom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CB4EC143-050C-4170-8D5B-44AB9AF2022C}"/>
              </a:ext>
            </a:extLst>
          </p:cNvPr>
          <p:cNvSpPr txBox="1"/>
          <p:nvPr/>
        </p:nvSpPr>
        <p:spPr>
          <a:xfrm>
            <a:off x="6086219" y="4796283"/>
            <a:ext cx="7649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400" dirty="0" err="1"/>
              <a:t>else</a:t>
            </a:r>
            <a:r>
              <a:rPr lang="es-PE" sz="2400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918042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314E2D-1784-441E-A344-4D9172244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Bibliografía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AA33779A-9606-4ACC-BD72-52E375162964}"/>
              </a:ext>
            </a:extLst>
          </p:cNvPr>
          <p:cNvSpPr txBox="1"/>
          <p:nvPr/>
        </p:nvSpPr>
        <p:spPr>
          <a:xfrm>
            <a:off x="838200" y="2178670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/>
              <a:t>https://realpython.com/primer-on-python-decorators/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6C0EB746-AD8C-4ACA-914A-83F892345081}"/>
              </a:ext>
            </a:extLst>
          </p:cNvPr>
          <p:cNvSpPr txBox="1"/>
          <p:nvPr/>
        </p:nvSpPr>
        <p:spPr>
          <a:xfrm>
            <a:off x="838200" y="2666652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/>
              <a:t>https://pyformat.info/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51F4132-5A26-4870-AE99-5F46F3008772}"/>
              </a:ext>
            </a:extLst>
          </p:cNvPr>
          <p:cNvSpPr txBox="1"/>
          <p:nvPr/>
        </p:nvSpPr>
        <p:spPr>
          <a:xfrm>
            <a:off x="838200" y="1690688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/>
              <a:t>https://www.w3schools.com/python/</a:t>
            </a:r>
          </a:p>
        </p:txBody>
      </p:sp>
    </p:spTree>
    <p:extLst>
      <p:ext uri="{BB962C8B-B14F-4D97-AF65-F5344CB8AC3E}">
        <p14:creationId xmlns:p14="http://schemas.microsoft.com/office/powerpoint/2010/main" val="4020772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D5C439A8-DD87-4615-80A2-F0D525ED1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Crear un entorno virtual</a:t>
            </a:r>
          </a:p>
        </p:txBody>
      </p:sp>
    </p:spTree>
    <p:extLst>
      <p:ext uri="{BB962C8B-B14F-4D97-AF65-F5344CB8AC3E}">
        <p14:creationId xmlns:p14="http://schemas.microsoft.com/office/powerpoint/2010/main" val="15653439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5D256B-5640-45A9-B459-7C46CF0F0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¿Por qué es necesario?</a:t>
            </a: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71D126FD-48D1-4518-8DAA-A9E6001B0877}"/>
              </a:ext>
            </a:extLst>
          </p:cNvPr>
          <p:cNvGrpSpPr/>
          <p:nvPr/>
        </p:nvGrpSpPr>
        <p:grpSpPr>
          <a:xfrm>
            <a:off x="762441" y="1"/>
            <a:ext cx="10778928" cy="646331"/>
            <a:chOff x="762441" y="1"/>
            <a:chExt cx="10778928" cy="646331"/>
          </a:xfrm>
        </p:grpSpPr>
        <p:sp>
          <p:nvSpPr>
            <p:cNvPr id="12" name="CuadroTexto 11">
              <a:extLst>
                <a:ext uri="{FF2B5EF4-FFF2-40B4-BE49-F238E27FC236}">
                  <a16:creationId xmlns:a16="http://schemas.microsoft.com/office/drawing/2014/main" id="{25E06206-3A69-400F-B56E-564FE2053F90}"/>
                </a:ext>
              </a:extLst>
            </p:cNvPr>
            <p:cNvSpPr txBox="1"/>
            <p:nvPr/>
          </p:nvSpPr>
          <p:spPr>
            <a:xfrm>
              <a:off x="8168054" y="99313"/>
              <a:ext cx="337331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200" b="1"/>
              </a:lvl1pPr>
            </a:lstStyle>
            <a:p>
              <a:r>
                <a:rPr lang="es-PE" dirty="0"/>
                <a:t>DOCENTE: Ms. Ing. Emerson M. Asto Rodriguez</a:t>
              </a:r>
            </a:p>
          </p:txBody>
        </p:sp>
        <p:pic>
          <p:nvPicPr>
            <p:cNvPr id="13" name="Imagen 12">
              <a:extLst>
                <a:ext uri="{FF2B5EF4-FFF2-40B4-BE49-F238E27FC236}">
                  <a16:creationId xmlns:a16="http://schemas.microsoft.com/office/drawing/2014/main" id="{7998AA35-71F8-4019-B8C6-DA204A05DD9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2441" y="1"/>
              <a:ext cx="646331" cy="646331"/>
            </a:xfrm>
            <a:prstGeom prst="rect">
              <a:avLst/>
            </a:prstGeom>
          </p:spPr>
        </p:pic>
      </p:grpSp>
      <p:pic>
        <p:nvPicPr>
          <p:cNvPr id="9218" name="Picture 2" descr="Entornos virtuales de Python: común y Anaconda - Jarroba">
            <a:extLst>
              <a:ext uri="{FF2B5EF4-FFF2-40B4-BE49-F238E27FC236}">
                <a16:creationId xmlns:a16="http://schemas.microsoft.com/office/drawing/2014/main" id="{2A055975-51E1-42EA-9203-37AF50D655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5874" y="855677"/>
            <a:ext cx="4456205" cy="5775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F6F45052-3E94-4B69-A035-6C2E9D0A9861}"/>
              </a:ext>
            </a:extLst>
          </p:cNvPr>
          <p:cNvSpPr txBox="1"/>
          <p:nvPr/>
        </p:nvSpPr>
        <p:spPr>
          <a:xfrm>
            <a:off x="762441" y="1956500"/>
            <a:ext cx="6094602" cy="44646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2400" b="0" i="0" dirty="0">
                <a:solidFill>
                  <a:srgbClr val="4A4A4A"/>
                </a:solidFill>
                <a:effectLst/>
                <a:latin typeface="Open Sans"/>
              </a:rPr>
              <a:t>Un entorno virtual es un espacio independiente a tu instalación local, con el objetivo de aislar los recursos y librerías.</a:t>
            </a:r>
          </a:p>
          <a:p>
            <a:pPr algn="just">
              <a:lnSpc>
                <a:spcPct val="150000"/>
              </a:lnSpc>
            </a:pPr>
            <a:endParaRPr lang="es-ES" sz="2400" dirty="0">
              <a:solidFill>
                <a:srgbClr val="4A4A4A"/>
              </a:solidFill>
              <a:latin typeface="Open Sans"/>
            </a:endParaRPr>
          </a:p>
          <a:p>
            <a:pPr algn="just">
              <a:lnSpc>
                <a:spcPct val="150000"/>
              </a:lnSpc>
            </a:pPr>
            <a:r>
              <a:rPr lang="es-ES" sz="2400" b="0" i="0" dirty="0">
                <a:solidFill>
                  <a:srgbClr val="4A4A4A"/>
                </a:solidFill>
                <a:effectLst/>
                <a:latin typeface="Open Sans"/>
              </a:rPr>
              <a:t>Gracias a este concepto podemos tener distintos entornos virtuales con diferentes versiones de Python o de una librería concreta. </a:t>
            </a:r>
            <a:endParaRPr lang="es-PE" sz="2400" dirty="0"/>
          </a:p>
        </p:txBody>
      </p:sp>
    </p:spTree>
    <p:extLst>
      <p:ext uri="{BB962C8B-B14F-4D97-AF65-F5344CB8AC3E}">
        <p14:creationId xmlns:p14="http://schemas.microsoft.com/office/powerpoint/2010/main" val="24033099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Imagen 39">
            <a:extLst>
              <a:ext uri="{FF2B5EF4-FFF2-40B4-BE49-F238E27FC236}">
                <a16:creationId xmlns:a16="http://schemas.microsoft.com/office/drawing/2014/main" id="{5D964708-D342-4C5A-B666-1D629CB34D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022" y="3039218"/>
            <a:ext cx="7886700" cy="36195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05D256B-5640-45A9-B459-7C46CF0F0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Creación de entorno</a:t>
            </a: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71D126FD-48D1-4518-8DAA-A9E6001B0877}"/>
              </a:ext>
            </a:extLst>
          </p:cNvPr>
          <p:cNvGrpSpPr/>
          <p:nvPr/>
        </p:nvGrpSpPr>
        <p:grpSpPr>
          <a:xfrm>
            <a:off x="762441" y="1"/>
            <a:ext cx="10778928" cy="646331"/>
            <a:chOff x="762441" y="1"/>
            <a:chExt cx="10778928" cy="646331"/>
          </a:xfrm>
        </p:grpSpPr>
        <p:sp>
          <p:nvSpPr>
            <p:cNvPr id="12" name="CuadroTexto 11">
              <a:extLst>
                <a:ext uri="{FF2B5EF4-FFF2-40B4-BE49-F238E27FC236}">
                  <a16:creationId xmlns:a16="http://schemas.microsoft.com/office/drawing/2014/main" id="{25E06206-3A69-400F-B56E-564FE2053F90}"/>
                </a:ext>
              </a:extLst>
            </p:cNvPr>
            <p:cNvSpPr txBox="1"/>
            <p:nvPr/>
          </p:nvSpPr>
          <p:spPr>
            <a:xfrm>
              <a:off x="8168054" y="99313"/>
              <a:ext cx="337331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200" b="1"/>
              </a:lvl1pPr>
            </a:lstStyle>
            <a:p>
              <a:r>
                <a:rPr lang="es-PE" dirty="0"/>
                <a:t>DOCENTE: Ms. Ing. Emerson M. Asto Rodriguez</a:t>
              </a:r>
            </a:p>
          </p:txBody>
        </p:sp>
        <p:pic>
          <p:nvPicPr>
            <p:cNvPr id="13" name="Imagen 12">
              <a:extLst>
                <a:ext uri="{FF2B5EF4-FFF2-40B4-BE49-F238E27FC236}">
                  <a16:creationId xmlns:a16="http://schemas.microsoft.com/office/drawing/2014/main" id="{7998AA35-71F8-4019-B8C6-DA204A05DD9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2441" y="1"/>
              <a:ext cx="646331" cy="646331"/>
            </a:xfrm>
            <a:prstGeom prst="rect">
              <a:avLst/>
            </a:prstGeom>
          </p:spPr>
        </p:pic>
      </p:grpSp>
      <p:pic>
        <p:nvPicPr>
          <p:cNvPr id="4" name="Imagen 3">
            <a:extLst>
              <a:ext uri="{FF2B5EF4-FFF2-40B4-BE49-F238E27FC236}">
                <a16:creationId xmlns:a16="http://schemas.microsoft.com/office/drawing/2014/main" id="{D687EE25-F43A-4DE2-90C6-0DD4DDAF44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8895" y="1627887"/>
            <a:ext cx="7800975" cy="657225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BB32BD83-0DDF-4CBC-A177-576403332046}"/>
              </a:ext>
            </a:extLst>
          </p:cNvPr>
          <p:cNvSpPr/>
          <p:nvPr/>
        </p:nvSpPr>
        <p:spPr>
          <a:xfrm>
            <a:off x="3692434" y="1627887"/>
            <a:ext cx="4868092" cy="27699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5BC62E9E-8C7C-4B6A-B1B9-B23A49E2EC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8895" y="2497518"/>
            <a:ext cx="5524500" cy="361950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E1CC5681-C94B-49DA-90A3-7C66A664B95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0801" y="3728411"/>
            <a:ext cx="4486275" cy="390525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105AA79C-4CA9-42E9-AC92-0C13C8036EF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9370" y="4322835"/>
            <a:ext cx="5467350" cy="552450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FBADDACA-3E17-4FC2-AD53-FE339357CF1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58895" y="5079866"/>
            <a:ext cx="5353050" cy="342900"/>
          </a:xfrm>
          <a:prstGeom prst="rect">
            <a:avLst/>
          </a:prstGeom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CE5812EC-ED3B-412B-8397-A9B9FC07B01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58895" y="5671757"/>
            <a:ext cx="7115175" cy="447675"/>
          </a:xfrm>
          <a:prstGeom prst="rect">
            <a:avLst/>
          </a:prstGeom>
        </p:spPr>
      </p:pic>
      <p:sp>
        <p:nvSpPr>
          <p:cNvPr id="22" name="Rectángulo 21">
            <a:extLst>
              <a:ext uri="{FF2B5EF4-FFF2-40B4-BE49-F238E27FC236}">
                <a16:creationId xmlns:a16="http://schemas.microsoft.com/office/drawing/2014/main" id="{375CED96-ACE0-42D2-B699-8ED896E04DC1}"/>
              </a:ext>
            </a:extLst>
          </p:cNvPr>
          <p:cNvSpPr/>
          <p:nvPr/>
        </p:nvSpPr>
        <p:spPr>
          <a:xfrm>
            <a:off x="3721145" y="2508707"/>
            <a:ext cx="2762250" cy="3011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A742E326-EC7B-42FC-AF54-1D6880D4B277}"/>
              </a:ext>
            </a:extLst>
          </p:cNvPr>
          <p:cNvSpPr/>
          <p:nvPr/>
        </p:nvSpPr>
        <p:spPr>
          <a:xfrm>
            <a:off x="4108695" y="3081585"/>
            <a:ext cx="4098336" cy="2832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BBA5A9A7-982A-499A-8543-CF2EBD8BC464}"/>
              </a:ext>
            </a:extLst>
          </p:cNvPr>
          <p:cNvSpPr/>
          <p:nvPr/>
        </p:nvSpPr>
        <p:spPr>
          <a:xfrm>
            <a:off x="4029824" y="3772431"/>
            <a:ext cx="1273696" cy="28872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411F84A5-52F3-4D45-8359-3BC2B62A5A3E}"/>
              </a:ext>
            </a:extLst>
          </p:cNvPr>
          <p:cNvSpPr/>
          <p:nvPr/>
        </p:nvSpPr>
        <p:spPr>
          <a:xfrm>
            <a:off x="4055951" y="4325799"/>
            <a:ext cx="2255994" cy="22675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C591CFE4-520A-4124-91A2-BA2F6E236ADE}"/>
              </a:ext>
            </a:extLst>
          </p:cNvPr>
          <p:cNvSpPr/>
          <p:nvPr/>
        </p:nvSpPr>
        <p:spPr>
          <a:xfrm>
            <a:off x="4041289" y="5116736"/>
            <a:ext cx="2270656" cy="2933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F24CC617-9C82-4404-904C-76A9890E480D}"/>
              </a:ext>
            </a:extLst>
          </p:cNvPr>
          <p:cNvSpPr/>
          <p:nvPr/>
        </p:nvSpPr>
        <p:spPr>
          <a:xfrm>
            <a:off x="4055950" y="5748922"/>
            <a:ext cx="4018119" cy="2425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CD6C2310-E588-4BD7-9319-EFFD0861653D}"/>
              </a:ext>
            </a:extLst>
          </p:cNvPr>
          <p:cNvSpPr txBox="1"/>
          <p:nvPr/>
        </p:nvSpPr>
        <p:spPr>
          <a:xfrm>
            <a:off x="5602880" y="3730255"/>
            <a:ext cx="2471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Información del entorno</a:t>
            </a: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FC81469F-9EDE-494D-8E16-B92D8550CADC}"/>
              </a:ext>
            </a:extLst>
          </p:cNvPr>
          <p:cNvSpPr txBox="1"/>
          <p:nvPr/>
        </p:nvSpPr>
        <p:spPr>
          <a:xfrm>
            <a:off x="6416720" y="4385255"/>
            <a:ext cx="4318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Mirar todos los entornos de la computadora</a:t>
            </a: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93658BDF-ED14-4005-807A-41902D0B00E9}"/>
              </a:ext>
            </a:extLst>
          </p:cNvPr>
          <p:cNvSpPr txBox="1"/>
          <p:nvPr/>
        </p:nvSpPr>
        <p:spPr>
          <a:xfrm>
            <a:off x="6416720" y="5084212"/>
            <a:ext cx="3500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Actualizar los paquetes del entorno</a:t>
            </a: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2AD79E89-B7A0-4A39-A755-A2FF7D2EBA87}"/>
              </a:ext>
            </a:extLst>
          </p:cNvPr>
          <p:cNvSpPr txBox="1"/>
          <p:nvPr/>
        </p:nvSpPr>
        <p:spPr>
          <a:xfrm>
            <a:off x="8167007" y="5712606"/>
            <a:ext cx="1982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Eliminar el entorno</a:t>
            </a:r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C292F54A-529F-4741-AEE4-0722D88529A7}"/>
              </a:ext>
            </a:extLst>
          </p:cNvPr>
          <p:cNvSpPr txBox="1"/>
          <p:nvPr/>
        </p:nvSpPr>
        <p:spPr>
          <a:xfrm>
            <a:off x="8849565" y="3015732"/>
            <a:ext cx="1299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Instalar </a:t>
            </a:r>
            <a:r>
              <a:rPr lang="es-PE" dirty="0" err="1"/>
              <a:t>kivy</a:t>
            </a:r>
            <a:endParaRPr lang="es-PE" dirty="0"/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C960E5F2-8A43-4894-B3F4-068F2320B6F2}"/>
              </a:ext>
            </a:extLst>
          </p:cNvPr>
          <p:cNvSpPr txBox="1"/>
          <p:nvPr/>
        </p:nvSpPr>
        <p:spPr>
          <a:xfrm>
            <a:off x="6561772" y="2516692"/>
            <a:ext cx="1645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Activar entorno</a:t>
            </a:r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C90B497C-853E-498B-A906-E912CB709591}"/>
              </a:ext>
            </a:extLst>
          </p:cNvPr>
          <p:cNvSpPr txBox="1"/>
          <p:nvPr/>
        </p:nvSpPr>
        <p:spPr>
          <a:xfrm>
            <a:off x="8835629" y="1619141"/>
            <a:ext cx="2134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Crear nuevo entorno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F77A3833-7DE5-42C7-A5D2-CDEF504A361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698432" y="6262417"/>
            <a:ext cx="5210175" cy="100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284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D5C439A8-DD87-4615-80A2-F0D525ED1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ENTRADA Y SALIDA</a:t>
            </a:r>
          </a:p>
        </p:txBody>
      </p:sp>
    </p:spTree>
    <p:extLst>
      <p:ext uri="{BB962C8B-B14F-4D97-AF65-F5344CB8AC3E}">
        <p14:creationId xmlns:p14="http://schemas.microsoft.com/office/powerpoint/2010/main" val="7622265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ADC8A6-7F1A-40A1-850E-218031314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TIPOS DE DATOS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5593377-BABF-49C5-AD67-7651FCFE87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02401"/>
            <a:ext cx="7707541" cy="5525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615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DD5EF134-06B9-4E0B-9EFE-4F204C892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SALIDA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648C6D2-0D5D-4706-9C47-75194C57E7D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 l="2224" t="5863" r="2270" b="20268"/>
          <a:stretch/>
        </p:blipFill>
        <p:spPr>
          <a:xfrm>
            <a:off x="876000" y="2271860"/>
            <a:ext cx="10440000" cy="3732254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B9B6CF5F-60C5-4522-9C09-0143B1354ECB}"/>
              </a:ext>
            </a:extLst>
          </p:cNvPr>
          <p:cNvSpPr txBox="1"/>
          <p:nvPr/>
        </p:nvSpPr>
        <p:spPr>
          <a:xfrm>
            <a:off x="838200" y="1491872"/>
            <a:ext cx="15931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3200" b="1" dirty="0" err="1">
                <a:solidFill>
                  <a:srgbClr val="FF0000"/>
                </a:solidFill>
              </a:rPr>
              <a:t>print</a:t>
            </a:r>
            <a:r>
              <a:rPr lang="es-PE" sz="3200" b="1" dirty="0">
                <a:solidFill>
                  <a:srgbClr val="FF0000"/>
                </a:solidFill>
              </a:rPr>
              <a:t>(…)</a:t>
            </a:r>
          </a:p>
        </p:txBody>
      </p:sp>
    </p:spTree>
    <p:extLst>
      <p:ext uri="{BB962C8B-B14F-4D97-AF65-F5344CB8AC3E}">
        <p14:creationId xmlns:p14="http://schemas.microsoft.com/office/powerpoint/2010/main" val="30229567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C4574E81-49FE-4C5B-BCC8-76B423D238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18987"/>
            <a:ext cx="10884030" cy="45917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332FE53-69D5-4107-A69E-329B235D9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ENTRADA - SALIDA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0599E16-89A4-490B-8D67-F86DD74F6E36}"/>
              </a:ext>
            </a:extLst>
          </p:cNvPr>
          <p:cNvSpPr txBox="1"/>
          <p:nvPr/>
        </p:nvSpPr>
        <p:spPr>
          <a:xfrm>
            <a:off x="838200" y="1491872"/>
            <a:ext cx="38280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3200" b="1" dirty="0">
                <a:solidFill>
                  <a:srgbClr val="FF0000"/>
                </a:solidFill>
              </a:rPr>
              <a:t>Formateo de cadenas</a:t>
            </a:r>
          </a:p>
        </p:txBody>
      </p:sp>
    </p:spTree>
    <p:extLst>
      <p:ext uri="{BB962C8B-B14F-4D97-AF65-F5344CB8AC3E}">
        <p14:creationId xmlns:p14="http://schemas.microsoft.com/office/powerpoint/2010/main" val="16285368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32FE53-69D5-4107-A69E-329B235D9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SALIDA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0599E16-89A4-490B-8D67-F86DD74F6E36}"/>
              </a:ext>
            </a:extLst>
          </p:cNvPr>
          <p:cNvSpPr txBox="1"/>
          <p:nvPr/>
        </p:nvSpPr>
        <p:spPr>
          <a:xfrm>
            <a:off x="838200" y="1491872"/>
            <a:ext cx="38280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3200" b="1" dirty="0">
                <a:solidFill>
                  <a:srgbClr val="FF0000"/>
                </a:solidFill>
              </a:rPr>
              <a:t>Formateo de cadenas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2606967-B473-4EE1-8E96-3317722EE0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74731"/>
            <a:ext cx="7267575" cy="145732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6DC86475-5E9E-4420-9FD6-966017CE43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4130311"/>
            <a:ext cx="7191375" cy="117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87888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2510</TotalTime>
  <Words>214</Words>
  <Application>Microsoft Office PowerPoint</Application>
  <PresentationFormat>Panorámica</PresentationFormat>
  <Paragraphs>54</Paragraphs>
  <Slides>17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Open Sans</vt:lpstr>
      <vt:lpstr>Times New Roman</vt:lpstr>
      <vt:lpstr>Tema de Office</vt:lpstr>
      <vt:lpstr>Presentación de PowerPoint</vt:lpstr>
      <vt:lpstr>Crear un entorno virtual</vt:lpstr>
      <vt:lpstr>¿Por qué es necesario?</vt:lpstr>
      <vt:lpstr>Creación de entorno</vt:lpstr>
      <vt:lpstr>ENTRADA Y SALIDA</vt:lpstr>
      <vt:lpstr>TIPOS DE DATOS</vt:lpstr>
      <vt:lpstr>SALIDA</vt:lpstr>
      <vt:lpstr>ENTRADA - SALIDA</vt:lpstr>
      <vt:lpstr>SALIDA</vt:lpstr>
      <vt:lpstr>ENTRADA</vt:lpstr>
      <vt:lpstr>ENTRADA - SALIDA</vt:lpstr>
      <vt:lpstr>ENTRADA - SALIDA</vt:lpstr>
      <vt:lpstr>CONTROL DE FLUJO</vt:lpstr>
      <vt:lpstr>CONDICIONAL</vt:lpstr>
      <vt:lpstr>BUCLES</vt:lpstr>
      <vt:lpstr>BUCLES</vt:lpstr>
      <vt:lpstr>Bibliografía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hola</dc:title>
  <dc:creator>Emerson Asto</dc:creator>
  <cp:lastModifiedBy>Emerson Asto</cp:lastModifiedBy>
  <cp:revision>73</cp:revision>
  <dcterms:created xsi:type="dcterms:W3CDTF">2020-11-16T04:37:05Z</dcterms:created>
  <dcterms:modified xsi:type="dcterms:W3CDTF">2021-05-01T23:09:22Z</dcterms:modified>
</cp:coreProperties>
</file>