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7"/>
  </p:notesMasterIdLst>
  <p:sldIdLst>
    <p:sldId id="256" r:id="rId2"/>
    <p:sldId id="265" r:id="rId3"/>
    <p:sldId id="270" r:id="rId4"/>
    <p:sldId id="264" r:id="rId5"/>
    <p:sldId id="266" r:id="rId6"/>
    <p:sldId id="268" r:id="rId7"/>
    <p:sldId id="269" r:id="rId8"/>
    <p:sldId id="267" r:id="rId9"/>
    <p:sldId id="297" r:id="rId10"/>
    <p:sldId id="271" r:id="rId11"/>
    <p:sldId id="272" r:id="rId12"/>
    <p:sldId id="273" r:id="rId13"/>
    <p:sldId id="275" r:id="rId14"/>
    <p:sldId id="274" r:id="rId15"/>
    <p:sldId id="278" r:id="rId16"/>
    <p:sldId id="277" r:id="rId17"/>
    <p:sldId id="276" r:id="rId18"/>
    <p:sldId id="280" r:id="rId19"/>
    <p:sldId id="281" r:id="rId20"/>
    <p:sldId id="282" r:id="rId21"/>
    <p:sldId id="283" r:id="rId22"/>
    <p:sldId id="284" r:id="rId23"/>
    <p:sldId id="285" r:id="rId24"/>
    <p:sldId id="292" r:id="rId25"/>
    <p:sldId id="291" r:id="rId26"/>
    <p:sldId id="298" r:id="rId27"/>
    <p:sldId id="301" r:id="rId28"/>
    <p:sldId id="294" r:id="rId29"/>
    <p:sldId id="295" r:id="rId30"/>
    <p:sldId id="287" r:id="rId31"/>
    <p:sldId id="286" r:id="rId32"/>
    <p:sldId id="289" r:id="rId33"/>
    <p:sldId id="288" r:id="rId34"/>
    <p:sldId id="290" r:id="rId35"/>
    <p:sldId id="304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7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F6048-FFCA-4969-85D9-E340D9DB6F60}" type="datetimeFigureOut">
              <a:rPr lang="es-PE" smtClean="0"/>
              <a:t>1/05/2021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A9F5D-6C7C-4624-9149-86343C536B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46919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A9F5D-6C7C-4624-9149-86343C536B20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30565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1/05/2021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947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1/05/2021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277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1/05/2021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815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1/05/2021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200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1/05/2021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071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1/05/2021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97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1/05/2021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757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1/05/2021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023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1/05/2021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782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1/05/2021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7360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1/05/2021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5790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608F-D23C-4025-ACEC-07EDF1A1CF99}" type="datetimeFigureOut">
              <a:rPr lang="es-PE" smtClean="0"/>
              <a:t>1/05/2021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954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module_math.asp" TargetMode="External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images.vectorhq.com/images/thumbs/38e/universidad-nacional-de-trujillo-per-210232.gif">
            <a:extLst>
              <a:ext uri="{FF2B5EF4-FFF2-40B4-BE49-F238E27FC236}">
                <a16:creationId xmlns:a16="http://schemas.microsoft.com/office/drawing/2014/main" id="{183A54F1-0271-4A37-B72D-CFD628969E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9848" r="461"/>
          <a:stretch/>
        </p:blipFill>
        <p:spPr bwMode="auto">
          <a:xfrm>
            <a:off x="2660157" y="1669008"/>
            <a:ext cx="1858373" cy="168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F319C493-FB92-4EF1-BD67-E6E018E27052}"/>
              </a:ext>
            </a:extLst>
          </p:cNvPr>
          <p:cNvSpPr/>
          <p:nvPr/>
        </p:nvSpPr>
        <p:spPr>
          <a:xfrm>
            <a:off x="504514" y="1120324"/>
            <a:ext cx="6169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ESCUELA DE INGENIERÍA MECATRÓNICA</a:t>
            </a:r>
            <a:endParaRPr lang="es-PE" sz="24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2CAD256-1E7D-4B60-910C-80AC968AC2F8}"/>
              </a:ext>
            </a:extLst>
          </p:cNvPr>
          <p:cNvSpPr/>
          <p:nvPr/>
        </p:nvSpPr>
        <p:spPr>
          <a:xfrm>
            <a:off x="108589" y="607826"/>
            <a:ext cx="6961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0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UNIVERSIDAD NACIONAL DE TRUJILLO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AE56F01-59C1-45B7-98F8-34B49F60909B}"/>
              </a:ext>
            </a:extLst>
          </p:cNvPr>
          <p:cNvSpPr/>
          <p:nvPr/>
        </p:nvSpPr>
        <p:spPr>
          <a:xfrm>
            <a:off x="696376" y="3678563"/>
            <a:ext cx="6169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PE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INTRODUCCIÓN A LA PROGRAMACIÓN</a:t>
            </a:r>
            <a:endParaRPr lang="es-PE" sz="20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4361794-3342-4D0E-8748-4EC4957CD997}"/>
              </a:ext>
            </a:extLst>
          </p:cNvPr>
          <p:cNvSpPr/>
          <p:nvPr/>
        </p:nvSpPr>
        <p:spPr>
          <a:xfrm>
            <a:off x="920509" y="5983942"/>
            <a:ext cx="5777198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PE" sz="20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Docente: Ms. </a:t>
            </a:r>
            <a:r>
              <a:rPr lang="es-PE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Ing. Asto </a:t>
            </a:r>
            <a:r>
              <a:rPr lang="es-PE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s-PE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odriguez, </a:t>
            </a:r>
            <a:r>
              <a:rPr lang="es-PE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s-PE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merson </a:t>
            </a:r>
            <a:r>
              <a:rPr lang="es-PE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s-PE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aximo 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4E0C461E-94E5-4E74-9ECD-933DAD7C0F39}"/>
              </a:ext>
            </a:extLst>
          </p:cNvPr>
          <p:cNvCxnSpPr>
            <a:cxnSpLocks/>
          </p:cNvCxnSpPr>
          <p:nvPr/>
        </p:nvCxnSpPr>
        <p:spPr>
          <a:xfrm>
            <a:off x="1097993" y="3412685"/>
            <a:ext cx="5366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F66A8D9-B9F8-43F2-9F5D-7D3E675A17BE}"/>
              </a:ext>
            </a:extLst>
          </p:cNvPr>
          <p:cNvSpPr/>
          <p:nvPr/>
        </p:nvSpPr>
        <p:spPr>
          <a:xfrm>
            <a:off x="832364" y="4714281"/>
            <a:ext cx="55139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PE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CLASE 3: BASES GENERALES</a:t>
            </a:r>
            <a:endParaRPr lang="es-PE" sz="2000" dirty="0"/>
          </a:p>
        </p:txBody>
      </p:sp>
      <p:pic>
        <p:nvPicPr>
          <p:cNvPr id="1026" name="Picture 2" descr="21. Programación en Python | Condicionales | Ejercicio 2 - Mayor de 3  números - YouTube">
            <a:extLst>
              <a:ext uri="{FF2B5EF4-FFF2-40B4-BE49-F238E27FC236}">
                <a16:creationId xmlns:a16="http://schemas.microsoft.com/office/drawing/2014/main" id="{46FF60A8-F689-4A5E-A753-FB1EA1B285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04" r="31340"/>
          <a:stretch/>
        </p:blipFill>
        <p:spPr bwMode="auto">
          <a:xfrm>
            <a:off x="7393757" y="-16315"/>
            <a:ext cx="479824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61C568E5-9202-44EB-B4A5-108E4BDF937F}"/>
              </a:ext>
            </a:extLst>
          </p:cNvPr>
          <p:cNvCxnSpPr>
            <a:cxnSpLocks/>
          </p:cNvCxnSpPr>
          <p:nvPr/>
        </p:nvCxnSpPr>
        <p:spPr>
          <a:xfrm>
            <a:off x="1125893" y="4421733"/>
            <a:ext cx="5366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61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59E82-EB96-402B-921A-EACC9477B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TUPLAS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DBB2CDA-EDEF-4F97-B362-4554100FD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44181"/>
            <a:ext cx="10534022" cy="254869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7871E87-3159-4B40-A3C9-5214BBE8B885}"/>
              </a:ext>
            </a:extLst>
          </p:cNvPr>
          <p:cNvSpPr txBox="1"/>
          <p:nvPr/>
        </p:nvSpPr>
        <p:spPr>
          <a:xfrm>
            <a:off x="838200" y="2217270"/>
            <a:ext cx="2509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CARACTERÍSTICAS: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/>
              <a:t>Ordenada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/>
              <a:t>No Modificable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769AD14-78E9-45C9-AF10-D601EA9447C9}"/>
              </a:ext>
            </a:extLst>
          </p:cNvPr>
          <p:cNvSpPr txBox="1"/>
          <p:nvPr/>
        </p:nvSpPr>
        <p:spPr>
          <a:xfrm>
            <a:off x="838200" y="1491872"/>
            <a:ext cx="16225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err="1">
                <a:solidFill>
                  <a:srgbClr val="FF0000"/>
                </a:solidFill>
              </a:rPr>
              <a:t>tuple</a:t>
            </a:r>
            <a:r>
              <a:rPr lang="es-PE" sz="3200" b="1" dirty="0">
                <a:solidFill>
                  <a:srgbClr val="FF0000"/>
                </a:solidFill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1067451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59E82-EB96-402B-921A-EACC9477B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TUPLAS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0E70FE7-26E0-4828-9701-A90F25BE7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17" y="1563867"/>
            <a:ext cx="4333875" cy="15621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1C40B17-C98C-4FB3-9895-39602217C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17" y="3305534"/>
            <a:ext cx="4629150" cy="10191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D01D617-E83C-4ACA-B824-7CEC244FB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6433" y="1027906"/>
            <a:ext cx="4133850" cy="10477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1816D03-DC45-4E0F-8F59-E06CFB0EC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1525" y="2233073"/>
            <a:ext cx="4191000" cy="26384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E12C110-D0DA-45CE-B20A-A0C8770D79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717" y="4504276"/>
            <a:ext cx="2781300" cy="21240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CB3F9AD-ECB5-4C10-AC4B-103C9C975D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8446" y="4606925"/>
            <a:ext cx="40576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07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3296D-53CA-412F-B307-D57336E7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CONJUNTOS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1BCA4CA3-9CA7-4BA3-B1C9-6E9AA428B0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58"/>
          <a:stretch/>
        </p:blipFill>
        <p:spPr>
          <a:xfrm>
            <a:off x="4145687" y="1"/>
            <a:ext cx="8046312" cy="6857999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DA64C806-4CEE-43FA-8D35-8299CEBA8712}"/>
              </a:ext>
            </a:extLst>
          </p:cNvPr>
          <p:cNvSpPr txBox="1"/>
          <p:nvPr/>
        </p:nvSpPr>
        <p:spPr>
          <a:xfrm>
            <a:off x="838200" y="2217270"/>
            <a:ext cx="3309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CARACTERÍSTICAS: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/>
              <a:t>No Ordenada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/>
              <a:t>No Modificable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/>
              <a:t>No permite duplicados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0BFB961-EEDB-4B88-9B25-5CF24F258B31}"/>
              </a:ext>
            </a:extLst>
          </p:cNvPr>
          <p:cNvSpPr txBox="1"/>
          <p:nvPr/>
        </p:nvSpPr>
        <p:spPr>
          <a:xfrm>
            <a:off x="838200" y="1491872"/>
            <a:ext cx="1243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>
                <a:solidFill>
                  <a:srgbClr val="FF0000"/>
                </a:solidFill>
              </a:rPr>
              <a:t>set(…)</a:t>
            </a:r>
          </a:p>
        </p:txBody>
      </p:sp>
    </p:spTree>
    <p:extLst>
      <p:ext uri="{BB962C8B-B14F-4D97-AF65-F5344CB8AC3E}">
        <p14:creationId xmlns:p14="http://schemas.microsoft.com/office/powerpoint/2010/main" val="196991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3296D-53CA-412F-B307-D57336E7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CONJUNTOS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E95A7E0-BDA7-43EB-BB6C-BCF4119A2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29" y="1768664"/>
            <a:ext cx="3971925" cy="15525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36025D4-3434-44A5-9F38-912B33882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29" y="3427236"/>
            <a:ext cx="4324350" cy="10572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D3ABCA0-A0C7-454C-9EEB-54B737F5E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396" y="1614453"/>
            <a:ext cx="4248150" cy="18954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E8FF17D-B6F0-4DEE-8D0E-C3CDC9FFDF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6396" y="3800574"/>
            <a:ext cx="4600575" cy="21336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1AC2621-7D6D-4350-BFE9-9F0B9A173D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029" y="4590509"/>
            <a:ext cx="66103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19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3296D-53CA-412F-B307-D57336E7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CONJUNTOS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C6A8B66-0483-4D52-816C-0ED83CA09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49" y="1690688"/>
            <a:ext cx="5133975" cy="21621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C3065D9-030D-4DC7-9996-BD35FF053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49" y="4090987"/>
            <a:ext cx="4953000" cy="21526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FC8C4E4-63B2-4A7F-B925-BAA45E871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639" y="1218611"/>
            <a:ext cx="4772025" cy="27051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A84BF2E-2B45-4258-8583-5044D5B4E9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0639" y="4340225"/>
            <a:ext cx="43434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89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4988B-82EC-4C9E-A681-390EC43AD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DICCIONARIOS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BB264A3-BD03-4C9D-AB19-FB276F600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632" y="1319753"/>
            <a:ext cx="8044368" cy="553824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BE92E5C-8EA6-4D05-8DB3-DD016D240E49}"/>
              </a:ext>
            </a:extLst>
          </p:cNvPr>
          <p:cNvSpPr txBox="1"/>
          <p:nvPr/>
        </p:nvSpPr>
        <p:spPr>
          <a:xfrm>
            <a:off x="838200" y="2217270"/>
            <a:ext cx="3309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CARACTERÍSTICAS: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/>
              <a:t>No Ordenada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/>
              <a:t>Modificable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/>
              <a:t>No permite duplicados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FF879B7-9EB1-4736-8C84-E60AFB0C0D2B}"/>
              </a:ext>
            </a:extLst>
          </p:cNvPr>
          <p:cNvSpPr txBox="1"/>
          <p:nvPr/>
        </p:nvSpPr>
        <p:spPr>
          <a:xfrm>
            <a:off x="838200" y="1491872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err="1">
                <a:solidFill>
                  <a:srgbClr val="FF0000"/>
                </a:solidFill>
              </a:rPr>
              <a:t>dict</a:t>
            </a:r>
            <a:r>
              <a:rPr lang="es-PE" sz="3200" b="1" dirty="0">
                <a:solidFill>
                  <a:srgbClr val="FF0000"/>
                </a:solidFill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798109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C6635-1EA3-4CCD-9FBB-7AADF37A2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DICCIONARIOS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4EBABE7-60AB-488E-B884-535DA30F2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49" y="1493043"/>
            <a:ext cx="4752975" cy="23526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A81FDDD-C273-45B0-BB03-8BA9A771E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49" y="4264746"/>
            <a:ext cx="3867150" cy="23431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A138C78-6CD1-47F9-B66A-50D78518B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392" y="3045262"/>
            <a:ext cx="3276600" cy="10572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763766A-ACB1-4243-9515-E551BB88A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5292" y="4133034"/>
            <a:ext cx="3352800" cy="10763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B47AE85-E9C9-4110-A32E-B0010F6EE6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292" y="5380371"/>
            <a:ext cx="3009900" cy="10477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8C85770-77D8-4840-988E-DC18B74D91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5292" y="1648641"/>
            <a:ext cx="2695575" cy="381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8658367-3996-4BE9-8F35-02AD6DD55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3392" y="2234625"/>
            <a:ext cx="2457450" cy="2667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51EE777C-82D4-40FA-8FDA-412EF4CBEF29}"/>
              </a:ext>
            </a:extLst>
          </p:cNvPr>
          <p:cNvSpPr txBox="1"/>
          <p:nvPr/>
        </p:nvSpPr>
        <p:spPr>
          <a:xfrm>
            <a:off x="6635292" y="953754"/>
            <a:ext cx="2913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Modificar diccionario:</a:t>
            </a:r>
          </a:p>
        </p:txBody>
      </p:sp>
    </p:spTree>
    <p:extLst>
      <p:ext uri="{BB962C8B-B14F-4D97-AF65-F5344CB8AC3E}">
        <p14:creationId xmlns:p14="http://schemas.microsoft.com/office/powerpoint/2010/main" val="3429888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C6635-1EA3-4CCD-9FBB-7AADF37A2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DICCIONARIOS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5ECE97B-6842-4C39-9A7C-7B74FF44D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714" y="2509935"/>
            <a:ext cx="7191375" cy="27051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337749C-1121-43CA-8AC5-82294E49A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4" y="2474755"/>
            <a:ext cx="2409825" cy="8286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04375EC-4625-45EB-B2F2-8ADB6E5B5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49" y="3419573"/>
            <a:ext cx="3162300" cy="8858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E5FC662-12F2-4AE4-8147-456400D086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94" y="4487133"/>
            <a:ext cx="3181350" cy="8763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0791991-971F-47AF-A2E2-B926E72F4463}"/>
              </a:ext>
            </a:extLst>
          </p:cNvPr>
          <p:cNvSpPr txBox="1"/>
          <p:nvPr/>
        </p:nvSpPr>
        <p:spPr>
          <a:xfrm>
            <a:off x="413994" y="1831355"/>
            <a:ext cx="3285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Iterar sobre diccionarios:</a:t>
            </a:r>
          </a:p>
        </p:txBody>
      </p:sp>
    </p:spTree>
    <p:extLst>
      <p:ext uri="{BB962C8B-B14F-4D97-AF65-F5344CB8AC3E}">
        <p14:creationId xmlns:p14="http://schemas.microsoft.com/office/powerpoint/2010/main" val="527808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5D30ADE-1161-4601-A887-D4FE396D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val="3814590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BF914E8-9D5E-482B-B01D-7E1196603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Funciones con argumentos fijos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2E5D9EA-B2B0-45CB-8DDE-92F18CFC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85" y="2199735"/>
            <a:ext cx="4610493" cy="15612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62375C6-5AA6-4AA7-BD06-20C7406F3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85" y="4665421"/>
            <a:ext cx="6043367" cy="125178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8FF1AF1-9291-404C-8401-A1DF71ECE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2941" y="3070781"/>
            <a:ext cx="3878345" cy="199870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925344A-C3ED-43AC-BF81-A057FD422842}"/>
              </a:ext>
            </a:extLst>
          </p:cNvPr>
          <p:cNvSpPr txBox="1"/>
          <p:nvPr/>
        </p:nvSpPr>
        <p:spPr>
          <a:xfrm>
            <a:off x="762785" y="4273297"/>
            <a:ext cx="4488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Especificar nombre de argumento: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FCEE43B-25A8-491D-97CD-28342F6D7C40}"/>
              </a:ext>
            </a:extLst>
          </p:cNvPr>
          <p:cNvSpPr txBox="1"/>
          <p:nvPr/>
        </p:nvSpPr>
        <p:spPr>
          <a:xfrm>
            <a:off x="7742941" y="2456941"/>
            <a:ext cx="3307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Argumentos por defecto: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C8F3CA7-6923-444D-9B41-453F69B4E3EB}"/>
              </a:ext>
            </a:extLst>
          </p:cNvPr>
          <p:cNvSpPr txBox="1"/>
          <p:nvPr/>
        </p:nvSpPr>
        <p:spPr>
          <a:xfrm>
            <a:off x="838200" y="1491872"/>
            <a:ext cx="16708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err="1">
                <a:solidFill>
                  <a:srgbClr val="FF0000"/>
                </a:solidFill>
              </a:rPr>
              <a:t>def</a:t>
            </a:r>
            <a:r>
              <a:rPr lang="es-PE" sz="3200" b="1" dirty="0">
                <a:solidFill>
                  <a:srgbClr val="FF0000"/>
                </a:solidFill>
              </a:rPr>
              <a:t> …(…)</a:t>
            </a:r>
          </a:p>
        </p:txBody>
      </p:sp>
    </p:spTree>
    <p:extLst>
      <p:ext uri="{BB962C8B-B14F-4D97-AF65-F5344CB8AC3E}">
        <p14:creationId xmlns:p14="http://schemas.microsoft.com/office/powerpoint/2010/main" val="3189375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3ACD7E9-C8B3-4D88-BD0E-6A73EA111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ESTRUCTURAS DE DATOS</a:t>
            </a:r>
          </a:p>
        </p:txBody>
      </p:sp>
    </p:spTree>
    <p:extLst>
      <p:ext uri="{BB962C8B-B14F-4D97-AF65-F5344CB8AC3E}">
        <p14:creationId xmlns:p14="http://schemas.microsoft.com/office/powerpoint/2010/main" val="3780966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BF914E8-9D5E-482B-B01D-7E1196603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Funciones con argumentos variables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C65DD1D-DEFA-4AC0-8D5B-154F74AFF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67986"/>
            <a:ext cx="9134475" cy="18288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37FE673-EFF1-4590-8E05-AD049C512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93367"/>
            <a:ext cx="72771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57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BF914E8-9D5E-482B-B01D-7E1196603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Funciones con argumentos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505BF9C-E151-4555-B005-1348115957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237"/>
          <a:stretch/>
        </p:blipFill>
        <p:spPr>
          <a:xfrm>
            <a:off x="555396" y="2062818"/>
            <a:ext cx="4268527" cy="22098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B31D5CA-A1D0-4E77-AE27-AA9C538DC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376"/>
          <a:stretch/>
        </p:blipFill>
        <p:spPr>
          <a:xfrm>
            <a:off x="555396" y="4919906"/>
            <a:ext cx="3686175" cy="185017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296E2C1-DBDD-4E09-A84B-7F14573FE5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524"/>
          <a:stretch/>
        </p:blipFill>
        <p:spPr>
          <a:xfrm>
            <a:off x="6541417" y="2044105"/>
            <a:ext cx="3000375" cy="84855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1218CC6-8454-4B70-9E4E-D30B1DABD6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106"/>
          <a:stretch/>
        </p:blipFill>
        <p:spPr>
          <a:xfrm>
            <a:off x="6541417" y="3778137"/>
            <a:ext cx="4847349" cy="273133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C0388DC-4929-4F87-82F2-E7F8C85EFAD7}"/>
              </a:ext>
            </a:extLst>
          </p:cNvPr>
          <p:cNvSpPr txBox="1"/>
          <p:nvPr/>
        </p:nvSpPr>
        <p:spPr>
          <a:xfrm>
            <a:off x="555396" y="1535589"/>
            <a:ext cx="3280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Listas como argumentos: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CA7FF94-9FCB-4F46-A2D8-EED9A4A758A6}"/>
              </a:ext>
            </a:extLst>
          </p:cNvPr>
          <p:cNvSpPr txBox="1"/>
          <p:nvPr/>
        </p:nvSpPr>
        <p:spPr>
          <a:xfrm>
            <a:off x="555396" y="4413915"/>
            <a:ext cx="2326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Retornar valores: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C7AC98F-4358-44EE-A4A7-1E3EB28C01D1}"/>
              </a:ext>
            </a:extLst>
          </p:cNvPr>
          <p:cNvSpPr txBox="1"/>
          <p:nvPr/>
        </p:nvSpPr>
        <p:spPr>
          <a:xfrm>
            <a:off x="6620802" y="1562641"/>
            <a:ext cx="806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Pass: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ACD430E-A06E-4760-9006-B3189806582A}"/>
              </a:ext>
            </a:extLst>
          </p:cNvPr>
          <p:cNvSpPr txBox="1"/>
          <p:nvPr/>
        </p:nvSpPr>
        <p:spPr>
          <a:xfrm>
            <a:off x="6551516" y="3316472"/>
            <a:ext cx="1490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Recursión:</a:t>
            </a:r>
          </a:p>
        </p:txBody>
      </p:sp>
    </p:spTree>
    <p:extLst>
      <p:ext uri="{BB962C8B-B14F-4D97-AF65-F5344CB8AC3E}">
        <p14:creationId xmlns:p14="http://schemas.microsoft.com/office/powerpoint/2010/main" val="1395282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EB670-929D-45E3-9136-54422037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Funciones anónimas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CA2DE90-C6C8-4AD1-8148-2E65A0E321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002" r="24465"/>
          <a:stretch/>
        </p:blipFill>
        <p:spPr>
          <a:xfrm>
            <a:off x="932468" y="2076647"/>
            <a:ext cx="7722928" cy="243908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31E97DD-0CDD-4A57-97A0-95E9E421D413}"/>
              </a:ext>
            </a:extLst>
          </p:cNvPr>
          <p:cNvSpPr txBox="1"/>
          <p:nvPr/>
        </p:nvSpPr>
        <p:spPr>
          <a:xfrm>
            <a:off x="838200" y="1491872"/>
            <a:ext cx="2438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>
                <a:solidFill>
                  <a:srgbClr val="FF0000"/>
                </a:solidFill>
              </a:rPr>
              <a:t>lambda … : …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7D169E-1AE4-4851-A54A-7ADE17672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901104"/>
            <a:ext cx="4686300" cy="13144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21C325B-5DDA-4FDD-AF01-D4E084BD52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9321" y="4901104"/>
            <a:ext cx="57721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9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CCE6C1-A741-486B-8587-82937993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Funciones anónimas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A26F8AE-38E8-4321-905E-91FA2E0A8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3519"/>
            <a:ext cx="3877836" cy="271236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D7664BA0-762E-4DF2-BFBA-DD0E44D0332D}"/>
              </a:ext>
            </a:extLst>
          </p:cNvPr>
          <p:cNvSpPr txBox="1"/>
          <p:nvPr/>
        </p:nvSpPr>
        <p:spPr>
          <a:xfrm>
            <a:off x="838200" y="2016356"/>
            <a:ext cx="5816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Funciones lambda dentro de otras funciones:</a:t>
            </a:r>
          </a:p>
        </p:txBody>
      </p:sp>
    </p:spTree>
    <p:extLst>
      <p:ext uri="{BB962C8B-B14F-4D97-AF65-F5344CB8AC3E}">
        <p14:creationId xmlns:p14="http://schemas.microsoft.com/office/powerpoint/2010/main" val="2302448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5D30ADE-1161-4601-A887-D4FE396D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EXCEPCIONES</a:t>
            </a:r>
          </a:p>
        </p:txBody>
      </p:sp>
    </p:spTree>
    <p:extLst>
      <p:ext uri="{BB962C8B-B14F-4D97-AF65-F5344CB8AC3E}">
        <p14:creationId xmlns:p14="http://schemas.microsoft.com/office/powerpoint/2010/main" val="325926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CA5FC12-E39D-43BC-8D6C-A44578493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43" y="2129231"/>
            <a:ext cx="4162425" cy="19526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A0FD4F9-350E-4C45-99FC-B337B3E15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Excepciones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677A7E-49FB-459D-97AC-0F0909B36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620" y="2927145"/>
            <a:ext cx="3638550" cy="19240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7108D21-F139-4953-AE80-FBB07ECA7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43" y="4648200"/>
            <a:ext cx="5838825" cy="22098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EA49673-7718-4E43-BDF8-E7E6866D9A00}"/>
              </a:ext>
            </a:extLst>
          </p:cNvPr>
          <p:cNvSpPr txBox="1"/>
          <p:nvPr/>
        </p:nvSpPr>
        <p:spPr>
          <a:xfrm>
            <a:off x="838200" y="1491872"/>
            <a:ext cx="2917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>
                <a:solidFill>
                  <a:srgbClr val="FF0000"/>
                </a:solidFill>
              </a:rPr>
              <a:t>Try: … </a:t>
            </a:r>
            <a:r>
              <a:rPr lang="es-PE" sz="3200" b="1" dirty="0" err="1">
                <a:solidFill>
                  <a:srgbClr val="FF0000"/>
                </a:solidFill>
              </a:rPr>
              <a:t>except</a:t>
            </a:r>
            <a:r>
              <a:rPr lang="es-PE" sz="3200" b="1" dirty="0">
                <a:solidFill>
                  <a:srgbClr val="FF0000"/>
                </a:solidFill>
              </a:rPr>
              <a:t>: …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803CFD8-613C-4512-B48A-D9077E4724AD}"/>
              </a:ext>
            </a:extLst>
          </p:cNvPr>
          <p:cNvSpPr txBox="1"/>
          <p:nvPr/>
        </p:nvSpPr>
        <p:spPr>
          <a:xfrm>
            <a:off x="656707" y="4199962"/>
            <a:ext cx="328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 err="1"/>
              <a:t>finally</a:t>
            </a:r>
            <a:r>
              <a:rPr lang="es-PE" sz="2400" dirty="0"/>
              <a:t>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D294439-E986-4BB3-AA66-CB45E2056876}"/>
              </a:ext>
            </a:extLst>
          </p:cNvPr>
          <p:cNvSpPr txBox="1"/>
          <p:nvPr/>
        </p:nvSpPr>
        <p:spPr>
          <a:xfrm>
            <a:off x="7373620" y="2324028"/>
            <a:ext cx="328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 err="1"/>
              <a:t>else</a:t>
            </a:r>
            <a:r>
              <a:rPr lang="es-PE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98606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FD4F9-350E-4C45-99FC-B337B3E15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Excepciones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9A92595-544C-4B4D-B406-1EF3891D3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8555"/>
            <a:ext cx="5314950" cy="17907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864EFC0-E39F-4DD0-B02C-8E1953C6E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81354"/>
            <a:ext cx="4905375" cy="138112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EA49673-7718-4E43-BDF8-E7E6866D9A00}"/>
              </a:ext>
            </a:extLst>
          </p:cNvPr>
          <p:cNvSpPr txBox="1"/>
          <p:nvPr/>
        </p:nvSpPr>
        <p:spPr>
          <a:xfrm>
            <a:off x="838200" y="1491872"/>
            <a:ext cx="1729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err="1">
                <a:solidFill>
                  <a:srgbClr val="FF0000"/>
                </a:solidFill>
              </a:rPr>
              <a:t>Raise</a:t>
            </a:r>
            <a:r>
              <a:rPr lang="es-PE" sz="3200" b="1" dirty="0">
                <a:solidFill>
                  <a:srgbClr val="FF0000"/>
                </a:solidFill>
              </a:rPr>
              <a:t> …()</a:t>
            </a:r>
          </a:p>
        </p:txBody>
      </p:sp>
    </p:spTree>
    <p:extLst>
      <p:ext uri="{BB962C8B-B14F-4D97-AF65-F5344CB8AC3E}">
        <p14:creationId xmlns:p14="http://schemas.microsoft.com/office/powerpoint/2010/main" val="338210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5D30ADE-1161-4601-A887-D4FE396D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ARCHIVOS</a:t>
            </a:r>
          </a:p>
        </p:txBody>
      </p:sp>
    </p:spTree>
    <p:extLst>
      <p:ext uri="{BB962C8B-B14F-4D97-AF65-F5344CB8AC3E}">
        <p14:creationId xmlns:p14="http://schemas.microsoft.com/office/powerpoint/2010/main" val="568885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4E2D9-56C7-439A-B85E-BDBD79B5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ARCHIVOS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7C2621D-CF8E-4AC3-8595-C89BC88D9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4" r="26032"/>
          <a:stretch/>
        </p:blipFill>
        <p:spPr>
          <a:xfrm>
            <a:off x="751197" y="1690688"/>
            <a:ext cx="7192652" cy="384896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08F023C-084F-4FF6-B753-8A3B3684A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97" y="5747039"/>
            <a:ext cx="7192652" cy="70969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C4B1257-3500-4B93-88C8-16787F94C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9507" y="2438939"/>
            <a:ext cx="3409950" cy="523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E3CE6EF-3442-477A-BD40-F229E4C38E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724" b="-14265"/>
          <a:stretch/>
        </p:blipFill>
        <p:spPr>
          <a:xfrm>
            <a:off x="8079507" y="3016566"/>
            <a:ext cx="3409950" cy="5986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96E3ABC-CE83-4C47-A322-BEC4C84202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6266" y="3606424"/>
            <a:ext cx="3914775" cy="12096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BF912CD-98B3-4BA8-9838-D47AAAA613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4547" y="4859933"/>
            <a:ext cx="3390900" cy="12763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801940F-1BC3-41C0-9DE9-53FC67444B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6266" y="6190035"/>
            <a:ext cx="13620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9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4E2D9-56C7-439A-B85E-BDBD79B5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ARCHIVOS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74F18FA-1524-4218-AEC4-3D64ABB7D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31" y="1818930"/>
            <a:ext cx="4705350" cy="22764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FD4C42E-582A-4EDE-81E3-4DC6E6ABE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831" y="4503410"/>
            <a:ext cx="4914900" cy="22098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3A02638-777A-4BC1-ACB3-F68669629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6224" y="2725279"/>
            <a:ext cx="3257550" cy="8001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0EDF7B7-6F06-482D-BB19-E5E4C25E2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6224" y="3525379"/>
            <a:ext cx="3724275" cy="169545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C2ADE62-8C78-4A12-965E-ADBB6A62B8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6224" y="5314163"/>
            <a:ext cx="3676650" cy="81915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0CE9E7EA-354F-452F-B2A4-C17C934E086B}"/>
              </a:ext>
            </a:extLst>
          </p:cNvPr>
          <p:cNvSpPr txBox="1"/>
          <p:nvPr/>
        </p:nvSpPr>
        <p:spPr>
          <a:xfrm>
            <a:off x="1037831" y="1310476"/>
            <a:ext cx="328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Agregar contenido: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D2772FA-0BBE-42F6-BDE8-49A89757FE9B}"/>
              </a:ext>
            </a:extLst>
          </p:cNvPr>
          <p:cNvSpPr txBox="1"/>
          <p:nvPr/>
        </p:nvSpPr>
        <p:spPr>
          <a:xfrm>
            <a:off x="1037831" y="4061015"/>
            <a:ext cx="328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Sobrescribir contenido: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021CE9B-E15C-4C6F-9005-FE5BEA67D32C}"/>
              </a:ext>
            </a:extLst>
          </p:cNvPr>
          <p:cNvSpPr txBox="1"/>
          <p:nvPr/>
        </p:nvSpPr>
        <p:spPr>
          <a:xfrm>
            <a:off x="7316224" y="2216947"/>
            <a:ext cx="328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Borrar archivo:</a:t>
            </a:r>
          </a:p>
        </p:txBody>
      </p:sp>
    </p:spTree>
    <p:extLst>
      <p:ext uri="{BB962C8B-B14F-4D97-AF65-F5344CB8AC3E}">
        <p14:creationId xmlns:p14="http://schemas.microsoft.com/office/powerpoint/2010/main" val="3398023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BCDEEEC-8F26-4E38-AFDC-08DB6D22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LISTAS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3505132-9F79-4120-8601-A48C1DB15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126" y="1156005"/>
            <a:ext cx="9052874" cy="5532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DBDE3E1-BA63-4F93-B96D-AC106EC7FD44}"/>
              </a:ext>
            </a:extLst>
          </p:cNvPr>
          <p:cNvSpPr txBox="1"/>
          <p:nvPr/>
        </p:nvSpPr>
        <p:spPr>
          <a:xfrm>
            <a:off x="319726" y="2389009"/>
            <a:ext cx="2509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CARACTERÍSTICAS: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/>
              <a:t>Ordenada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/>
              <a:t>Modificable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E2DA65D-A7CD-4802-BDF9-15E259C67A34}"/>
              </a:ext>
            </a:extLst>
          </p:cNvPr>
          <p:cNvSpPr txBox="1"/>
          <p:nvPr/>
        </p:nvSpPr>
        <p:spPr>
          <a:xfrm>
            <a:off x="838200" y="1491872"/>
            <a:ext cx="1236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err="1">
                <a:solidFill>
                  <a:srgbClr val="FF0000"/>
                </a:solidFill>
              </a:rPr>
              <a:t>list</a:t>
            </a:r>
            <a:r>
              <a:rPr lang="es-PE" sz="3200" b="1" dirty="0">
                <a:solidFill>
                  <a:srgbClr val="FF0000"/>
                </a:solidFill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1170007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D89B90B-4B41-4156-8F5A-350C26EFF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MÓDULOS</a:t>
            </a:r>
          </a:p>
        </p:txBody>
      </p:sp>
    </p:spTree>
    <p:extLst>
      <p:ext uri="{BB962C8B-B14F-4D97-AF65-F5344CB8AC3E}">
        <p14:creationId xmlns:p14="http://schemas.microsoft.com/office/powerpoint/2010/main" val="448039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8077B-C0D8-4539-BF2C-55B0FC74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IMPORTAR MÓDULOS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E1A74F6-CCA3-46A5-B0E6-131426EA6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6860"/>
            <a:ext cx="3276600" cy="25146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8A58FD6-D88B-4C6E-8766-183FFCE98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37" y="5292725"/>
            <a:ext cx="4200525" cy="12001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F5EFF06-41CC-4474-8D28-1F18CBFB1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575" y="3012060"/>
            <a:ext cx="5610225" cy="18097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84AF378-ED0C-4CDD-9E5F-A76C7B82F58D}"/>
              </a:ext>
            </a:extLst>
          </p:cNvPr>
          <p:cNvSpPr txBox="1"/>
          <p:nvPr/>
        </p:nvSpPr>
        <p:spPr>
          <a:xfrm>
            <a:off x="833837" y="1625195"/>
            <a:ext cx="1895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mymodule.py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1E6B6F7-58CE-48EE-A181-33EE4D7072CC}"/>
              </a:ext>
            </a:extLst>
          </p:cNvPr>
          <p:cNvSpPr txBox="1"/>
          <p:nvPr/>
        </p:nvSpPr>
        <p:spPr>
          <a:xfrm>
            <a:off x="833837" y="4821810"/>
            <a:ext cx="3071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Importar mymodule.py</a:t>
            </a:r>
          </a:p>
        </p:txBody>
      </p:sp>
    </p:spTree>
    <p:extLst>
      <p:ext uri="{BB962C8B-B14F-4D97-AF65-F5344CB8AC3E}">
        <p14:creationId xmlns:p14="http://schemas.microsoft.com/office/powerpoint/2010/main" val="19857463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C27E9-5FBB-4B81-9B16-9DBEDCBC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DATETIME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AD24A32-AE86-40E6-8E15-A17025A6E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5715968" cy="502599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8F76384-8522-4BC6-B521-1C2DAE3B8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968" y="2636192"/>
            <a:ext cx="6375622" cy="351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861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D256B-5640-45A9-B459-7C46CF0F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DATETIME</a:t>
            </a: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DF2A043-0891-4732-B2E7-FF137FEC8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2150"/>
            <a:ext cx="3143250" cy="14287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C557F37-C08C-4E35-96EB-E50A4C05E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" y="3407397"/>
            <a:ext cx="2886075" cy="4286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9297AD9-7C49-4319-8351-9F5A63B0B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328" y="3847390"/>
            <a:ext cx="3705225" cy="23336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A990916-0FC0-4520-8324-B7B637F0C9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181475"/>
            <a:ext cx="3752850" cy="215265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F0F3AB8-B569-4B5A-81EA-B2815416ADFE}"/>
              </a:ext>
            </a:extLst>
          </p:cNvPr>
          <p:cNvSpPr txBox="1"/>
          <p:nvPr/>
        </p:nvSpPr>
        <p:spPr>
          <a:xfrm>
            <a:off x="780931" y="1500485"/>
            <a:ext cx="23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Momento actual: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DE93EE8-E7B6-47B8-9B9A-267079F513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4328" y="1352550"/>
            <a:ext cx="36766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776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2C6FA-BD99-4F16-87FA-6F312248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MATH</a:t>
            </a: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35F4E58-94DA-46B6-A45F-20FFB579B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270" y="4450214"/>
            <a:ext cx="3248025" cy="17049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5135E44-F20D-484C-802C-D7A898FAC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51" y="4450215"/>
            <a:ext cx="2505075" cy="17049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9466903-E3C4-4A92-8522-F3F769FDC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4300" y="4360360"/>
            <a:ext cx="3619500" cy="22383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F2F9206-1554-4DD4-A1DE-96DF4260B4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651" y="1935786"/>
            <a:ext cx="3019425" cy="16859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4DB59E6-553B-4B36-AC46-B9BD8052E7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2960" y="1935786"/>
            <a:ext cx="2847975" cy="11334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8FC7CEE-9021-4B18-A971-C70AE06730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4300" y="1941630"/>
            <a:ext cx="2981325" cy="115252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045ED62-4C7C-4863-AA7F-788CE5AA03F1}"/>
              </a:ext>
            </a:extLst>
          </p:cNvPr>
          <p:cNvSpPr txBox="1"/>
          <p:nvPr/>
        </p:nvSpPr>
        <p:spPr>
          <a:xfrm>
            <a:off x="1482365" y="615519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8"/>
              </a:rPr>
              <a:t>https://www.w3schools.com/python/module_math.asp</a:t>
            </a:r>
            <a:r>
              <a:rPr lang="es-PE" dirty="0"/>
              <a:t>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6C4376A-A361-4A64-8EF9-C12C2EF66B52}"/>
              </a:ext>
            </a:extLst>
          </p:cNvPr>
          <p:cNvSpPr txBox="1"/>
          <p:nvPr/>
        </p:nvSpPr>
        <p:spPr>
          <a:xfrm>
            <a:off x="838200" y="1455854"/>
            <a:ext cx="7282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Funciones incluidas en el paquete estándar: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442C591-64B0-4DD5-B09D-02816DEA7563}"/>
              </a:ext>
            </a:extLst>
          </p:cNvPr>
          <p:cNvSpPr txBox="1"/>
          <p:nvPr/>
        </p:nvSpPr>
        <p:spPr>
          <a:xfrm>
            <a:off x="838200" y="3922659"/>
            <a:ext cx="7282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Funciones incluidas en modulo </a:t>
            </a:r>
            <a:r>
              <a:rPr lang="es-PE" sz="2400" dirty="0" err="1"/>
              <a:t>math</a:t>
            </a:r>
            <a:r>
              <a:rPr lang="es-PE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296497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14E2D-1784-441E-A344-4D9172244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Bibliografía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A33779A-9606-4ACC-BD72-52E375162964}"/>
              </a:ext>
            </a:extLst>
          </p:cNvPr>
          <p:cNvSpPr txBox="1"/>
          <p:nvPr/>
        </p:nvSpPr>
        <p:spPr>
          <a:xfrm>
            <a:off x="838200" y="217867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https://realpython.com/primer-on-python-decorators/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C0EB746-AD8C-4ACA-914A-83F892345081}"/>
              </a:ext>
            </a:extLst>
          </p:cNvPr>
          <p:cNvSpPr txBox="1"/>
          <p:nvPr/>
        </p:nvSpPr>
        <p:spPr>
          <a:xfrm>
            <a:off x="838200" y="2666652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https://pyformat.info/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51F4132-5A26-4870-AE99-5F46F3008772}"/>
              </a:ext>
            </a:extLst>
          </p:cNvPr>
          <p:cNvSpPr txBox="1"/>
          <p:nvPr/>
        </p:nvSpPr>
        <p:spPr>
          <a:xfrm>
            <a:off x="838200" y="169068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https://www.w3schools.com/python/</a:t>
            </a:r>
          </a:p>
        </p:txBody>
      </p:sp>
    </p:spTree>
    <p:extLst>
      <p:ext uri="{BB962C8B-B14F-4D97-AF65-F5344CB8AC3E}">
        <p14:creationId xmlns:p14="http://schemas.microsoft.com/office/powerpoint/2010/main" val="4020772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91BA7-3332-443E-B7B2-394C5469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LISTAS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2C1AB36-BA75-480B-BAE2-8435A5436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09" y="1703729"/>
            <a:ext cx="4057650" cy="11811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A755F1A-669E-4E7A-A8CD-F9E897849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908" y="1989479"/>
            <a:ext cx="4257675" cy="6096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97C488C-3D7F-42E7-B52A-ABDAFD120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19" y="3388636"/>
            <a:ext cx="2133600" cy="4000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9CEB054-317F-4AE4-944E-D5E1372F3A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6908" y="3384345"/>
            <a:ext cx="2390775" cy="390525"/>
          </a:xfrm>
          <a:prstGeom prst="rect">
            <a:avLst/>
          </a:prstGeom>
        </p:spPr>
      </p:pic>
      <p:grpSp>
        <p:nvGrpSpPr>
          <p:cNvPr id="16" name="Grupo 15">
            <a:extLst>
              <a:ext uri="{FF2B5EF4-FFF2-40B4-BE49-F238E27FC236}">
                <a16:creationId xmlns:a16="http://schemas.microsoft.com/office/drawing/2014/main" id="{8C7593F0-5BF2-41BA-AB29-8CD9CF109094}"/>
              </a:ext>
            </a:extLst>
          </p:cNvPr>
          <p:cNvGrpSpPr/>
          <p:nvPr/>
        </p:nvGrpSpPr>
        <p:grpSpPr>
          <a:xfrm>
            <a:off x="809919" y="4448968"/>
            <a:ext cx="7873177" cy="1006975"/>
            <a:chOff x="809919" y="4448968"/>
            <a:chExt cx="7873177" cy="1006975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B4137DB0-49FD-438F-9C4C-420C86A7E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4021" y="4448968"/>
              <a:ext cx="7839075" cy="819150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38B75321-4255-467B-975B-681FD9E3D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919" y="5065418"/>
              <a:ext cx="2466975" cy="390525"/>
            </a:xfrm>
            <a:prstGeom prst="rect">
              <a:avLst/>
            </a:prstGeom>
          </p:spPr>
        </p:pic>
      </p:grpSp>
      <p:pic>
        <p:nvPicPr>
          <p:cNvPr id="10" name="Imagen 9">
            <a:extLst>
              <a:ext uri="{FF2B5EF4-FFF2-40B4-BE49-F238E27FC236}">
                <a16:creationId xmlns:a16="http://schemas.microsoft.com/office/drawing/2014/main" id="{627BD2C6-2B64-43B0-83BF-469415011B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6567" y="5739574"/>
            <a:ext cx="6972300" cy="112395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B6BF0EA-1E15-4EA5-B6A7-0015847138C8}"/>
              </a:ext>
            </a:extLst>
          </p:cNvPr>
          <p:cNvSpPr txBox="1"/>
          <p:nvPr/>
        </p:nvSpPr>
        <p:spPr>
          <a:xfrm>
            <a:off x="809919" y="1363965"/>
            <a:ext cx="3898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Lista de un solo tipo de datos: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BEEC5C2-7B15-496F-AB66-A8E2D9EEDA90}"/>
              </a:ext>
            </a:extLst>
          </p:cNvPr>
          <p:cNvSpPr txBox="1"/>
          <p:nvPr/>
        </p:nvSpPr>
        <p:spPr>
          <a:xfrm>
            <a:off x="5806908" y="1356230"/>
            <a:ext cx="4391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Lista con múltiples tipos de datos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903756D-9E75-4A4C-AFC6-63A70DE516C0}"/>
              </a:ext>
            </a:extLst>
          </p:cNvPr>
          <p:cNvSpPr txBox="1"/>
          <p:nvPr/>
        </p:nvSpPr>
        <p:spPr>
          <a:xfrm>
            <a:off x="838200" y="2883138"/>
            <a:ext cx="1833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Tipo de dato: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D291B2A-E682-46C6-88EA-95B6F1E9CAA1}"/>
              </a:ext>
            </a:extLst>
          </p:cNvPr>
          <p:cNvSpPr txBox="1"/>
          <p:nvPr/>
        </p:nvSpPr>
        <p:spPr>
          <a:xfrm>
            <a:off x="5762917" y="2883138"/>
            <a:ext cx="1361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Longitud: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6EC4446-7950-4393-A6CC-8D313EF5F386}"/>
              </a:ext>
            </a:extLst>
          </p:cNvPr>
          <p:cNvSpPr txBox="1"/>
          <p:nvPr/>
        </p:nvSpPr>
        <p:spPr>
          <a:xfrm>
            <a:off x="838200" y="3942337"/>
            <a:ext cx="1684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Indexación: 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AF0DEA2-41AA-4112-840C-FB24310C164A}"/>
              </a:ext>
            </a:extLst>
          </p:cNvPr>
          <p:cNvSpPr txBox="1"/>
          <p:nvPr/>
        </p:nvSpPr>
        <p:spPr>
          <a:xfrm>
            <a:off x="5735646" y="5357359"/>
            <a:ext cx="3098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Modificación de datos: </a:t>
            </a:r>
          </a:p>
        </p:txBody>
      </p:sp>
    </p:spTree>
    <p:extLst>
      <p:ext uri="{BB962C8B-B14F-4D97-AF65-F5344CB8AC3E}">
        <p14:creationId xmlns:p14="http://schemas.microsoft.com/office/powerpoint/2010/main" val="2457584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91BA7-3332-443E-B7B2-394C5469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LISTAS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6C0FC0C-0C67-4A31-9AD1-3FFF51F8C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90" y="2084100"/>
            <a:ext cx="4314825" cy="11049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E4728A3-9810-4891-921D-64C74EE09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90" y="3804706"/>
            <a:ext cx="4457700" cy="115252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EDA64F7-FEBF-4D90-BA7C-54F9B6D7A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290" y="5417356"/>
            <a:ext cx="4581525" cy="14192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D5A620A-E07D-4ADD-9AA0-3C0501F24E4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695" b="4084"/>
          <a:stretch/>
        </p:blipFill>
        <p:spPr>
          <a:xfrm>
            <a:off x="7340586" y="608674"/>
            <a:ext cx="4476750" cy="115252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8357D05-3181-48F2-A425-5CDAFC42F9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9161" y="1868344"/>
            <a:ext cx="4572000" cy="11430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AA8AE2B-DDE9-4482-A4C4-CF5DBC363A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6786" y="3189000"/>
            <a:ext cx="4324350" cy="112395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91D0529B-8A66-47B8-AE85-785D02B3C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9161" y="4798669"/>
            <a:ext cx="4333875" cy="88582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2617365B-B22B-43F8-9D99-83E8E89AB0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54886" y="5740751"/>
            <a:ext cx="4248150" cy="1095375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5AFF5C08-BFC1-4903-ACB1-CF6926449F11}"/>
              </a:ext>
            </a:extLst>
          </p:cNvPr>
          <p:cNvSpPr txBox="1"/>
          <p:nvPr/>
        </p:nvSpPr>
        <p:spPr>
          <a:xfrm>
            <a:off x="931238" y="1639357"/>
            <a:ext cx="1240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Insertar: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EB16247-256E-41B5-A099-208B0BA956B8}"/>
              </a:ext>
            </a:extLst>
          </p:cNvPr>
          <p:cNvSpPr txBox="1"/>
          <p:nvPr/>
        </p:nvSpPr>
        <p:spPr>
          <a:xfrm>
            <a:off x="950290" y="3334875"/>
            <a:ext cx="2140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Agregar al final: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495262B-BA5F-4693-A0CB-AEB70F803AF2}"/>
              </a:ext>
            </a:extLst>
          </p:cNvPr>
          <p:cNvSpPr txBox="1"/>
          <p:nvPr/>
        </p:nvSpPr>
        <p:spPr>
          <a:xfrm>
            <a:off x="931238" y="5013107"/>
            <a:ext cx="1496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Unir listas: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49BFA55-2558-4CB9-84DD-A6B2BD00B370}"/>
              </a:ext>
            </a:extLst>
          </p:cNvPr>
          <p:cNvSpPr txBox="1"/>
          <p:nvPr/>
        </p:nvSpPr>
        <p:spPr>
          <a:xfrm>
            <a:off x="7340586" y="187469"/>
            <a:ext cx="2325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Borrar elemento: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CFF2DB2-A3DD-42CD-ADCC-2F9BE73E86FF}"/>
              </a:ext>
            </a:extLst>
          </p:cNvPr>
          <p:cNvSpPr txBox="1"/>
          <p:nvPr/>
        </p:nvSpPr>
        <p:spPr>
          <a:xfrm>
            <a:off x="6096000" y="1015097"/>
            <a:ext cx="1277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err="1"/>
              <a:t>Remove</a:t>
            </a:r>
            <a:r>
              <a:rPr lang="es-PE" sz="2400" dirty="0"/>
              <a:t>: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405DAB4-3A37-42F2-B905-103B1CF9916E}"/>
              </a:ext>
            </a:extLst>
          </p:cNvPr>
          <p:cNvSpPr txBox="1"/>
          <p:nvPr/>
        </p:nvSpPr>
        <p:spPr>
          <a:xfrm>
            <a:off x="6588457" y="2209011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Pop: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25FC90D-CEC0-4800-8BBA-D959F5DDEC27}"/>
              </a:ext>
            </a:extLst>
          </p:cNvPr>
          <p:cNvSpPr txBox="1"/>
          <p:nvPr/>
        </p:nvSpPr>
        <p:spPr>
          <a:xfrm>
            <a:off x="6588456" y="3520142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Del: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C6AC1BA-F8EC-40C3-A872-C6540F94E54B}"/>
              </a:ext>
            </a:extLst>
          </p:cNvPr>
          <p:cNvSpPr txBox="1"/>
          <p:nvPr/>
        </p:nvSpPr>
        <p:spPr>
          <a:xfrm>
            <a:off x="7416786" y="4381698"/>
            <a:ext cx="1631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Borrar lista: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0DC7BAB-E11D-4860-B8A9-CCA2F2475496}"/>
              </a:ext>
            </a:extLst>
          </p:cNvPr>
          <p:cNvSpPr txBox="1"/>
          <p:nvPr/>
        </p:nvSpPr>
        <p:spPr>
          <a:xfrm>
            <a:off x="6624524" y="6126968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Clear:</a:t>
            </a:r>
          </a:p>
        </p:txBody>
      </p:sp>
    </p:spTree>
    <p:extLst>
      <p:ext uri="{BB962C8B-B14F-4D97-AF65-F5344CB8AC3E}">
        <p14:creationId xmlns:p14="http://schemas.microsoft.com/office/powerpoint/2010/main" val="466823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91BA7-3332-443E-B7B2-394C5469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LISTAS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BDA21D1-CB7F-4446-A39F-D47BBC9D3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875" y="1601770"/>
            <a:ext cx="6429375" cy="15811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E9D93EA-2028-43CD-84E1-E2B58AEF0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875" y="5060623"/>
            <a:ext cx="4029075" cy="15621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637C4AE-8B21-4542-B7E8-D1B9B5D6F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9363" y="3293096"/>
            <a:ext cx="6429375" cy="16192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087D348-4459-42B9-A6A3-8ABC5CDFCD62}"/>
              </a:ext>
            </a:extLst>
          </p:cNvPr>
          <p:cNvSpPr txBox="1"/>
          <p:nvPr/>
        </p:nvSpPr>
        <p:spPr>
          <a:xfrm>
            <a:off x="480767" y="3429000"/>
            <a:ext cx="2388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s-PE" dirty="0"/>
              <a:t>ORDENAMIENTO:</a:t>
            </a:r>
          </a:p>
        </p:txBody>
      </p:sp>
    </p:spTree>
    <p:extLst>
      <p:ext uri="{BB962C8B-B14F-4D97-AF65-F5344CB8AC3E}">
        <p14:creationId xmlns:p14="http://schemas.microsoft.com/office/powerpoint/2010/main" val="2133064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91BA7-3332-443E-B7B2-394C5469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LISTAS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A9A2448-234C-4938-882F-B17A019D8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3659"/>
            <a:ext cx="4629150" cy="15716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31D1BCF-460B-47A5-9D14-5ABDE5D94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41232"/>
            <a:ext cx="3295650" cy="17240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0336A01-7FC2-4FC7-B579-53F515215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897" y="2456984"/>
            <a:ext cx="5457825" cy="16383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839A1BC-20E4-4A0C-9080-C80D84F3969A}"/>
              </a:ext>
            </a:extLst>
          </p:cNvPr>
          <p:cNvSpPr txBox="1"/>
          <p:nvPr/>
        </p:nvSpPr>
        <p:spPr>
          <a:xfrm>
            <a:off x="742901" y="2032952"/>
            <a:ext cx="165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Copiar lista: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D937EF3-CAA4-4EE5-B6FD-2DFE7243E4C3}"/>
              </a:ext>
            </a:extLst>
          </p:cNvPr>
          <p:cNvSpPr txBox="1"/>
          <p:nvPr/>
        </p:nvSpPr>
        <p:spPr>
          <a:xfrm>
            <a:off x="742901" y="4306493"/>
            <a:ext cx="1762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Sumar listas: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740A846-634D-4C62-BA52-F0F9D804BC7B}"/>
              </a:ext>
            </a:extLst>
          </p:cNvPr>
          <p:cNvSpPr txBox="1"/>
          <p:nvPr/>
        </p:nvSpPr>
        <p:spPr>
          <a:xfrm>
            <a:off x="6295289" y="2061994"/>
            <a:ext cx="4476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Invertir el orden de los elementos:</a:t>
            </a:r>
          </a:p>
        </p:txBody>
      </p:sp>
    </p:spTree>
    <p:extLst>
      <p:ext uri="{BB962C8B-B14F-4D97-AF65-F5344CB8AC3E}">
        <p14:creationId xmlns:p14="http://schemas.microsoft.com/office/powerpoint/2010/main" val="2278216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576C7-5E91-402D-8CCA-C5F1BD5A6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LISTAS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5606312-693B-454B-AD24-C2CB3D393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140443"/>
            <a:ext cx="7442203" cy="332710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F4E6FEB-CD32-416C-BD5D-99BD60F9B8F2}"/>
              </a:ext>
            </a:extLst>
          </p:cNvPr>
          <p:cNvSpPr txBox="1"/>
          <p:nvPr/>
        </p:nvSpPr>
        <p:spPr>
          <a:xfrm>
            <a:off x="838200" y="1491872"/>
            <a:ext cx="4111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>
                <a:solidFill>
                  <a:srgbClr val="FF0000"/>
                </a:solidFill>
              </a:rPr>
              <a:t>Listas por comprensión</a:t>
            </a:r>
          </a:p>
        </p:txBody>
      </p:sp>
    </p:spTree>
    <p:extLst>
      <p:ext uri="{BB962C8B-B14F-4D97-AF65-F5344CB8AC3E}">
        <p14:creationId xmlns:p14="http://schemas.microsoft.com/office/powerpoint/2010/main" val="3073455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576C7-5E91-402D-8CCA-C5F1BD5A6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LISTAS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4E3DD69-AA0F-447B-A256-0761562E4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47" y="3259000"/>
            <a:ext cx="5241695" cy="224344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38FD0BD-01D1-4C66-AE5E-144D1636D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956" y="2394544"/>
            <a:ext cx="5349661" cy="16383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FACE8B1-854F-424B-97BC-7FC8FA086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8766" y="4257760"/>
            <a:ext cx="6210300" cy="6286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A9DE6-DABF-4E90-9361-E8787F19BB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4220" y="5238177"/>
            <a:ext cx="4105275" cy="6381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4CD863C-EC65-4C37-AC81-4CBFDC8B8FB9}"/>
              </a:ext>
            </a:extLst>
          </p:cNvPr>
          <p:cNvSpPr txBox="1"/>
          <p:nvPr/>
        </p:nvSpPr>
        <p:spPr>
          <a:xfrm>
            <a:off x="272947" y="2642208"/>
            <a:ext cx="2163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Método clásico: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44615D1-E81D-4EF3-897A-4AA7E593A4DA}"/>
              </a:ext>
            </a:extLst>
          </p:cNvPr>
          <p:cNvSpPr txBox="1"/>
          <p:nvPr/>
        </p:nvSpPr>
        <p:spPr>
          <a:xfrm>
            <a:off x="5839956" y="1784259"/>
            <a:ext cx="2456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Por comprensión:</a:t>
            </a:r>
          </a:p>
        </p:txBody>
      </p:sp>
    </p:spTree>
    <p:extLst>
      <p:ext uri="{BB962C8B-B14F-4D97-AF65-F5344CB8AC3E}">
        <p14:creationId xmlns:p14="http://schemas.microsoft.com/office/powerpoint/2010/main" val="34120160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2555</TotalTime>
  <Words>308</Words>
  <Application>Microsoft Office PowerPoint</Application>
  <PresentationFormat>Panorámica</PresentationFormat>
  <Paragraphs>107</Paragraphs>
  <Slides>35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ESTRUCTURAS DE DATOS</vt:lpstr>
      <vt:lpstr>LISTAS</vt:lpstr>
      <vt:lpstr>LISTAS</vt:lpstr>
      <vt:lpstr>LISTAS</vt:lpstr>
      <vt:lpstr>LISTAS</vt:lpstr>
      <vt:lpstr>LISTAS</vt:lpstr>
      <vt:lpstr>LISTAS</vt:lpstr>
      <vt:lpstr>LISTAS</vt:lpstr>
      <vt:lpstr>TUPLAS</vt:lpstr>
      <vt:lpstr>TUPLAS</vt:lpstr>
      <vt:lpstr>CONJUNTOS</vt:lpstr>
      <vt:lpstr>CONJUNTOS</vt:lpstr>
      <vt:lpstr>CONJUNTOS</vt:lpstr>
      <vt:lpstr>DICCIONARIOS</vt:lpstr>
      <vt:lpstr>DICCIONARIOS</vt:lpstr>
      <vt:lpstr>DICCIONARIOS</vt:lpstr>
      <vt:lpstr>FUNCIONES</vt:lpstr>
      <vt:lpstr>Funciones con argumentos fijos</vt:lpstr>
      <vt:lpstr>Funciones con argumentos variables</vt:lpstr>
      <vt:lpstr>Funciones con argumentos</vt:lpstr>
      <vt:lpstr>Funciones anónimas</vt:lpstr>
      <vt:lpstr>Funciones anónimas</vt:lpstr>
      <vt:lpstr>EXCEPCIONES</vt:lpstr>
      <vt:lpstr>Excepciones</vt:lpstr>
      <vt:lpstr>Excepciones</vt:lpstr>
      <vt:lpstr>ARCHIVOS</vt:lpstr>
      <vt:lpstr>ARCHIVOS</vt:lpstr>
      <vt:lpstr>ARCHIVOS</vt:lpstr>
      <vt:lpstr>MÓDULOS</vt:lpstr>
      <vt:lpstr>IMPORTAR MÓDULOS</vt:lpstr>
      <vt:lpstr>DATETIME</vt:lpstr>
      <vt:lpstr>DATETIME</vt:lpstr>
      <vt:lpstr>MATH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hola</dc:title>
  <dc:creator>Emerson Asto</dc:creator>
  <cp:lastModifiedBy>Emerson Asto</cp:lastModifiedBy>
  <cp:revision>76</cp:revision>
  <dcterms:created xsi:type="dcterms:W3CDTF">2020-11-16T04:37:05Z</dcterms:created>
  <dcterms:modified xsi:type="dcterms:W3CDTF">2021-05-02T00:16:56Z</dcterms:modified>
</cp:coreProperties>
</file>