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0"/>
  </p:notesMasterIdLst>
  <p:sldIdLst>
    <p:sldId id="256" r:id="rId2"/>
    <p:sldId id="336" r:id="rId3"/>
    <p:sldId id="334" r:id="rId4"/>
    <p:sldId id="335" r:id="rId5"/>
    <p:sldId id="261" r:id="rId6"/>
    <p:sldId id="279" r:id="rId7"/>
    <p:sldId id="257" r:id="rId8"/>
    <p:sldId id="293" r:id="rId9"/>
    <p:sldId id="296" r:id="rId10"/>
    <p:sldId id="258" r:id="rId11"/>
    <p:sldId id="299" r:id="rId12"/>
    <p:sldId id="300" r:id="rId13"/>
    <p:sldId id="260" r:id="rId14"/>
    <p:sldId id="262" r:id="rId15"/>
    <p:sldId id="259" r:id="rId16"/>
    <p:sldId id="263" r:id="rId17"/>
    <p:sldId id="265" r:id="rId18"/>
    <p:sldId id="270" r:id="rId19"/>
    <p:sldId id="264" r:id="rId20"/>
    <p:sldId id="266" r:id="rId21"/>
    <p:sldId id="268" r:id="rId22"/>
    <p:sldId id="269" r:id="rId23"/>
    <p:sldId id="267" r:id="rId24"/>
    <p:sldId id="297" r:id="rId25"/>
    <p:sldId id="271" r:id="rId26"/>
    <p:sldId id="272" r:id="rId27"/>
    <p:sldId id="273" r:id="rId28"/>
    <p:sldId id="275" r:id="rId29"/>
    <p:sldId id="274" r:id="rId30"/>
    <p:sldId id="278" r:id="rId31"/>
    <p:sldId id="277" r:id="rId32"/>
    <p:sldId id="276" r:id="rId33"/>
    <p:sldId id="280" r:id="rId34"/>
    <p:sldId id="281" r:id="rId35"/>
    <p:sldId id="282" r:id="rId36"/>
    <p:sldId id="283" r:id="rId37"/>
    <p:sldId id="284" r:id="rId38"/>
    <p:sldId id="285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292" r:id="rId48"/>
    <p:sldId id="291" r:id="rId49"/>
    <p:sldId id="298" r:id="rId50"/>
    <p:sldId id="301" r:id="rId51"/>
    <p:sldId id="294" r:id="rId52"/>
    <p:sldId id="295" r:id="rId53"/>
    <p:sldId id="287" r:id="rId54"/>
    <p:sldId id="286" r:id="rId55"/>
    <p:sldId id="289" r:id="rId56"/>
    <p:sldId id="288" r:id="rId57"/>
    <p:sldId id="290" r:id="rId58"/>
    <p:sldId id="30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6048-FFCA-4969-85D9-E340D9DB6F60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F5D-6C7C-4624-9149-86343C536B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91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9F5D-6C7C-4624-9149-86343C536B20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5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4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7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15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7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5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2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8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3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90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08F-D23C-4025-ACEC-07EDF1A1CF99}" type="datetimeFigureOut">
              <a:rPr lang="es-PE" smtClean="0"/>
              <a:t>25/04/2021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5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module_math.asp" TargetMode="External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s.vectorhq.com/images/thumbs/38e/universidad-nacional-de-trujillo-per-210232.gif">
            <a:extLst>
              <a:ext uri="{FF2B5EF4-FFF2-40B4-BE49-F238E27FC236}">
                <a16:creationId xmlns:a16="http://schemas.microsoft.com/office/drawing/2014/main" id="{183A54F1-0271-4A37-B72D-CFD628969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2660157" y="1669008"/>
            <a:ext cx="1858373" cy="16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319C493-FB92-4EF1-BD67-E6E018E27052}"/>
              </a:ext>
            </a:extLst>
          </p:cNvPr>
          <p:cNvSpPr/>
          <p:nvPr/>
        </p:nvSpPr>
        <p:spPr>
          <a:xfrm>
            <a:off x="504514" y="1120324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MECATRÓNICA</a:t>
            </a:r>
            <a:endParaRPr lang="es-PE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CAD256-1E7D-4B60-910C-80AC968AC2F8}"/>
              </a:ext>
            </a:extLst>
          </p:cNvPr>
          <p:cNvSpPr/>
          <p:nvPr/>
        </p:nvSpPr>
        <p:spPr>
          <a:xfrm>
            <a:off x="108589" y="607826"/>
            <a:ext cx="696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56F01-59C1-45B7-98F8-34B49F60909B}"/>
              </a:ext>
            </a:extLst>
          </p:cNvPr>
          <p:cNvSpPr/>
          <p:nvPr/>
        </p:nvSpPr>
        <p:spPr>
          <a:xfrm>
            <a:off x="1024228" y="3671566"/>
            <a:ext cx="551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PROGRAMACIÓN II - CICLO 2020-II</a:t>
            </a:r>
            <a:endParaRPr lang="es-PE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361794-3342-4D0E-8748-4EC4957CD997}"/>
              </a:ext>
            </a:extLst>
          </p:cNvPr>
          <p:cNvSpPr/>
          <p:nvPr/>
        </p:nvSpPr>
        <p:spPr>
          <a:xfrm>
            <a:off x="920509" y="5983942"/>
            <a:ext cx="577719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Ms. 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0C461E-94E5-4E74-9ECD-933DAD7C0F39}"/>
              </a:ext>
            </a:extLst>
          </p:cNvPr>
          <p:cNvCxnSpPr>
            <a:cxnSpLocks/>
          </p:cNvCxnSpPr>
          <p:nvPr/>
        </p:nvCxnSpPr>
        <p:spPr>
          <a:xfrm>
            <a:off x="1097993" y="3412685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66A8D9-B9F8-43F2-9F5D-7D3E675A17BE}"/>
              </a:ext>
            </a:extLst>
          </p:cNvPr>
          <p:cNvSpPr/>
          <p:nvPr/>
        </p:nvSpPr>
        <p:spPr>
          <a:xfrm>
            <a:off x="832364" y="4714281"/>
            <a:ext cx="551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2: BASES GENERALES</a:t>
            </a:r>
            <a:endParaRPr lang="es-PE" sz="2000" dirty="0"/>
          </a:p>
        </p:txBody>
      </p:sp>
      <p:pic>
        <p:nvPicPr>
          <p:cNvPr id="1026" name="Picture 2" descr="21. Programación en Python | Condicionales | Ejercicio 2 - Mayor de 3  números - YouTube">
            <a:extLst>
              <a:ext uri="{FF2B5EF4-FFF2-40B4-BE49-F238E27FC236}">
                <a16:creationId xmlns:a16="http://schemas.microsoft.com/office/drawing/2014/main" id="{46FF60A8-F689-4A5E-A753-FB1EA1B28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r="31340"/>
          <a:stretch/>
        </p:blipFill>
        <p:spPr bwMode="auto">
          <a:xfrm>
            <a:off x="7393757" y="-16315"/>
            <a:ext cx="47982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C568E5-9202-44EB-B4A5-108E4BDF937F}"/>
              </a:ext>
            </a:extLst>
          </p:cNvPr>
          <p:cNvCxnSpPr>
            <a:cxnSpLocks/>
          </p:cNvCxnSpPr>
          <p:nvPr/>
        </p:nvCxnSpPr>
        <p:spPr>
          <a:xfrm>
            <a:off x="1125893" y="4421733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5EF134-06B9-4E0B-9EFE-4F204C89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B6CF5F-60C5-4522-9C09-0143B1354ECB}"/>
              </a:ext>
            </a:extLst>
          </p:cNvPr>
          <p:cNvSpPr txBox="1"/>
          <p:nvPr/>
        </p:nvSpPr>
        <p:spPr>
          <a:xfrm>
            <a:off x="838200" y="1491872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input(…)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423CEC-2F2E-450B-9356-F4A7CDBC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6053"/>
            <a:ext cx="10838606" cy="32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5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FE53-69D5-4107-A69E-329B235D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- 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99E16-89A4-490B-8D67-F86DD74F6E36}"/>
              </a:ext>
            </a:extLst>
          </p:cNvPr>
          <p:cNvSpPr txBox="1"/>
          <p:nvPr/>
        </p:nvSpPr>
        <p:spPr>
          <a:xfrm>
            <a:off x="838200" y="1491872"/>
            <a:ext cx="616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Verificar la presencia de </a:t>
            </a:r>
            <a:r>
              <a:rPr lang="es-PE" sz="3200" b="1" dirty="0" err="1">
                <a:solidFill>
                  <a:srgbClr val="FF0000"/>
                </a:solidFill>
              </a:rPr>
              <a:t>subcadena</a:t>
            </a:r>
            <a:endParaRPr lang="es-PE" sz="3200" b="1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1A4D24-AE78-4C65-BE1F-43F66CD9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8" y="2817435"/>
            <a:ext cx="5362575" cy="1143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F45A33-A0A3-4919-989B-7EBD3599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68" y="4858795"/>
            <a:ext cx="5734050" cy="11811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35C11A-589A-4226-A227-1364722F66B2}"/>
              </a:ext>
            </a:extLst>
          </p:cNvPr>
          <p:cNvSpPr txBox="1"/>
          <p:nvPr/>
        </p:nvSpPr>
        <p:spPr>
          <a:xfrm>
            <a:off x="1008668" y="233672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E2972F-7489-43AD-9FE1-3279CC2508DF}"/>
              </a:ext>
            </a:extLst>
          </p:cNvPr>
          <p:cNvSpPr txBox="1"/>
          <p:nvPr/>
        </p:nvSpPr>
        <p:spPr>
          <a:xfrm>
            <a:off x="1008668" y="4312933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not</a:t>
            </a:r>
            <a:r>
              <a:rPr lang="es-PE" sz="2400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18537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FE53-69D5-4107-A69E-329B235D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- 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99E16-89A4-490B-8D67-F86DD74F6E36}"/>
              </a:ext>
            </a:extLst>
          </p:cNvPr>
          <p:cNvSpPr txBox="1"/>
          <p:nvPr/>
        </p:nvSpPr>
        <p:spPr>
          <a:xfrm>
            <a:off x="838200" y="1491872"/>
            <a:ext cx="3543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Métodos de cadena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2B3C5D3-26DE-4ECF-A403-80674CC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9" y="2150685"/>
            <a:ext cx="7172325" cy="133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FF1793-7345-49B6-947F-3C97D650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9" y="5366128"/>
            <a:ext cx="5438775" cy="1343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2A3D85-A304-4540-9583-E31C0B867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748" y="5366127"/>
            <a:ext cx="5257800" cy="1343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DCEA780-50B4-44D1-8820-CADD4B47A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89" y="3740339"/>
            <a:ext cx="58578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2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9DBAF3E-30D5-4C27-9E7D-A74EF9FD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159510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B3E4C-6CA0-4941-9FF1-C858DB3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CONDICIONAL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F76AC9-96E3-4E12-9710-99698FAD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27" y="2173673"/>
            <a:ext cx="4048125" cy="3219450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AA2052-8DD5-47F6-A35E-E00D58B4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06" y="707230"/>
            <a:ext cx="4248150" cy="1104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4E7EF7-DA0C-4525-BC79-A95616D7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75" y="2076377"/>
            <a:ext cx="4600575" cy="1485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4D3400-DB72-439A-BB14-260267685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675" y="3748161"/>
            <a:ext cx="6810375" cy="1609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109BF9-58C8-49A0-9129-6D3FD062E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98" y="5882979"/>
            <a:ext cx="2991832" cy="3878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02B6AB-AC59-4483-B635-82D0BB051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151" y="6296808"/>
            <a:ext cx="2991832" cy="39213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726D309-4D95-4BDA-BAD9-0A81C63118D3}"/>
              </a:ext>
            </a:extLst>
          </p:cNvPr>
          <p:cNvSpPr txBox="1"/>
          <p:nvPr/>
        </p:nvSpPr>
        <p:spPr>
          <a:xfrm>
            <a:off x="838200" y="149187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if</a:t>
            </a:r>
            <a:endParaRPr lang="es-PE" sz="3200" b="1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7BB8EA-9035-4BEF-87BB-AA4780944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706" y="5628542"/>
            <a:ext cx="4724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B3E4C-6CA0-4941-9FF1-C858DB3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BUCLES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D83906-E7F5-468A-90E5-A268D0F60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48"/>
          <a:stretch/>
        </p:blipFill>
        <p:spPr>
          <a:xfrm>
            <a:off x="7556812" y="2932766"/>
            <a:ext cx="4079793" cy="2105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823D1C-CF61-4E1A-8FDE-DB69C2241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867" y="2999441"/>
            <a:ext cx="3429000" cy="20383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0266EA-047E-4B30-BEDD-2697B0185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7" y="3047066"/>
            <a:ext cx="3419475" cy="1990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0CC829-7DFE-4957-95A1-785AF8BC1BD6}"/>
              </a:ext>
            </a:extLst>
          </p:cNvPr>
          <p:cNvSpPr txBox="1"/>
          <p:nvPr/>
        </p:nvSpPr>
        <p:spPr>
          <a:xfrm>
            <a:off x="188800" y="2347991"/>
            <a:ext cx="1125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break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07749A-0A19-4469-80A1-61ACDB47362A}"/>
              </a:ext>
            </a:extLst>
          </p:cNvPr>
          <p:cNvSpPr txBox="1"/>
          <p:nvPr/>
        </p:nvSpPr>
        <p:spPr>
          <a:xfrm>
            <a:off x="3872806" y="2320427"/>
            <a:ext cx="165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err="1"/>
              <a:t>continue</a:t>
            </a:r>
            <a:endParaRPr lang="es-PE" sz="3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B18024-FBC3-48A3-9A75-09B2A6FF4A80}"/>
              </a:ext>
            </a:extLst>
          </p:cNvPr>
          <p:cNvSpPr txBox="1"/>
          <p:nvPr/>
        </p:nvSpPr>
        <p:spPr>
          <a:xfrm>
            <a:off x="7556812" y="2320426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err="1"/>
              <a:t>else</a:t>
            </a:r>
            <a:endParaRPr lang="es-PE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A21AA9-88C3-4CBB-A968-6E7A3116C798}"/>
              </a:ext>
            </a:extLst>
          </p:cNvPr>
          <p:cNvSpPr txBox="1"/>
          <p:nvPr/>
        </p:nvSpPr>
        <p:spPr>
          <a:xfrm>
            <a:off x="838200" y="1491872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while</a:t>
            </a:r>
            <a:endParaRPr lang="es-P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9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B3E4C-6CA0-4941-9FF1-C858DB3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BUCLES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0CC829-7DFE-4957-95A1-785AF8BC1BD6}"/>
              </a:ext>
            </a:extLst>
          </p:cNvPr>
          <p:cNvSpPr txBox="1"/>
          <p:nvPr/>
        </p:nvSpPr>
        <p:spPr>
          <a:xfrm>
            <a:off x="828419" y="2218053"/>
            <a:ext cx="890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break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07749A-0A19-4469-80A1-61ACDB47362A}"/>
              </a:ext>
            </a:extLst>
          </p:cNvPr>
          <p:cNvSpPr txBox="1"/>
          <p:nvPr/>
        </p:nvSpPr>
        <p:spPr>
          <a:xfrm>
            <a:off x="6096000" y="2218052"/>
            <a:ext cx="128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continue</a:t>
            </a:r>
            <a:endParaRPr lang="es-PE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B18024-FBC3-48A3-9A75-09B2A6FF4A80}"/>
              </a:ext>
            </a:extLst>
          </p:cNvPr>
          <p:cNvSpPr txBox="1"/>
          <p:nvPr/>
        </p:nvSpPr>
        <p:spPr>
          <a:xfrm>
            <a:off x="809530" y="4796283"/>
            <a:ext cx="97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range</a:t>
            </a:r>
            <a:r>
              <a:rPr lang="es-PE" sz="2400" dirty="0"/>
              <a:t>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A21AA9-88C3-4CBB-A968-6E7A3116C798}"/>
              </a:ext>
            </a:extLst>
          </p:cNvPr>
          <p:cNvSpPr txBox="1"/>
          <p:nvPr/>
        </p:nvSpPr>
        <p:spPr>
          <a:xfrm>
            <a:off x="838200" y="1491872"/>
            <a:ext cx="675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for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8C3094-ECFD-44FC-8743-AE980F1D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0" y="2717078"/>
            <a:ext cx="4686528" cy="19378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156B8A-5913-41CB-A322-C0747323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19" y="2738070"/>
            <a:ext cx="4570685" cy="1937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A86C30-2E16-4A01-8295-FFD9550D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19" y="5257948"/>
            <a:ext cx="3228975" cy="914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608C2A-BEFC-4EE0-99F0-15F3A414C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747" y="5154404"/>
            <a:ext cx="3429000" cy="14382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B4EC143-050C-4170-8D5B-44AB9AF2022C}"/>
              </a:ext>
            </a:extLst>
          </p:cNvPr>
          <p:cNvSpPr txBox="1"/>
          <p:nvPr/>
        </p:nvSpPr>
        <p:spPr>
          <a:xfrm>
            <a:off x="6086219" y="47962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else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80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ACD7E9-C8B3-4D88-BD0E-6A73EA11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378096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CDEEEC-8F26-4E38-AFDC-08DB6D22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505132-9F79-4120-8601-A48C1DB1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6" y="1156005"/>
            <a:ext cx="9052874" cy="5532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BDE3E1-BA63-4F93-B96D-AC106EC7FD44}"/>
              </a:ext>
            </a:extLst>
          </p:cNvPr>
          <p:cNvSpPr txBox="1"/>
          <p:nvPr/>
        </p:nvSpPr>
        <p:spPr>
          <a:xfrm>
            <a:off x="319726" y="2389009"/>
            <a:ext cx="250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Modificable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2DA65D-A7CD-4802-BDF9-15E259C67A34}"/>
              </a:ext>
            </a:extLst>
          </p:cNvPr>
          <p:cNvSpPr txBox="1"/>
          <p:nvPr/>
        </p:nvSpPr>
        <p:spPr>
          <a:xfrm>
            <a:off x="838200" y="1491872"/>
            <a:ext cx="123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list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1700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C1AB36-BA75-480B-BAE2-8435A543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9" y="1703729"/>
            <a:ext cx="4057650" cy="1181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755F1A-669E-4E7A-A8CD-F9E89784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08" y="1989479"/>
            <a:ext cx="4257675" cy="609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7C488C-3D7F-42E7-B52A-ABDAFD120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03692"/>
            <a:ext cx="2133600" cy="400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CEB054-317F-4AE4-944E-D5E1372F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08" y="3276373"/>
            <a:ext cx="2390775" cy="390525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8C7593F0-5BF2-41BA-AB29-8CD9CF109094}"/>
              </a:ext>
            </a:extLst>
          </p:cNvPr>
          <p:cNvGrpSpPr/>
          <p:nvPr/>
        </p:nvGrpSpPr>
        <p:grpSpPr>
          <a:xfrm>
            <a:off x="809919" y="4448968"/>
            <a:ext cx="7873177" cy="1006975"/>
            <a:chOff x="809919" y="4448968"/>
            <a:chExt cx="7873177" cy="100697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4137DB0-49FD-438F-9C4C-420C86A7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21" y="4448968"/>
              <a:ext cx="7839075" cy="81915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8B75321-4255-467B-975B-681FD9E3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919" y="5065418"/>
              <a:ext cx="2466975" cy="390525"/>
            </a:xfrm>
            <a:prstGeom prst="rect">
              <a:avLst/>
            </a:prstGeom>
          </p:spPr>
        </p:pic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627BD2C6-2B64-43B0-83BF-469415011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567" y="5739574"/>
            <a:ext cx="6972300" cy="11239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BF0EA-1E15-4EA5-B6A7-0015847138C8}"/>
              </a:ext>
            </a:extLst>
          </p:cNvPr>
          <p:cNvSpPr txBox="1"/>
          <p:nvPr/>
        </p:nvSpPr>
        <p:spPr>
          <a:xfrm>
            <a:off x="809919" y="1363965"/>
            <a:ext cx="3898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 de un solo tipo de datos: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EEC5C2-7B15-496F-AB66-A8E2D9EEDA90}"/>
              </a:ext>
            </a:extLst>
          </p:cNvPr>
          <p:cNvSpPr txBox="1"/>
          <p:nvPr/>
        </p:nvSpPr>
        <p:spPr>
          <a:xfrm>
            <a:off x="5806908" y="1356230"/>
            <a:ext cx="4391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 con múltiples tipos de datos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903756D-9E75-4A4C-AFC6-63A70DE516C0}"/>
              </a:ext>
            </a:extLst>
          </p:cNvPr>
          <p:cNvSpPr txBox="1"/>
          <p:nvPr/>
        </p:nvSpPr>
        <p:spPr>
          <a:xfrm>
            <a:off x="838200" y="2883138"/>
            <a:ext cx="18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Tipo de dato: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291B2A-E682-46C6-88EA-95B6F1E9CAA1}"/>
              </a:ext>
            </a:extLst>
          </p:cNvPr>
          <p:cNvSpPr txBox="1"/>
          <p:nvPr/>
        </p:nvSpPr>
        <p:spPr>
          <a:xfrm>
            <a:off x="5762917" y="2883138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Longitud: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6EC4446-7950-4393-A6CC-8D313EF5F386}"/>
              </a:ext>
            </a:extLst>
          </p:cNvPr>
          <p:cNvSpPr txBox="1"/>
          <p:nvPr/>
        </p:nvSpPr>
        <p:spPr>
          <a:xfrm>
            <a:off x="838200" y="3942337"/>
            <a:ext cx="16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Indexación: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0DEA2-41AA-4112-840C-FB24310C164A}"/>
              </a:ext>
            </a:extLst>
          </p:cNvPr>
          <p:cNvSpPr txBox="1"/>
          <p:nvPr/>
        </p:nvSpPr>
        <p:spPr>
          <a:xfrm>
            <a:off x="5735646" y="5357359"/>
            <a:ext cx="309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Modificación de datos: </a:t>
            </a:r>
          </a:p>
        </p:txBody>
      </p:sp>
    </p:spTree>
    <p:extLst>
      <p:ext uri="{BB962C8B-B14F-4D97-AF65-F5344CB8AC3E}">
        <p14:creationId xmlns:p14="http://schemas.microsoft.com/office/powerpoint/2010/main" val="245758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C439A8-DD87-4615-80A2-F0D525E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un entorno virtual</a:t>
            </a:r>
          </a:p>
        </p:txBody>
      </p:sp>
    </p:spTree>
    <p:extLst>
      <p:ext uri="{BB962C8B-B14F-4D97-AF65-F5344CB8AC3E}">
        <p14:creationId xmlns:p14="http://schemas.microsoft.com/office/powerpoint/2010/main" val="156534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C0FC0C-0C67-4A31-9AD1-3FFF51F8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90" y="2084100"/>
            <a:ext cx="4314825" cy="1104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4728A3-9810-4891-921D-64C74EE0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90" y="3804706"/>
            <a:ext cx="4457700" cy="1152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DA64F7-FEBF-4D90-BA7C-54F9B6D7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90" y="5417356"/>
            <a:ext cx="4581525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5A620A-E07D-4ADD-9AA0-3C0501F24E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95" b="4084"/>
          <a:stretch/>
        </p:blipFill>
        <p:spPr>
          <a:xfrm>
            <a:off x="7340586" y="608674"/>
            <a:ext cx="4476750" cy="11525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8357D05-3181-48F2-A425-5CDAFC42F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161" y="1868344"/>
            <a:ext cx="4572000" cy="1143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A8AE2B-DDE9-4482-A4C4-CF5DBC363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786" y="3189000"/>
            <a:ext cx="4324350" cy="1123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1D0529B-8A66-47B8-AE85-785D02B3C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161" y="4798669"/>
            <a:ext cx="4333875" cy="8858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617365B-B22B-43F8-9D99-83E8E89AB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4886" y="5740751"/>
            <a:ext cx="4248150" cy="109537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F5C08-BFC1-4903-ACB1-CF6926449F11}"/>
              </a:ext>
            </a:extLst>
          </p:cNvPr>
          <p:cNvSpPr txBox="1"/>
          <p:nvPr/>
        </p:nvSpPr>
        <p:spPr>
          <a:xfrm>
            <a:off x="931238" y="1639357"/>
            <a:ext cx="12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Insertar: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B16247-256E-41B5-A099-208B0BA956B8}"/>
              </a:ext>
            </a:extLst>
          </p:cNvPr>
          <p:cNvSpPr txBox="1"/>
          <p:nvPr/>
        </p:nvSpPr>
        <p:spPr>
          <a:xfrm>
            <a:off x="950290" y="3334875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Agregar al final: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495262B-BA5F-4693-A0CB-AEB70F803AF2}"/>
              </a:ext>
            </a:extLst>
          </p:cNvPr>
          <p:cNvSpPr txBox="1"/>
          <p:nvPr/>
        </p:nvSpPr>
        <p:spPr>
          <a:xfrm>
            <a:off x="931238" y="5013107"/>
            <a:ext cx="149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Unir listas: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49BFA55-2558-4CB9-84DD-A6B2BD00B370}"/>
              </a:ext>
            </a:extLst>
          </p:cNvPr>
          <p:cNvSpPr txBox="1"/>
          <p:nvPr/>
        </p:nvSpPr>
        <p:spPr>
          <a:xfrm>
            <a:off x="7340586" y="187469"/>
            <a:ext cx="2325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Borrar elemento: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FF2DB2-A3DD-42CD-ADCC-2F9BE73E86FF}"/>
              </a:ext>
            </a:extLst>
          </p:cNvPr>
          <p:cNvSpPr txBox="1"/>
          <p:nvPr/>
        </p:nvSpPr>
        <p:spPr>
          <a:xfrm>
            <a:off x="6096000" y="1015097"/>
            <a:ext cx="12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Remove</a:t>
            </a:r>
            <a:r>
              <a:rPr lang="es-PE" sz="2400" dirty="0"/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05DAB4-3A37-42F2-B905-103B1CF9916E}"/>
              </a:ext>
            </a:extLst>
          </p:cNvPr>
          <p:cNvSpPr txBox="1"/>
          <p:nvPr/>
        </p:nvSpPr>
        <p:spPr>
          <a:xfrm>
            <a:off x="6588457" y="220901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Pop: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5FC90D-CEC0-4800-8BBA-D959F5DDEC27}"/>
              </a:ext>
            </a:extLst>
          </p:cNvPr>
          <p:cNvSpPr txBox="1"/>
          <p:nvPr/>
        </p:nvSpPr>
        <p:spPr>
          <a:xfrm>
            <a:off x="6588456" y="352014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Del: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C6AC1BA-F8EC-40C3-A872-C6540F94E54B}"/>
              </a:ext>
            </a:extLst>
          </p:cNvPr>
          <p:cNvSpPr txBox="1"/>
          <p:nvPr/>
        </p:nvSpPr>
        <p:spPr>
          <a:xfrm>
            <a:off x="7416786" y="4381698"/>
            <a:ext cx="163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Borrar lista: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C7BAB-E11D-4860-B8A9-CCA2F2475496}"/>
              </a:ext>
            </a:extLst>
          </p:cNvPr>
          <p:cNvSpPr txBox="1"/>
          <p:nvPr/>
        </p:nvSpPr>
        <p:spPr>
          <a:xfrm>
            <a:off x="6624524" y="6126968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Clear:</a:t>
            </a:r>
          </a:p>
        </p:txBody>
      </p:sp>
    </p:spTree>
    <p:extLst>
      <p:ext uri="{BB962C8B-B14F-4D97-AF65-F5344CB8AC3E}">
        <p14:creationId xmlns:p14="http://schemas.microsoft.com/office/powerpoint/2010/main" val="46682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DA21D1-CB7F-4446-A39F-D47BBC9D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75" y="1601770"/>
            <a:ext cx="6429375" cy="15811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9D93EA-2028-43CD-84E1-E2B58AEF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75" y="5060623"/>
            <a:ext cx="4029075" cy="1562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37C4AE-8B21-4542-B7E8-D1B9B5D6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63" y="3293096"/>
            <a:ext cx="6429375" cy="1619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87D348-4459-42B9-A6A3-8ABC5CDFCD62}"/>
              </a:ext>
            </a:extLst>
          </p:cNvPr>
          <p:cNvSpPr txBox="1"/>
          <p:nvPr/>
        </p:nvSpPr>
        <p:spPr>
          <a:xfrm>
            <a:off x="480767" y="3429000"/>
            <a:ext cx="238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s-PE" dirty="0"/>
              <a:t>ORDENAMIENTO:</a:t>
            </a:r>
          </a:p>
        </p:txBody>
      </p:sp>
    </p:spTree>
    <p:extLst>
      <p:ext uri="{BB962C8B-B14F-4D97-AF65-F5344CB8AC3E}">
        <p14:creationId xmlns:p14="http://schemas.microsoft.com/office/powerpoint/2010/main" val="213306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9A2448-234C-4938-882F-B17A019D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3659"/>
            <a:ext cx="4629150" cy="1571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D1BCF-460B-47A5-9D14-5ABDE5D9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1232"/>
            <a:ext cx="3295650" cy="1724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336A01-7FC2-4FC7-B579-53F515215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897" y="2456984"/>
            <a:ext cx="5457825" cy="1638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839A1BC-20E4-4A0C-9080-C80D84F3969A}"/>
              </a:ext>
            </a:extLst>
          </p:cNvPr>
          <p:cNvSpPr txBox="1"/>
          <p:nvPr/>
        </p:nvSpPr>
        <p:spPr>
          <a:xfrm>
            <a:off x="742901" y="2032952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Copiar lista: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937EF3-CAA4-4EE5-B6FD-2DFE7243E4C3}"/>
              </a:ext>
            </a:extLst>
          </p:cNvPr>
          <p:cNvSpPr txBox="1"/>
          <p:nvPr/>
        </p:nvSpPr>
        <p:spPr>
          <a:xfrm>
            <a:off x="742901" y="4306493"/>
            <a:ext cx="176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Sumar listas: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0A846-634D-4C62-BA52-F0F9D804BC7B}"/>
              </a:ext>
            </a:extLst>
          </p:cNvPr>
          <p:cNvSpPr txBox="1"/>
          <p:nvPr/>
        </p:nvSpPr>
        <p:spPr>
          <a:xfrm>
            <a:off x="6295289" y="2061994"/>
            <a:ext cx="447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Invertir el orden de los elementos:</a:t>
            </a:r>
          </a:p>
        </p:txBody>
      </p:sp>
    </p:spTree>
    <p:extLst>
      <p:ext uri="{BB962C8B-B14F-4D97-AF65-F5344CB8AC3E}">
        <p14:creationId xmlns:p14="http://schemas.microsoft.com/office/powerpoint/2010/main" val="227821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76C7-5E91-402D-8CCA-C5F1BD5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606312-693B-454B-AD24-C2CB3D39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0443"/>
            <a:ext cx="7442203" cy="33271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4E6FEB-CD32-416C-BD5D-99BD60F9B8F2}"/>
              </a:ext>
            </a:extLst>
          </p:cNvPr>
          <p:cNvSpPr txBox="1"/>
          <p:nvPr/>
        </p:nvSpPr>
        <p:spPr>
          <a:xfrm>
            <a:off x="838200" y="1491872"/>
            <a:ext cx="4111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Listas por comprensión</a:t>
            </a:r>
          </a:p>
        </p:txBody>
      </p:sp>
    </p:spTree>
    <p:extLst>
      <p:ext uri="{BB962C8B-B14F-4D97-AF65-F5344CB8AC3E}">
        <p14:creationId xmlns:p14="http://schemas.microsoft.com/office/powerpoint/2010/main" val="3073455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76C7-5E91-402D-8CCA-C5F1BD5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E3DD69-AA0F-447B-A256-0761562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47" y="3259000"/>
            <a:ext cx="5241695" cy="2243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8FD0BD-01D1-4C66-AE5E-144D1636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56" y="2394544"/>
            <a:ext cx="5349661" cy="1638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ACE8B1-854F-424B-97BC-7FC8FA086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273" y="4323663"/>
            <a:ext cx="6210300" cy="628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A9DE6-DABF-4E90-9361-E8787F19B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504" y="5238177"/>
            <a:ext cx="4105275" cy="6381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CD863C-EC65-4C37-AC81-4CBFDC8B8FB9}"/>
              </a:ext>
            </a:extLst>
          </p:cNvPr>
          <p:cNvSpPr txBox="1"/>
          <p:nvPr/>
        </p:nvSpPr>
        <p:spPr>
          <a:xfrm>
            <a:off x="272947" y="2642208"/>
            <a:ext cx="216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Método clásico: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4615D1-E81D-4EF3-897A-4AA7E593A4DA}"/>
              </a:ext>
            </a:extLst>
          </p:cNvPr>
          <p:cNvSpPr txBox="1"/>
          <p:nvPr/>
        </p:nvSpPr>
        <p:spPr>
          <a:xfrm>
            <a:off x="5839956" y="1784259"/>
            <a:ext cx="245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Por comprensión:</a:t>
            </a:r>
          </a:p>
        </p:txBody>
      </p:sp>
    </p:spTree>
    <p:extLst>
      <p:ext uri="{BB962C8B-B14F-4D97-AF65-F5344CB8AC3E}">
        <p14:creationId xmlns:p14="http://schemas.microsoft.com/office/powerpoint/2010/main" val="341201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9E82-EB96-402B-921A-EACC947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TUPLAS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BB2CDA-EDEF-4F97-B362-4554100F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4181"/>
            <a:ext cx="10534022" cy="25486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7871E87-3159-4B40-A3C9-5214BBE8B885}"/>
              </a:ext>
            </a:extLst>
          </p:cNvPr>
          <p:cNvSpPr txBox="1"/>
          <p:nvPr/>
        </p:nvSpPr>
        <p:spPr>
          <a:xfrm>
            <a:off x="838200" y="2217270"/>
            <a:ext cx="250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Modificable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69AD14-78E9-45C9-AF10-D601EA9447C9}"/>
              </a:ext>
            </a:extLst>
          </p:cNvPr>
          <p:cNvSpPr txBox="1"/>
          <p:nvPr/>
        </p:nvSpPr>
        <p:spPr>
          <a:xfrm>
            <a:off x="838200" y="1491872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tuple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06745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9E82-EB96-402B-921A-EACC947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TUPLAS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E70FE7-26E0-4828-9701-A90F25BE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17" y="1563867"/>
            <a:ext cx="4333875" cy="1562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1C40B17-C98C-4FB3-9895-39602217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" y="3305534"/>
            <a:ext cx="4629150" cy="101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01D617-E83C-4ACA-B824-7CEC244F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433" y="1027906"/>
            <a:ext cx="4133850" cy="1047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816D03-DC45-4E0F-8F59-E06CFB0EC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525" y="2233073"/>
            <a:ext cx="4191000" cy="2638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12C110-D0DA-45CE-B20A-A0C8770D7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17" y="4504276"/>
            <a:ext cx="2781300" cy="2124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B3F9AD-ECB5-4C10-AC4B-103C9C975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446" y="4606925"/>
            <a:ext cx="4057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7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CA4CA3-9CA7-4BA3-B1C9-6E9AA428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8"/>
          <a:stretch/>
        </p:blipFill>
        <p:spPr>
          <a:xfrm>
            <a:off x="4145687" y="1"/>
            <a:ext cx="8046312" cy="685799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A64C806-4CEE-43FA-8D35-8299CEBA8712}"/>
              </a:ext>
            </a:extLst>
          </p:cNvPr>
          <p:cNvSpPr txBox="1"/>
          <p:nvPr/>
        </p:nvSpPr>
        <p:spPr>
          <a:xfrm>
            <a:off x="838200" y="2217270"/>
            <a:ext cx="3309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Modificable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permite duplicados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BFB961-EEDB-4B88-9B25-5CF24F258B31}"/>
              </a:ext>
            </a:extLst>
          </p:cNvPr>
          <p:cNvSpPr txBox="1"/>
          <p:nvPr/>
        </p:nvSpPr>
        <p:spPr>
          <a:xfrm>
            <a:off x="838200" y="1491872"/>
            <a:ext cx="124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set(…)</a:t>
            </a:r>
          </a:p>
        </p:txBody>
      </p:sp>
    </p:spTree>
    <p:extLst>
      <p:ext uri="{BB962C8B-B14F-4D97-AF65-F5344CB8AC3E}">
        <p14:creationId xmlns:p14="http://schemas.microsoft.com/office/powerpoint/2010/main" val="19699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95A7E0-BDA7-43EB-BB6C-BCF4119A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9" y="1768664"/>
            <a:ext cx="3971925" cy="15525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6025D4-3434-44A5-9F38-912B3388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9" y="3427236"/>
            <a:ext cx="4324350" cy="1057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3ABCA0-A0C7-454C-9EEB-54B737F5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396" y="1614453"/>
            <a:ext cx="4248150" cy="1895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8FF17D-B6F0-4DEE-8D0E-C3CDC9FFD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96" y="3800574"/>
            <a:ext cx="4600575" cy="213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1AC2621-7D6D-4350-BFE9-9F0B9A173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29" y="4590509"/>
            <a:ext cx="6610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6A8B66-0483-4D52-816C-0ED83CA0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690688"/>
            <a:ext cx="5133975" cy="2162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3065D9-030D-4DC7-9996-BD35FF05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9" y="4090987"/>
            <a:ext cx="4953000" cy="2152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C8C4E4-63B2-4A7F-B925-BAA45E871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39" y="1218611"/>
            <a:ext cx="4772025" cy="27051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84BF2E-2B45-4258-8583-5044D5B4E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9" y="4340225"/>
            <a:ext cx="4343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256B-5640-45A9-B459-7C46CF0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¿Por qué es necesario?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D126FD-48D1-4518-8DAA-A9E6001B0877}"/>
              </a:ext>
            </a:extLst>
          </p:cNvPr>
          <p:cNvGrpSpPr/>
          <p:nvPr/>
        </p:nvGrpSpPr>
        <p:grpSpPr>
          <a:xfrm>
            <a:off x="762441" y="1"/>
            <a:ext cx="10778928" cy="646331"/>
            <a:chOff x="762441" y="1"/>
            <a:chExt cx="10778928" cy="64633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5E06206-3A69-400F-B56E-564FE2053F90}"/>
                </a:ext>
              </a:extLst>
            </p:cNvPr>
            <p:cNvSpPr txBox="1"/>
            <p:nvPr/>
          </p:nvSpPr>
          <p:spPr>
            <a:xfrm>
              <a:off x="8168054" y="99313"/>
              <a:ext cx="3373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s-PE" dirty="0"/>
                <a:t>DOCENTE: Ms. Ing. Emerson M. Asto Rodriguez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998AA35-71F8-4019-B8C6-DA204A05D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1" y="1"/>
              <a:ext cx="646331" cy="646331"/>
            </a:xfrm>
            <a:prstGeom prst="rect">
              <a:avLst/>
            </a:prstGeom>
          </p:spPr>
        </p:pic>
      </p:grpSp>
      <p:pic>
        <p:nvPicPr>
          <p:cNvPr id="9218" name="Picture 2" descr="Entornos virtuales de Python: común y Anaconda - Jarroba">
            <a:extLst>
              <a:ext uri="{FF2B5EF4-FFF2-40B4-BE49-F238E27FC236}">
                <a16:creationId xmlns:a16="http://schemas.microsoft.com/office/drawing/2014/main" id="{2A055975-51E1-42EA-9203-37AF50D6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4" y="855677"/>
            <a:ext cx="4456205" cy="57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F45052-3E94-4B69-A035-6C2E9D0A9861}"/>
              </a:ext>
            </a:extLst>
          </p:cNvPr>
          <p:cNvSpPr txBox="1"/>
          <p:nvPr/>
        </p:nvSpPr>
        <p:spPr>
          <a:xfrm>
            <a:off x="762441" y="1956500"/>
            <a:ext cx="6094602" cy="4464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0" i="0" dirty="0">
                <a:solidFill>
                  <a:srgbClr val="4A4A4A"/>
                </a:solidFill>
                <a:effectLst/>
                <a:latin typeface="Open Sans"/>
              </a:rPr>
              <a:t>Un entorno virtual es un espacio independiente a tu instalación local, con el objetivo de aislar los recursos y librerías.</a:t>
            </a:r>
          </a:p>
          <a:p>
            <a:pPr algn="just">
              <a:lnSpc>
                <a:spcPct val="150000"/>
              </a:lnSpc>
            </a:pPr>
            <a:endParaRPr lang="es-ES" sz="2400" dirty="0">
              <a:solidFill>
                <a:srgbClr val="4A4A4A"/>
              </a:solidFill>
              <a:latin typeface="Open Sans"/>
            </a:endParaRPr>
          </a:p>
          <a:p>
            <a:pPr algn="just">
              <a:lnSpc>
                <a:spcPct val="150000"/>
              </a:lnSpc>
            </a:pPr>
            <a:r>
              <a:rPr lang="es-ES" sz="2400" b="0" i="0" dirty="0">
                <a:solidFill>
                  <a:srgbClr val="4A4A4A"/>
                </a:solidFill>
                <a:effectLst/>
                <a:latin typeface="Open Sans"/>
              </a:rPr>
              <a:t>Gracias a este concepto podemos tener distintos entornos virtuales con diferentes versiones de Python o de una librería concreta.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403309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4988B-82EC-4C9E-A681-390EC43A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B264A3-BD03-4C9D-AB19-FB276F60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32" y="1319753"/>
            <a:ext cx="8044368" cy="55382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E92E5C-8EA6-4D05-8DB3-DD016D240E49}"/>
              </a:ext>
            </a:extLst>
          </p:cNvPr>
          <p:cNvSpPr txBox="1"/>
          <p:nvPr/>
        </p:nvSpPr>
        <p:spPr>
          <a:xfrm>
            <a:off x="838200" y="2217270"/>
            <a:ext cx="3309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Modificable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permite duplicados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F879B7-9EB1-4736-8C84-E60AFB0C0D2B}"/>
              </a:ext>
            </a:extLst>
          </p:cNvPr>
          <p:cNvSpPr txBox="1"/>
          <p:nvPr/>
        </p:nvSpPr>
        <p:spPr>
          <a:xfrm>
            <a:off x="838200" y="1491872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dict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98109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6635-1EA3-4CCD-9FBB-7AADF37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EBABE7-60AB-488E-B884-535DA30F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9" y="1493043"/>
            <a:ext cx="4752975" cy="2352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81FDDD-C273-45B0-BB03-8BA9A771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9" y="4264746"/>
            <a:ext cx="3867150" cy="2343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138C78-6CD1-47F9-B66A-50D78518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92" y="3045262"/>
            <a:ext cx="3276600" cy="1057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63766A-ACB1-4243-9515-E551BB88A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292" y="4133034"/>
            <a:ext cx="3352800" cy="1076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47AE85-E9C9-4110-A32E-B0010F6EE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292" y="5380371"/>
            <a:ext cx="3009900" cy="1047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C85770-77D8-4840-988E-DC18B74D9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292" y="1648641"/>
            <a:ext cx="2695575" cy="381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8658367-3996-4BE9-8F35-02AD6DD55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392" y="2234625"/>
            <a:ext cx="2457450" cy="2667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1EE777C-82D4-40FA-8FDA-412EF4CBEF29}"/>
              </a:ext>
            </a:extLst>
          </p:cNvPr>
          <p:cNvSpPr txBox="1"/>
          <p:nvPr/>
        </p:nvSpPr>
        <p:spPr>
          <a:xfrm>
            <a:off x="6635292" y="953754"/>
            <a:ext cx="291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Modificar diccionario:</a:t>
            </a:r>
          </a:p>
        </p:txBody>
      </p:sp>
    </p:spTree>
    <p:extLst>
      <p:ext uri="{BB962C8B-B14F-4D97-AF65-F5344CB8AC3E}">
        <p14:creationId xmlns:p14="http://schemas.microsoft.com/office/powerpoint/2010/main" val="3429888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6635-1EA3-4CCD-9FBB-7AADF37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ECE97B-6842-4C39-9A7C-7B74FF44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14" y="2509935"/>
            <a:ext cx="7191375" cy="2705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37749C-1121-43CA-8AC5-82294E49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4" y="2474755"/>
            <a:ext cx="2409825" cy="828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4375EC-4625-45EB-B2F2-8ADB6E5B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9" y="3419573"/>
            <a:ext cx="3162300" cy="885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5FC662-12F2-4AE4-8147-456400D08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4" y="4487133"/>
            <a:ext cx="3181350" cy="876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791991-971F-47AF-A2E2-B926E72F4463}"/>
              </a:ext>
            </a:extLst>
          </p:cNvPr>
          <p:cNvSpPr txBox="1"/>
          <p:nvPr/>
        </p:nvSpPr>
        <p:spPr>
          <a:xfrm>
            <a:off x="413994" y="1831355"/>
            <a:ext cx="328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Iterar sobre diccionarios:</a:t>
            </a:r>
          </a:p>
        </p:txBody>
      </p:sp>
    </p:spTree>
    <p:extLst>
      <p:ext uri="{BB962C8B-B14F-4D97-AF65-F5344CB8AC3E}">
        <p14:creationId xmlns:p14="http://schemas.microsoft.com/office/powerpoint/2010/main" val="527808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81459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 fijos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E5D9EA-B2B0-45CB-8DDE-92F18CFC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5" y="2199735"/>
            <a:ext cx="4610493" cy="1561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2375C6-5AA6-4AA7-BD06-20C7406F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85" y="4665421"/>
            <a:ext cx="6043367" cy="12517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FF1AF1-9291-404C-8401-A1DF71EC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941" y="3070781"/>
            <a:ext cx="3878345" cy="19987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25344A-C3ED-43AC-BF81-A057FD422842}"/>
              </a:ext>
            </a:extLst>
          </p:cNvPr>
          <p:cNvSpPr txBox="1"/>
          <p:nvPr/>
        </p:nvSpPr>
        <p:spPr>
          <a:xfrm>
            <a:off x="762785" y="4273297"/>
            <a:ext cx="448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Especificar nombre de argumento: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CEE43B-25A8-491D-97CD-28342F6D7C40}"/>
              </a:ext>
            </a:extLst>
          </p:cNvPr>
          <p:cNvSpPr txBox="1"/>
          <p:nvPr/>
        </p:nvSpPr>
        <p:spPr>
          <a:xfrm>
            <a:off x="7742941" y="2456941"/>
            <a:ext cx="330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Argumentos por defecto: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F3CA7-6923-444D-9B41-453F69B4E3EB}"/>
              </a:ext>
            </a:extLst>
          </p:cNvPr>
          <p:cNvSpPr txBox="1"/>
          <p:nvPr/>
        </p:nvSpPr>
        <p:spPr>
          <a:xfrm>
            <a:off x="838200" y="1491872"/>
            <a:ext cx="167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def</a:t>
            </a:r>
            <a:r>
              <a:rPr lang="es-PE" sz="3200" b="1" dirty="0">
                <a:solidFill>
                  <a:srgbClr val="FF0000"/>
                </a:solidFill>
              </a:rPr>
              <a:t> …(…)</a:t>
            </a:r>
          </a:p>
        </p:txBody>
      </p:sp>
    </p:spTree>
    <p:extLst>
      <p:ext uri="{BB962C8B-B14F-4D97-AF65-F5344CB8AC3E}">
        <p14:creationId xmlns:p14="http://schemas.microsoft.com/office/powerpoint/2010/main" val="318937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 variables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C65DD1D-DEFA-4AC0-8D5B-154F74AF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986"/>
            <a:ext cx="9134475" cy="1828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7FE673-EFF1-4590-8E05-AD049C51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3367"/>
            <a:ext cx="7277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7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05BF9C-E151-4555-B005-134811595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37"/>
          <a:stretch/>
        </p:blipFill>
        <p:spPr>
          <a:xfrm>
            <a:off x="555396" y="2062818"/>
            <a:ext cx="4268527" cy="2209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31D5CA-A1D0-4E77-AE27-AA9C538DC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76"/>
          <a:stretch/>
        </p:blipFill>
        <p:spPr>
          <a:xfrm>
            <a:off x="555396" y="4919906"/>
            <a:ext cx="3686175" cy="18501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96E2C1-DBDD-4E09-A84B-7F14573FE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24"/>
          <a:stretch/>
        </p:blipFill>
        <p:spPr>
          <a:xfrm>
            <a:off x="6541417" y="2044105"/>
            <a:ext cx="3000375" cy="8485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218CC6-8454-4B70-9E4E-D30B1DABD6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06"/>
          <a:stretch/>
        </p:blipFill>
        <p:spPr>
          <a:xfrm>
            <a:off x="6541417" y="3778137"/>
            <a:ext cx="4847349" cy="27313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C0388DC-4929-4F87-82F2-E7F8C85EFAD7}"/>
              </a:ext>
            </a:extLst>
          </p:cNvPr>
          <p:cNvSpPr txBox="1"/>
          <p:nvPr/>
        </p:nvSpPr>
        <p:spPr>
          <a:xfrm>
            <a:off x="555396" y="1535589"/>
            <a:ext cx="328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Listas como argumentos: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A7FF94-9FCB-4F46-A2D8-EED9A4A758A6}"/>
              </a:ext>
            </a:extLst>
          </p:cNvPr>
          <p:cNvSpPr txBox="1"/>
          <p:nvPr/>
        </p:nvSpPr>
        <p:spPr>
          <a:xfrm>
            <a:off x="555396" y="4413915"/>
            <a:ext cx="2326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Retornar valores: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7AC98F-4358-44EE-A4A7-1E3EB28C01D1}"/>
              </a:ext>
            </a:extLst>
          </p:cNvPr>
          <p:cNvSpPr txBox="1"/>
          <p:nvPr/>
        </p:nvSpPr>
        <p:spPr>
          <a:xfrm>
            <a:off x="6620802" y="1562641"/>
            <a:ext cx="80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Pass: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CD430E-A06E-4760-9006-B3189806582A}"/>
              </a:ext>
            </a:extLst>
          </p:cNvPr>
          <p:cNvSpPr txBox="1"/>
          <p:nvPr/>
        </p:nvSpPr>
        <p:spPr>
          <a:xfrm>
            <a:off x="6551516" y="3316472"/>
            <a:ext cx="149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Recursión:</a:t>
            </a:r>
          </a:p>
        </p:txBody>
      </p:sp>
    </p:spTree>
    <p:extLst>
      <p:ext uri="{BB962C8B-B14F-4D97-AF65-F5344CB8AC3E}">
        <p14:creationId xmlns:p14="http://schemas.microsoft.com/office/powerpoint/2010/main" val="1395282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EB670-929D-45E3-9136-5442203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anónimas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A2DE90-C6C8-4AD1-8148-2E65A0E3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02" r="24465"/>
          <a:stretch/>
        </p:blipFill>
        <p:spPr>
          <a:xfrm>
            <a:off x="932468" y="2076647"/>
            <a:ext cx="7722928" cy="24390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1E97DD-0CDD-4A57-97A0-95E9E421D413}"/>
              </a:ext>
            </a:extLst>
          </p:cNvPr>
          <p:cNvSpPr txBox="1"/>
          <p:nvPr/>
        </p:nvSpPr>
        <p:spPr>
          <a:xfrm>
            <a:off x="838200" y="1491872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lambda … : 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7D169E-1AE4-4851-A54A-7ADE1767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1104"/>
            <a:ext cx="4686300" cy="13144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1C325B-5DDA-4FDD-AF01-D4E084BD5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21" y="4901104"/>
            <a:ext cx="5772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9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anónimas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26F8AE-38E8-4321-905E-91FA2E0A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3519"/>
            <a:ext cx="3877836" cy="27123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7664BA0-762E-4DF2-BFBA-DD0E44D0332D}"/>
              </a:ext>
            </a:extLst>
          </p:cNvPr>
          <p:cNvSpPr txBox="1"/>
          <p:nvPr/>
        </p:nvSpPr>
        <p:spPr>
          <a:xfrm>
            <a:off x="838200" y="2016356"/>
            <a:ext cx="581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Funciones lambda dentro de otras funciones:</a:t>
            </a:r>
          </a:p>
        </p:txBody>
      </p:sp>
    </p:spTree>
    <p:extLst>
      <p:ext uri="{BB962C8B-B14F-4D97-AF65-F5344CB8AC3E}">
        <p14:creationId xmlns:p14="http://schemas.microsoft.com/office/powerpoint/2010/main" val="2302448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664BA0-762E-4DF2-BFBA-DD0E44D0332D}"/>
              </a:ext>
            </a:extLst>
          </p:cNvPr>
          <p:cNvSpPr txBox="1"/>
          <p:nvPr/>
        </p:nvSpPr>
        <p:spPr>
          <a:xfrm>
            <a:off x="402850" y="1965474"/>
            <a:ext cx="386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Funciones como argumentos: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2CECF8-58A5-447C-B3F4-D3241720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0" y="2478021"/>
            <a:ext cx="5121257" cy="200971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F3BBA3A-783D-4299-920D-A982A794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0" y="4752058"/>
            <a:ext cx="4210050" cy="1524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C4C0DB-30C1-479A-9FB8-8FB9FA69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99" y="2426517"/>
            <a:ext cx="6124575" cy="30289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CDC6DA-04D2-48FA-AB75-BE718D84F217}"/>
              </a:ext>
            </a:extLst>
          </p:cNvPr>
          <p:cNvSpPr txBox="1"/>
          <p:nvPr/>
        </p:nvSpPr>
        <p:spPr>
          <a:xfrm>
            <a:off x="5804899" y="1949656"/>
            <a:ext cx="261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Funciones internas: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7063DC-DB1A-464A-A475-E0253C040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899" y="5514058"/>
            <a:ext cx="4210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5D964708-D342-4C5A-B666-1D629CB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3039218"/>
            <a:ext cx="7886700" cy="3619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5D256B-5640-45A9-B459-7C46CF0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entorno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D126FD-48D1-4518-8DAA-A9E6001B0877}"/>
              </a:ext>
            </a:extLst>
          </p:cNvPr>
          <p:cNvGrpSpPr/>
          <p:nvPr/>
        </p:nvGrpSpPr>
        <p:grpSpPr>
          <a:xfrm>
            <a:off x="762441" y="1"/>
            <a:ext cx="10778928" cy="646331"/>
            <a:chOff x="762441" y="1"/>
            <a:chExt cx="10778928" cy="64633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5E06206-3A69-400F-B56E-564FE2053F90}"/>
                </a:ext>
              </a:extLst>
            </p:cNvPr>
            <p:cNvSpPr txBox="1"/>
            <p:nvPr/>
          </p:nvSpPr>
          <p:spPr>
            <a:xfrm>
              <a:off x="8168054" y="99313"/>
              <a:ext cx="3373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s-PE" dirty="0"/>
                <a:t>DOCENTE: Ms. Ing. Emerson M. Asto Rodriguez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998AA35-71F8-4019-B8C6-DA204A05D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41" y="1"/>
              <a:ext cx="646331" cy="646331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687EE25-F43A-4DE2-90C6-0DD4DDAF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95" y="1627887"/>
            <a:ext cx="7800975" cy="6572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B32BD83-0DDF-4CBC-A177-576403332046}"/>
              </a:ext>
            </a:extLst>
          </p:cNvPr>
          <p:cNvSpPr/>
          <p:nvPr/>
        </p:nvSpPr>
        <p:spPr>
          <a:xfrm>
            <a:off x="3692434" y="1627887"/>
            <a:ext cx="486809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BC62E9E-8C7C-4B6A-B1B9-B23A49E2E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95" y="2497518"/>
            <a:ext cx="5524500" cy="3619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1CC5681-C94B-49DA-90A3-7C66A664B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01" y="3728411"/>
            <a:ext cx="4486275" cy="3905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05AA79C-4CA9-42E9-AC92-0C13C8036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370" y="4322835"/>
            <a:ext cx="5467350" cy="5524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BADDACA-3E17-4FC2-AD53-FE339357C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895" y="5079866"/>
            <a:ext cx="5353050" cy="3429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E5812EC-ED3B-412B-8397-A9B9FC07B0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895" y="5671757"/>
            <a:ext cx="7115175" cy="44767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375CED96-ACE0-42D2-B699-8ED896E04DC1}"/>
              </a:ext>
            </a:extLst>
          </p:cNvPr>
          <p:cNvSpPr/>
          <p:nvPr/>
        </p:nvSpPr>
        <p:spPr>
          <a:xfrm>
            <a:off x="3721145" y="2508707"/>
            <a:ext cx="2762250" cy="301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742E326-EC7B-42FC-AF54-1D6880D4B277}"/>
              </a:ext>
            </a:extLst>
          </p:cNvPr>
          <p:cNvSpPr/>
          <p:nvPr/>
        </p:nvSpPr>
        <p:spPr>
          <a:xfrm>
            <a:off x="4108695" y="3081585"/>
            <a:ext cx="4098336" cy="283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BA5A9A7-982A-499A-8543-CF2EBD8BC464}"/>
              </a:ext>
            </a:extLst>
          </p:cNvPr>
          <p:cNvSpPr/>
          <p:nvPr/>
        </p:nvSpPr>
        <p:spPr>
          <a:xfrm>
            <a:off x="4029824" y="3772431"/>
            <a:ext cx="1273696" cy="288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11F84A5-52F3-4D45-8359-3BC2B62A5A3E}"/>
              </a:ext>
            </a:extLst>
          </p:cNvPr>
          <p:cNvSpPr/>
          <p:nvPr/>
        </p:nvSpPr>
        <p:spPr>
          <a:xfrm>
            <a:off x="4055951" y="4325799"/>
            <a:ext cx="2255994" cy="22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591CFE4-520A-4124-91A2-BA2F6E236ADE}"/>
              </a:ext>
            </a:extLst>
          </p:cNvPr>
          <p:cNvSpPr/>
          <p:nvPr/>
        </p:nvSpPr>
        <p:spPr>
          <a:xfrm>
            <a:off x="4041289" y="5116736"/>
            <a:ext cx="2270656" cy="293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24CC617-9C82-4404-904C-76A9890E480D}"/>
              </a:ext>
            </a:extLst>
          </p:cNvPr>
          <p:cNvSpPr/>
          <p:nvPr/>
        </p:nvSpPr>
        <p:spPr>
          <a:xfrm>
            <a:off x="4055950" y="5748922"/>
            <a:ext cx="4018119" cy="242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6C2310-E588-4BD7-9319-EFFD0861653D}"/>
              </a:ext>
            </a:extLst>
          </p:cNvPr>
          <p:cNvSpPr txBox="1"/>
          <p:nvPr/>
        </p:nvSpPr>
        <p:spPr>
          <a:xfrm>
            <a:off x="5602880" y="3730255"/>
            <a:ext cx="247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Información del entorno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81469F-9EDE-494D-8E16-B92D8550CADC}"/>
              </a:ext>
            </a:extLst>
          </p:cNvPr>
          <p:cNvSpPr txBox="1"/>
          <p:nvPr/>
        </p:nvSpPr>
        <p:spPr>
          <a:xfrm>
            <a:off x="6416720" y="4385255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Mirar todos los entornos de la computadora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3658BDF-ED14-4005-807A-41902D0B00E9}"/>
              </a:ext>
            </a:extLst>
          </p:cNvPr>
          <p:cNvSpPr txBox="1"/>
          <p:nvPr/>
        </p:nvSpPr>
        <p:spPr>
          <a:xfrm>
            <a:off x="6416720" y="5084212"/>
            <a:ext cx="350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Actualizar los paquetes del entorno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AD79E89-B7A0-4A39-A755-A2FF7D2EBA87}"/>
              </a:ext>
            </a:extLst>
          </p:cNvPr>
          <p:cNvSpPr txBox="1"/>
          <p:nvPr/>
        </p:nvSpPr>
        <p:spPr>
          <a:xfrm>
            <a:off x="8167007" y="5712606"/>
            <a:ext cx="198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Eliminar el entorno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292F54A-529F-4741-AEE4-0722D88529A7}"/>
              </a:ext>
            </a:extLst>
          </p:cNvPr>
          <p:cNvSpPr txBox="1"/>
          <p:nvPr/>
        </p:nvSpPr>
        <p:spPr>
          <a:xfrm>
            <a:off x="8849565" y="3015732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Instalar </a:t>
            </a:r>
            <a:r>
              <a:rPr lang="es-PE" dirty="0" err="1"/>
              <a:t>kivy</a:t>
            </a:r>
            <a:endParaRPr lang="es-PE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60E5F2-8A43-4894-B3F4-068F2320B6F2}"/>
              </a:ext>
            </a:extLst>
          </p:cNvPr>
          <p:cNvSpPr txBox="1"/>
          <p:nvPr/>
        </p:nvSpPr>
        <p:spPr>
          <a:xfrm>
            <a:off x="6561772" y="2516692"/>
            <a:ext cx="16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Activar entorno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90B497C-853E-498B-A906-E912CB709591}"/>
              </a:ext>
            </a:extLst>
          </p:cNvPr>
          <p:cNvSpPr txBox="1"/>
          <p:nvPr/>
        </p:nvSpPr>
        <p:spPr>
          <a:xfrm>
            <a:off x="8835629" y="1619141"/>
            <a:ext cx="21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Crear nuevo entorno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7A3833-7DE5-42C7-A5D2-CDEF504A36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8432" y="6262417"/>
            <a:ext cx="5210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4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664BA0-762E-4DF2-BFBA-DD0E44D0332D}"/>
              </a:ext>
            </a:extLst>
          </p:cNvPr>
          <p:cNvSpPr txBox="1"/>
          <p:nvPr/>
        </p:nvSpPr>
        <p:spPr>
          <a:xfrm>
            <a:off x="402850" y="1487991"/>
            <a:ext cx="3029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Retornando funciones: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CDC6DA-04D2-48FA-AB75-BE718D84F217}"/>
              </a:ext>
            </a:extLst>
          </p:cNvPr>
          <p:cNvSpPr txBox="1"/>
          <p:nvPr/>
        </p:nvSpPr>
        <p:spPr>
          <a:xfrm>
            <a:off x="5079035" y="1487990"/>
            <a:ext cx="251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Decorador simple: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3FDA96-6A47-4315-91A1-2884160F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0" y="1925657"/>
            <a:ext cx="3677089" cy="25671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DD814F-6A60-48D8-AFC3-6F1F99FF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3" r="34680" b="72709"/>
          <a:stretch/>
        </p:blipFill>
        <p:spPr>
          <a:xfrm>
            <a:off x="402850" y="4600281"/>
            <a:ext cx="3677089" cy="5955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B1874C-F9BA-4EDB-A8F3-A6950D79C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50" y="5323848"/>
            <a:ext cx="3152775" cy="13430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45EB57-9EBA-41BD-B27A-580C96785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035" y="2195488"/>
            <a:ext cx="6962775" cy="30003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A13FCE0-35C0-4E87-8259-1391AE808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035" y="5370010"/>
            <a:ext cx="5191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88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CDC6DA-04D2-48FA-AB75-BE718D84F217}"/>
              </a:ext>
            </a:extLst>
          </p:cNvPr>
          <p:cNvSpPr txBox="1"/>
          <p:nvPr/>
        </p:nvSpPr>
        <p:spPr>
          <a:xfrm>
            <a:off x="365666" y="1690688"/>
            <a:ext cx="251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Decorador simple: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9624B-C896-4B8A-899A-F6A7136A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1" y="2235774"/>
            <a:ext cx="4216284" cy="32289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0A902A-614D-4AB0-8ED8-63E71093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1" y="5602541"/>
            <a:ext cx="2809875" cy="609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36C6A8-23DF-47DC-A88E-57522EFA4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176" y="2235774"/>
            <a:ext cx="7077075" cy="27336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A19D2C-529F-4EFE-AE37-AFD6FDFBFBA0}"/>
              </a:ext>
            </a:extLst>
          </p:cNvPr>
          <p:cNvSpPr txBox="1"/>
          <p:nvPr/>
        </p:nvSpPr>
        <p:spPr>
          <a:xfrm>
            <a:off x="4763334" y="1732398"/>
            <a:ext cx="385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Forma abreviada de decorar: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D91129-56CD-4892-B10D-B29642194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176" y="5027657"/>
            <a:ext cx="68675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09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CDC6DA-04D2-48FA-AB75-BE718D84F217}"/>
              </a:ext>
            </a:extLst>
          </p:cNvPr>
          <p:cNvSpPr txBox="1"/>
          <p:nvPr/>
        </p:nvSpPr>
        <p:spPr>
          <a:xfrm>
            <a:off x="365666" y="1690688"/>
            <a:ext cx="542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Decorador de funciones con argumentos: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AA905E-FF39-4466-9E0B-5D7803E0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6" y="2249488"/>
            <a:ext cx="4686300" cy="15335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2B50A4-84EF-4255-9208-74A9AE008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66" y="3889000"/>
            <a:ext cx="2457450" cy="800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597B34-F461-43AF-AA8B-3BAC1163C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6" y="4899924"/>
            <a:ext cx="2085975" cy="8477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0DBC491-1B69-47F1-B878-FD9B9C9DC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183" y="2152353"/>
            <a:ext cx="4552950" cy="14097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30D37B1-BAFC-453D-AB35-B15AF3853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183" y="3889000"/>
            <a:ext cx="3152775" cy="10858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B151B7D-E328-4CA7-BE1E-A9034E323E10}"/>
              </a:ext>
            </a:extLst>
          </p:cNvPr>
          <p:cNvSpPr txBox="1"/>
          <p:nvPr/>
        </p:nvSpPr>
        <p:spPr>
          <a:xfrm>
            <a:off x="6096000" y="1690687"/>
            <a:ext cx="421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/>
              <a:t>Return</a:t>
            </a:r>
            <a:r>
              <a:rPr lang="es-PE" sz="2400" b="1" dirty="0"/>
              <a:t> de funciones decoradas:</a:t>
            </a:r>
          </a:p>
        </p:txBody>
      </p:sp>
    </p:spTree>
    <p:extLst>
      <p:ext uri="{BB962C8B-B14F-4D97-AF65-F5344CB8AC3E}">
        <p14:creationId xmlns:p14="http://schemas.microsoft.com/office/powerpoint/2010/main" val="3476461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7ABB51-6E35-4AE6-9BB5-3812410E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7" y="2230273"/>
            <a:ext cx="5229225" cy="30384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F1C9046-12CD-4B83-9DD7-0502846E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230273"/>
            <a:ext cx="6419850" cy="271462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11857-EC4F-42CF-9AEB-686A6DABDF27}"/>
              </a:ext>
            </a:extLst>
          </p:cNvPr>
          <p:cNvSpPr txBox="1"/>
          <p:nvPr/>
        </p:nvSpPr>
        <p:spPr>
          <a:xfrm>
            <a:off x="365666" y="1690688"/>
            <a:ext cx="392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Información de función </a:t>
            </a:r>
            <a:r>
              <a:rPr lang="es-PE" sz="2400" b="1" dirty="0" err="1"/>
              <a:t>print</a:t>
            </a:r>
            <a:r>
              <a:rPr lang="es-PE" sz="2400" b="1" dirty="0"/>
              <a:t>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D2ED998-F5A5-4753-9CE5-A8AF4DFCB80E}"/>
              </a:ext>
            </a:extLst>
          </p:cNvPr>
          <p:cNvSpPr txBox="1"/>
          <p:nvPr/>
        </p:nvSpPr>
        <p:spPr>
          <a:xfrm>
            <a:off x="5772150" y="1675124"/>
            <a:ext cx="4582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Información de función </a:t>
            </a:r>
            <a:r>
              <a:rPr lang="es-PE" sz="2400" b="1" dirty="0" err="1"/>
              <a:t>say_whee</a:t>
            </a:r>
            <a:r>
              <a:rPr lang="es-PE" sz="2400" b="1" dirty="0"/>
              <a:t>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EDC58F-D9E2-4D08-AD05-623C961E54D1}"/>
              </a:ext>
            </a:extLst>
          </p:cNvPr>
          <p:cNvSpPr txBox="1"/>
          <p:nvPr/>
        </p:nvSpPr>
        <p:spPr>
          <a:xfrm>
            <a:off x="5772150" y="5182876"/>
            <a:ext cx="5550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Después de ser condecorado, se </a:t>
            </a:r>
            <a:r>
              <a:rPr lang="es-ES" dirty="0" err="1"/>
              <a:t>say_whee</a:t>
            </a:r>
            <a:r>
              <a:rPr lang="es-ES" dirty="0"/>
              <a:t>()ha confundido mucho sobre su identidad. Ahora muestra que es la función interna </a:t>
            </a:r>
            <a:r>
              <a:rPr lang="es-ES" dirty="0" err="1"/>
              <a:t>wrapper_do_twice</a:t>
            </a:r>
            <a:r>
              <a:rPr lang="es-ES" dirty="0"/>
              <a:t>() dentro del decorador </a:t>
            </a:r>
            <a:r>
              <a:rPr lang="es-ES" dirty="0" err="1"/>
              <a:t>do_twice</a:t>
            </a:r>
            <a:r>
              <a:rPr lang="es-E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67004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11857-EC4F-42CF-9AEB-686A6DABDF27}"/>
              </a:ext>
            </a:extLst>
          </p:cNvPr>
          <p:cNvSpPr txBox="1"/>
          <p:nvPr/>
        </p:nvSpPr>
        <p:spPr>
          <a:xfrm>
            <a:off x="365666" y="1358064"/>
            <a:ext cx="421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Decorador para corregir valores introspección: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50A9A9-D885-48FB-8EBC-B3C44717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6" y="2152353"/>
            <a:ext cx="4210050" cy="2266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CE7323-B352-4D9F-BE60-64B88146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5"/>
          <a:stretch/>
        </p:blipFill>
        <p:spPr>
          <a:xfrm>
            <a:off x="365666" y="4582762"/>
            <a:ext cx="3593592" cy="22752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8F8C80-7260-4FDE-8747-65A170532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2625"/>
            <a:ext cx="5181600" cy="29527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F024843-3741-4F87-8B3F-E45C5379573E}"/>
              </a:ext>
            </a:extLst>
          </p:cNvPr>
          <p:cNvSpPr txBox="1"/>
          <p:nvPr/>
        </p:nvSpPr>
        <p:spPr>
          <a:xfrm>
            <a:off x="6096000" y="1358064"/>
            <a:ext cx="3600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Plantilla para decoradores:</a:t>
            </a:r>
          </a:p>
        </p:txBody>
      </p:sp>
    </p:spTree>
    <p:extLst>
      <p:ext uri="{BB962C8B-B14F-4D97-AF65-F5344CB8AC3E}">
        <p14:creationId xmlns:p14="http://schemas.microsoft.com/office/powerpoint/2010/main" val="604093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11857-EC4F-42CF-9AEB-686A6DABDF27}"/>
              </a:ext>
            </a:extLst>
          </p:cNvPr>
          <p:cNvSpPr txBox="1"/>
          <p:nvPr/>
        </p:nvSpPr>
        <p:spPr>
          <a:xfrm>
            <a:off x="365666" y="1690688"/>
            <a:ext cx="850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Decorador para saber cuanto demora la ejecución de una función: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ED9CC3-677F-4613-8EB0-DF5D57A0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6" y="2152353"/>
            <a:ext cx="6035134" cy="45585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1CB7943-D08D-4A53-B5D7-5DD50CB47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263" y="3717250"/>
            <a:ext cx="4657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33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Decoradores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11857-EC4F-42CF-9AEB-686A6DABDF27}"/>
              </a:ext>
            </a:extLst>
          </p:cNvPr>
          <p:cNvSpPr txBox="1"/>
          <p:nvPr/>
        </p:nvSpPr>
        <p:spPr>
          <a:xfrm>
            <a:off x="365666" y="1690688"/>
            <a:ext cx="850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Decorador para depurar: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754F82-FBFF-4B4F-8B78-827A69A4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6" y="2097216"/>
            <a:ext cx="5464285" cy="30088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115C59-BAE4-4B01-9A37-104D70BA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66" y="5237244"/>
            <a:ext cx="5348291" cy="13952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B31787-60E4-418E-8229-34151CA24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978" y="2899356"/>
            <a:ext cx="6119038" cy="30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2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</p:spTree>
    <p:extLst>
      <p:ext uri="{BB962C8B-B14F-4D97-AF65-F5344CB8AC3E}">
        <p14:creationId xmlns:p14="http://schemas.microsoft.com/office/powerpoint/2010/main" val="325926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A5FC12-E39D-43BC-8D6C-A4457849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3" y="2129231"/>
            <a:ext cx="4162425" cy="19526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0FD4F9-350E-4C45-99FC-B337B3E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677A7E-49FB-459D-97AC-0F0909B3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20" y="2927145"/>
            <a:ext cx="3638550" cy="1924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108D21-F139-4953-AE80-FBB07ECA7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3" y="4648200"/>
            <a:ext cx="5838825" cy="2209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A49673-7718-4E43-BDF8-E7E6866D9A00}"/>
              </a:ext>
            </a:extLst>
          </p:cNvPr>
          <p:cNvSpPr txBox="1"/>
          <p:nvPr/>
        </p:nvSpPr>
        <p:spPr>
          <a:xfrm>
            <a:off x="838200" y="1491872"/>
            <a:ext cx="291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Try: … </a:t>
            </a:r>
            <a:r>
              <a:rPr lang="es-PE" sz="3200" b="1" dirty="0" err="1">
                <a:solidFill>
                  <a:srgbClr val="FF0000"/>
                </a:solidFill>
              </a:rPr>
              <a:t>except</a:t>
            </a:r>
            <a:r>
              <a:rPr lang="es-PE" sz="3200" b="1" dirty="0">
                <a:solidFill>
                  <a:srgbClr val="FF0000"/>
                </a:solidFill>
              </a:rPr>
              <a:t>: 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03CFD8-613C-4512-B48A-D9077E4724AD}"/>
              </a:ext>
            </a:extLst>
          </p:cNvPr>
          <p:cNvSpPr txBox="1"/>
          <p:nvPr/>
        </p:nvSpPr>
        <p:spPr>
          <a:xfrm>
            <a:off x="656707" y="4199962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finally</a:t>
            </a:r>
            <a:r>
              <a:rPr lang="es-PE" sz="2400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294439-E986-4BB3-AA66-CB45E2056876}"/>
              </a:ext>
            </a:extLst>
          </p:cNvPr>
          <p:cNvSpPr txBox="1"/>
          <p:nvPr/>
        </p:nvSpPr>
        <p:spPr>
          <a:xfrm>
            <a:off x="7373620" y="2324028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else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8606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D4F9-350E-4C45-99FC-B337B3E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A92595-544C-4B4D-B406-1EF3891D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555"/>
            <a:ext cx="5314950" cy="1790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64EFC0-E39F-4DD0-B02C-8E1953C6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1354"/>
            <a:ext cx="4905375" cy="13811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A49673-7718-4E43-BDF8-E7E6866D9A00}"/>
              </a:ext>
            </a:extLst>
          </p:cNvPr>
          <p:cNvSpPr txBox="1"/>
          <p:nvPr/>
        </p:nvSpPr>
        <p:spPr>
          <a:xfrm>
            <a:off x="838200" y="149187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Raise</a:t>
            </a:r>
            <a:r>
              <a:rPr lang="es-PE" sz="3200" b="1" dirty="0">
                <a:solidFill>
                  <a:srgbClr val="FF0000"/>
                </a:solidFill>
              </a:rPr>
              <a:t> …()</a:t>
            </a:r>
          </a:p>
        </p:txBody>
      </p:sp>
    </p:spTree>
    <p:extLst>
      <p:ext uri="{BB962C8B-B14F-4D97-AF65-F5344CB8AC3E}">
        <p14:creationId xmlns:p14="http://schemas.microsoft.com/office/powerpoint/2010/main" val="33821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C439A8-DD87-4615-80A2-F0D525E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Y SALIDA</a:t>
            </a:r>
          </a:p>
        </p:txBody>
      </p:sp>
    </p:spTree>
    <p:extLst>
      <p:ext uri="{BB962C8B-B14F-4D97-AF65-F5344CB8AC3E}">
        <p14:creationId xmlns:p14="http://schemas.microsoft.com/office/powerpoint/2010/main" val="762226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</p:spTree>
    <p:extLst>
      <p:ext uri="{BB962C8B-B14F-4D97-AF65-F5344CB8AC3E}">
        <p14:creationId xmlns:p14="http://schemas.microsoft.com/office/powerpoint/2010/main" val="568885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E2D9-56C7-439A-B85E-BDBD79B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C2621D-CF8E-4AC3-8595-C89BC88D9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" r="26032"/>
          <a:stretch/>
        </p:blipFill>
        <p:spPr>
          <a:xfrm>
            <a:off x="751197" y="1690688"/>
            <a:ext cx="7192652" cy="38489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08F023C-084F-4FF6-B753-8A3B3684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7" y="5747039"/>
            <a:ext cx="7192652" cy="7096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4B1257-3500-4B93-88C8-16787F94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07" y="2438939"/>
            <a:ext cx="3409950" cy="523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3CE6EF-3442-477A-BD40-F229E4C38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724" b="-14265"/>
          <a:stretch/>
        </p:blipFill>
        <p:spPr>
          <a:xfrm>
            <a:off x="8079507" y="3016566"/>
            <a:ext cx="3409950" cy="598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6E3ABC-CE83-4C47-A322-BEC4C8420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6266" y="3606424"/>
            <a:ext cx="3914775" cy="12096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F912CD-98B3-4BA8-9838-D47AAAA61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547" y="4859933"/>
            <a:ext cx="3390900" cy="1276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01940F-1BC3-41C0-9DE9-53FC67444B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266" y="6190035"/>
            <a:ext cx="1362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9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E2D9-56C7-439A-B85E-BDBD79B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4F18FA-1524-4218-AEC4-3D64ABB7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31" y="1818930"/>
            <a:ext cx="4705350" cy="2276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D4C42E-582A-4EDE-81E3-4DC6E6AB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31" y="4503410"/>
            <a:ext cx="4914900" cy="2209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3A02638-777A-4BC1-ACB3-F6866962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24" y="2725279"/>
            <a:ext cx="3257550" cy="8001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EDF7B7-6F06-482D-BB19-E5E4C25E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224" y="3525379"/>
            <a:ext cx="3724275" cy="16954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C2ADE62-8C78-4A12-965E-ADBB6A62B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224" y="5314163"/>
            <a:ext cx="3676650" cy="8191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CE9E7EA-354F-452F-B2A4-C17C934E086B}"/>
              </a:ext>
            </a:extLst>
          </p:cNvPr>
          <p:cNvSpPr txBox="1"/>
          <p:nvPr/>
        </p:nvSpPr>
        <p:spPr>
          <a:xfrm>
            <a:off x="1037831" y="1310476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Agregar contenido: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2772FA-0BBE-42F6-BDE8-49A89757FE9B}"/>
              </a:ext>
            </a:extLst>
          </p:cNvPr>
          <p:cNvSpPr txBox="1"/>
          <p:nvPr/>
        </p:nvSpPr>
        <p:spPr>
          <a:xfrm>
            <a:off x="1037831" y="4061015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Sobrescribir contenido: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21CE9B-E15C-4C6F-9005-FE5BEA67D32C}"/>
              </a:ext>
            </a:extLst>
          </p:cNvPr>
          <p:cNvSpPr txBox="1"/>
          <p:nvPr/>
        </p:nvSpPr>
        <p:spPr>
          <a:xfrm>
            <a:off x="7316224" y="2216947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Borrar archivo:</a:t>
            </a:r>
          </a:p>
        </p:txBody>
      </p:sp>
    </p:spTree>
    <p:extLst>
      <p:ext uri="{BB962C8B-B14F-4D97-AF65-F5344CB8AC3E}">
        <p14:creationId xmlns:p14="http://schemas.microsoft.com/office/powerpoint/2010/main" val="3398023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D89B90B-4B41-4156-8F5A-350C26EF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44803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8077B-C0D8-4539-BF2C-55B0FC74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IMPORTAR MÓDULOS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1A74F6-CCA3-46A5-B0E6-131426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860"/>
            <a:ext cx="3276600" cy="2514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A58FD6-D88B-4C6E-8766-183FFCE9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7" y="5292725"/>
            <a:ext cx="4200525" cy="1200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5EFF06-41CC-4474-8D28-1F18CBFB1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3012060"/>
            <a:ext cx="5610225" cy="18097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4AF378-ED0C-4CDD-9E5F-A76C7B82F58D}"/>
              </a:ext>
            </a:extLst>
          </p:cNvPr>
          <p:cNvSpPr txBox="1"/>
          <p:nvPr/>
        </p:nvSpPr>
        <p:spPr>
          <a:xfrm>
            <a:off x="833837" y="1625195"/>
            <a:ext cx="189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mymodule.py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E6B6F7-58CE-48EE-A181-33EE4D7072CC}"/>
              </a:ext>
            </a:extLst>
          </p:cNvPr>
          <p:cNvSpPr txBox="1"/>
          <p:nvPr/>
        </p:nvSpPr>
        <p:spPr>
          <a:xfrm>
            <a:off x="833837" y="4821810"/>
            <a:ext cx="307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Importar mymodule.py</a:t>
            </a:r>
          </a:p>
        </p:txBody>
      </p:sp>
    </p:spTree>
    <p:extLst>
      <p:ext uri="{BB962C8B-B14F-4D97-AF65-F5344CB8AC3E}">
        <p14:creationId xmlns:p14="http://schemas.microsoft.com/office/powerpoint/2010/main" val="1985746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C27E9-5FBB-4B81-9B16-9DBEDCBC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DATETIME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D24A32-AE86-40E6-8E15-A17025A6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715968" cy="50259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F76384-8522-4BC6-B521-1C2DAE3B8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68" y="2636192"/>
            <a:ext cx="6375622" cy="35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6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256B-5640-45A9-B459-7C46CF0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DATETIME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F2A043-0891-4732-B2E7-FF137FEC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150"/>
            <a:ext cx="3143250" cy="1428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557F37-C08C-4E35-96EB-E50A4C05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3407397"/>
            <a:ext cx="2886075" cy="428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297AD9-7C49-4319-8351-9F5A63B0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28" y="3847390"/>
            <a:ext cx="3705225" cy="2333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990916-0FC0-4520-8324-B7B637F0C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81475"/>
            <a:ext cx="3752850" cy="21526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0F3AB8-B569-4B5A-81EA-B2815416ADFE}"/>
              </a:ext>
            </a:extLst>
          </p:cNvPr>
          <p:cNvSpPr txBox="1"/>
          <p:nvPr/>
        </p:nvSpPr>
        <p:spPr>
          <a:xfrm>
            <a:off x="780931" y="1500485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Momento actual: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E93EE8-E7B6-47B8-9B9A-267079F51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328" y="1352550"/>
            <a:ext cx="36766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7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C6FA-BD99-4F16-87FA-6F312248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MATH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5F4E58-94DA-46B6-A45F-20FFB579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70" y="4450214"/>
            <a:ext cx="3248025" cy="17049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135E44-F20D-484C-802C-D7A898FAC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1" y="4450215"/>
            <a:ext cx="2505075" cy="1704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466903-E3C4-4A92-8522-F3F769FDC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4360360"/>
            <a:ext cx="3619500" cy="2238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2F9206-1554-4DD4-A1DE-96DF4260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51" y="1935786"/>
            <a:ext cx="3019425" cy="1685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4DB59E6-553B-4B36-AC46-B9BD8052E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960" y="1935786"/>
            <a:ext cx="2847975" cy="1133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FC7CEE-9021-4B18-A971-C70AE0673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300" y="1941630"/>
            <a:ext cx="2981325" cy="11525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045ED62-4C7C-4863-AA7F-788CE5AA03F1}"/>
              </a:ext>
            </a:extLst>
          </p:cNvPr>
          <p:cNvSpPr txBox="1"/>
          <p:nvPr/>
        </p:nvSpPr>
        <p:spPr>
          <a:xfrm>
            <a:off x="1482365" y="61551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8"/>
              </a:rPr>
              <a:t>https://www.w3schools.com/python/module_math.asp</a:t>
            </a:r>
            <a:r>
              <a:rPr lang="es-PE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C4376A-A361-4A64-8EF9-C12C2EF66B52}"/>
              </a:ext>
            </a:extLst>
          </p:cNvPr>
          <p:cNvSpPr txBox="1"/>
          <p:nvPr/>
        </p:nvSpPr>
        <p:spPr>
          <a:xfrm>
            <a:off x="838200" y="1455854"/>
            <a:ext cx="728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Funciones incluidas en el paquete estándar: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42C591-64B0-4DD5-B09D-02816DEA7563}"/>
              </a:ext>
            </a:extLst>
          </p:cNvPr>
          <p:cNvSpPr txBox="1"/>
          <p:nvPr/>
        </p:nvSpPr>
        <p:spPr>
          <a:xfrm>
            <a:off x="838200" y="3922659"/>
            <a:ext cx="728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Funciones incluidas en modulo </a:t>
            </a:r>
            <a:r>
              <a:rPr lang="es-PE" sz="2400" dirty="0" err="1"/>
              <a:t>math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29649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4E2D-1784-441E-A344-4D917224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33779A-9606-4ACC-BD72-52E375162964}"/>
              </a:ext>
            </a:extLst>
          </p:cNvPr>
          <p:cNvSpPr txBox="1"/>
          <p:nvPr/>
        </p:nvSpPr>
        <p:spPr>
          <a:xfrm>
            <a:off x="838200" y="21786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https://realpython.com/primer-on-python-decorators/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0EB746-AD8C-4ACA-914A-83F892345081}"/>
              </a:ext>
            </a:extLst>
          </p:cNvPr>
          <p:cNvSpPr txBox="1"/>
          <p:nvPr/>
        </p:nvSpPr>
        <p:spPr>
          <a:xfrm>
            <a:off x="838200" y="26666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https://pyformat.info/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1F4132-5A26-4870-AE99-5F46F3008772}"/>
              </a:ext>
            </a:extLst>
          </p:cNvPr>
          <p:cNvSpPr txBox="1"/>
          <p:nvPr/>
        </p:nvSpPr>
        <p:spPr>
          <a:xfrm>
            <a:off x="838200" y="16906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402077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DC8A6-7F1A-40A1-850E-2180313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593377-BABF-49C5-AD67-7651FCFE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2401"/>
            <a:ext cx="7707541" cy="55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5EF134-06B9-4E0B-9EFE-4F204C89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SALIDA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48C6D2-0D5D-4706-9C47-75194C57E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224" t="5863" r="2270" b="20268"/>
          <a:stretch/>
        </p:blipFill>
        <p:spPr>
          <a:xfrm>
            <a:off x="876000" y="2271860"/>
            <a:ext cx="10440000" cy="37322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B6CF5F-60C5-4522-9C09-0143B1354ECB}"/>
              </a:ext>
            </a:extLst>
          </p:cNvPr>
          <p:cNvSpPr txBox="1"/>
          <p:nvPr/>
        </p:nvSpPr>
        <p:spPr>
          <a:xfrm>
            <a:off x="838200" y="1491872"/>
            <a:ext cx="159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print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0229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574E81-49FE-4C5B-BCC8-76B423D2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987"/>
            <a:ext cx="10884030" cy="45917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32FE53-69D5-4107-A69E-329B235D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- 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99E16-89A4-490B-8D67-F86DD74F6E36}"/>
              </a:ext>
            </a:extLst>
          </p:cNvPr>
          <p:cNvSpPr txBox="1"/>
          <p:nvPr/>
        </p:nvSpPr>
        <p:spPr>
          <a:xfrm>
            <a:off x="838200" y="1491872"/>
            <a:ext cx="3828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Formateo de cadenas</a:t>
            </a:r>
          </a:p>
        </p:txBody>
      </p:sp>
    </p:spTree>
    <p:extLst>
      <p:ext uri="{BB962C8B-B14F-4D97-AF65-F5344CB8AC3E}">
        <p14:creationId xmlns:p14="http://schemas.microsoft.com/office/powerpoint/2010/main" val="16285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FE53-69D5-4107-A69E-329B235D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599E16-89A4-490B-8D67-F86DD74F6E36}"/>
              </a:ext>
            </a:extLst>
          </p:cNvPr>
          <p:cNvSpPr txBox="1"/>
          <p:nvPr/>
        </p:nvSpPr>
        <p:spPr>
          <a:xfrm>
            <a:off x="838200" y="1491872"/>
            <a:ext cx="3828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Formateo de cadenas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606967-B473-4EE1-8E96-3317722E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731"/>
            <a:ext cx="72675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C86475-5E9E-4420-9FD6-966017CE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30311"/>
            <a:ext cx="7191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</TotalTime>
  <Words>582</Words>
  <Application>Microsoft Office PowerPoint</Application>
  <PresentationFormat>Panorámica</PresentationFormat>
  <Paragraphs>175</Paragraphs>
  <Slides>58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Open Sans</vt:lpstr>
      <vt:lpstr>Times New Roman</vt:lpstr>
      <vt:lpstr>Tema de Office</vt:lpstr>
      <vt:lpstr>Presentación de PowerPoint</vt:lpstr>
      <vt:lpstr>Crear un entorno virtual</vt:lpstr>
      <vt:lpstr>¿Por qué es necesario?</vt:lpstr>
      <vt:lpstr>Creación de entorno</vt:lpstr>
      <vt:lpstr>ENTRADA Y SALIDA</vt:lpstr>
      <vt:lpstr>TIPOS DE DATOS</vt:lpstr>
      <vt:lpstr>SALIDA</vt:lpstr>
      <vt:lpstr>ENTRADA - SALIDA</vt:lpstr>
      <vt:lpstr>SALIDA</vt:lpstr>
      <vt:lpstr>ENTRADA</vt:lpstr>
      <vt:lpstr>ENTRADA - SALIDA</vt:lpstr>
      <vt:lpstr>ENTRADA - SALIDA</vt:lpstr>
      <vt:lpstr>CONTROL DE FLUJO</vt:lpstr>
      <vt:lpstr>CONDICIONAL</vt:lpstr>
      <vt:lpstr>BUCLES</vt:lpstr>
      <vt:lpstr>BUCLES</vt:lpstr>
      <vt:lpstr>ESTRUCTURAS DE DATOS</vt:lpstr>
      <vt:lpstr>LISTAS</vt:lpstr>
      <vt:lpstr>LISTAS</vt:lpstr>
      <vt:lpstr>LISTAS</vt:lpstr>
      <vt:lpstr>LISTAS</vt:lpstr>
      <vt:lpstr>LISTAS</vt:lpstr>
      <vt:lpstr>LISTAS</vt:lpstr>
      <vt:lpstr>LISTAS</vt:lpstr>
      <vt:lpstr>TUPLAS</vt:lpstr>
      <vt:lpstr>TUPLAS</vt:lpstr>
      <vt:lpstr>CONJUNTOS</vt:lpstr>
      <vt:lpstr>CONJUNTOS</vt:lpstr>
      <vt:lpstr>CONJUNTOS</vt:lpstr>
      <vt:lpstr>DICCIONARIOS</vt:lpstr>
      <vt:lpstr>DICCIONARIOS</vt:lpstr>
      <vt:lpstr>DICCIONARIOS</vt:lpstr>
      <vt:lpstr>FUNCIONES</vt:lpstr>
      <vt:lpstr>Funciones con argumentos fijos</vt:lpstr>
      <vt:lpstr>Funciones con argumentos variables</vt:lpstr>
      <vt:lpstr>Funciones con argumentos</vt:lpstr>
      <vt:lpstr>Funciones anónimas</vt:lpstr>
      <vt:lpstr>Funciones anónimas</vt:lpstr>
      <vt:lpstr>Decoradores</vt:lpstr>
      <vt:lpstr>Decoradores</vt:lpstr>
      <vt:lpstr>Decoradores</vt:lpstr>
      <vt:lpstr>Decoradores</vt:lpstr>
      <vt:lpstr>Decoradores</vt:lpstr>
      <vt:lpstr>Decoradores</vt:lpstr>
      <vt:lpstr>Decoradores</vt:lpstr>
      <vt:lpstr>Decoradores</vt:lpstr>
      <vt:lpstr>EXCEPCIONES</vt:lpstr>
      <vt:lpstr>Excepciones</vt:lpstr>
      <vt:lpstr>Excepciones</vt:lpstr>
      <vt:lpstr>ARCHIVOS</vt:lpstr>
      <vt:lpstr>ARCHIVOS</vt:lpstr>
      <vt:lpstr>ARCHIVOS</vt:lpstr>
      <vt:lpstr>MÓDULOS</vt:lpstr>
      <vt:lpstr>IMPORTAR MÓDULOS</vt:lpstr>
      <vt:lpstr>DATETIME</vt:lpstr>
      <vt:lpstr>DATETIME</vt:lpstr>
      <vt:lpstr>MATH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Emerson Asto</dc:creator>
  <cp:lastModifiedBy>Emerson Asto</cp:lastModifiedBy>
  <cp:revision>71</cp:revision>
  <dcterms:created xsi:type="dcterms:W3CDTF">2020-11-16T04:37:05Z</dcterms:created>
  <dcterms:modified xsi:type="dcterms:W3CDTF">2021-04-25T22:59:39Z</dcterms:modified>
</cp:coreProperties>
</file>