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03DB1-98BB-4117-991D-9B8508FDA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3EBFB9-715D-4BBB-BD64-95FCB7710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BC901-3040-446B-AB19-CB7EBE3E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F6-F125-4DEA-9916-63CB865B920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E7DF9B-78E5-4A38-964D-5C641026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8B9030-59C1-452A-AABE-26C46C71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4AEB-B2F7-4C60-9607-870EA40B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3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B194C-E390-46E3-8A9B-78F2D68C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133F49-E89E-4A3D-83FB-FEE85B68A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D696F5-E81E-4362-810A-51E3DB19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F6-F125-4DEA-9916-63CB865B920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0AFA-9128-49A1-A816-756B6557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0AB370-EAEA-4673-991F-C9584AA4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4AEB-B2F7-4C60-9607-870EA40B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1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C89A50-7E15-4D64-B811-B1F956363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139972-CB9D-45D6-84D7-268BEF0C8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7E8743-AA41-441A-92DB-C230CC1A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F6-F125-4DEA-9916-63CB865B920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99B187-237A-4B15-91A6-5ACE4BEB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248354-D269-4AF9-81BD-461F6966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4AEB-B2F7-4C60-9607-870EA40B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A522A-9253-4E0D-A52D-B750F015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2E4CBE-52AB-42BB-9FAC-18C2BB5B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3250BA-8549-4009-888B-4EE9F515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F6-F125-4DEA-9916-63CB865B920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A88661-8F96-4C31-A9DC-9EC3BB7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08D40C-4298-43EC-B89A-90909D18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4AEB-B2F7-4C60-9607-870EA40B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6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948FE-1889-4C9C-B040-443F99DA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2DA081-33ED-42C7-BEBF-D7E69420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CA7194-1644-45ED-9703-9E5EE2D4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F6-F125-4DEA-9916-63CB865B920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4D2C6D-5704-4E0F-9C0E-A4E08464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17049-A927-44E5-A8BC-45AD6CD2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4AEB-B2F7-4C60-9607-870EA40B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8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D67FC-B553-4B84-B924-1848E59A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60614-26B8-4340-A1BB-F8576C076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0FDAF2-D537-4D0F-BAE1-766466D95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4E77CB-9BC2-47FE-BF20-43DD2219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F6-F125-4DEA-9916-63CB865B920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814999-8662-486D-9AC9-C91E7D94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A4A170-1A2D-4F40-91FB-3E48FC5C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4AEB-B2F7-4C60-9607-870EA40B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8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C753D-4215-4109-8E36-C8230B46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574FB7-7D98-4A11-BCAE-CAA1AB5B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DC70C9-DD8F-4ED1-A42E-91D95156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C4CF51-1D5A-444D-8B9D-F2B253602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F08C63-E447-4A7F-9029-47B5E69AC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A01EFE-D8AD-42B7-85E7-9A5BEEA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F6-F125-4DEA-9916-63CB865B920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6B1FA0-0642-4F49-BB96-106C39B7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43E87A-71C8-48B5-A58E-A581E730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4AEB-B2F7-4C60-9607-870EA40B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38E30-02B6-4489-84AE-AF5DD69B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FCA132-0516-4963-8BAD-1DBA59EB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F6-F125-4DEA-9916-63CB865B920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AD4A52-FC10-4801-81A5-267A4B74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93133-463D-4F96-85A2-E2C4E05C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4AEB-B2F7-4C60-9607-870EA40B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5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A4AD56-137C-45E4-B675-DB5E8DA8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F6-F125-4DEA-9916-63CB865B920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A71CFC-B950-47A1-9C31-73EE87CD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50405F-20C0-4664-A03B-1CC27D80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4AEB-B2F7-4C60-9607-870EA40B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0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7A010-9836-491D-B3F1-FBF80A3A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525666-D1D1-40BA-AEBE-7720BDFB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CC0667-512C-49E9-A97B-138C8C8B8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7F59B1-D7D8-4EBF-835C-94957A37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F6-F125-4DEA-9916-63CB865B920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1FD80A-1672-4DC7-81AF-FA71ACAF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ADA92C-FF44-4484-A67B-AE1E4005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4AEB-B2F7-4C60-9607-870EA40B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8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8AB06-2ABC-41AA-B1AA-7379E1FC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ED100B-7081-4149-BAA9-F039B6304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A9C3CF-163B-4E82-BE16-8B75FEAC8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9B41A-B4BC-4B62-AC3C-A972BC0C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FF6-F125-4DEA-9916-63CB865B920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E85FD3-EDBE-49B1-A178-294A18E1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C35770-92C6-474D-BCA1-7FBC4956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4AEB-B2F7-4C60-9607-870EA40B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B8B5B-AF85-47E9-9C6F-2DB9FC9B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DE4319-A63F-4E2B-8391-DF4E0C03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75F55-B912-404A-AA88-D0FA4DAB1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7FF6-F125-4DEA-9916-63CB865B920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470B02-6288-48D6-BA4A-D1A633700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371ABE-EE1E-4AA2-945C-43A4EDEB9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4AEB-B2F7-4C60-9607-870EA40B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2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46A4B-CD75-4C04-972F-4244D03FC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1019"/>
          </a:xfrm>
        </p:spPr>
        <p:txBody>
          <a:bodyPr>
            <a:normAutofit fontScale="90000"/>
          </a:bodyPr>
          <a:lstStyle/>
          <a:p>
            <a:r>
              <a:rPr lang="en-US" dirty="0"/>
              <a:t>AVR da ADC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F2D565-7B67-4B04-9DC6-9AEBE39E7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147"/>
            <a:ext cx="9144000" cy="1655762"/>
          </a:xfrm>
        </p:spPr>
        <p:txBody>
          <a:bodyPr/>
          <a:lstStyle/>
          <a:p>
            <a:r>
              <a:rPr lang="en-US" dirty="0"/>
              <a:t>Analog to Digital Conversion</a:t>
            </a:r>
          </a:p>
          <a:p>
            <a:r>
              <a:rPr lang="en-US" dirty="0"/>
              <a:t>(</a:t>
            </a:r>
            <a:r>
              <a:rPr lang="en-US" dirty="0" err="1"/>
              <a:t>Uzluksizdan</a:t>
            </a:r>
            <a:r>
              <a:rPr lang="en-US" dirty="0"/>
              <a:t> </a:t>
            </a:r>
            <a:r>
              <a:rPr lang="en-US" dirty="0" err="1"/>
              <a:t>uzlukliga</a:t>
            </a:r>
            <a:r>
              <a:rPr lang="en-US" dirty="0"/>
              <a:t> </a:t>
            </a:r>
            <a:r>
              <a:rPr lang="en-US" dirty="0" err="1"/>
              <a:t>o’girish</a:t>
            </a:r>
            <a:r>
              <a:rPr lang="en-US" dirty="0"/>
              <a:t>)</a:t>
            </a:r>
          </a:p>
        </p:txBody>
      </p:sp>
      <p:pic>
        <p:nvPicPr>
          <p:cNvPr id="1026" name="Picture 2" descr="The ADC of the AVR">
            <a:extLst>
              <a:ext uri="{FF2B5EF4-FFF2-40B4-BE49-F238E27FC236}">
                <a16:creationId xmlns:a16="http://schemas.microsoft.com/office/drawing/2014/main" id="{5E50F997-9D29-43F5-ADB5-FBF213DA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2096366"/>
            <a:ext cx="60007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5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110F1-6074-41FD-892A-F6EDDDAF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ADClar</a:t>
            </a:r>
            <a:r>
              <a:rPr lang="en-US" dirty="0"/>
              <a:t> </a:t>
            </a:r>
            <a:r>
              <a:rPr lang="en-US" dirty="0" err="1"/>
              <a:t>ustida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nuqtasi</a:t>
            </a:r>
            <a:r>
              <a:rPr lang="en-US" dirty="0"/>
              <a:t> </a:t>
            </a:r>
            <a:r>
              <a:rPr lang="en-US" dirty="0" err="1"/>
              <a:t>belgilanishi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00B4291-AC8B-49B1-9F2B-CD964503D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825" y="1690688"/>
            <a:ext cx="3562350" cy="36766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A5D463-1635-4184-9338-90EE0FED6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690688"/>
            <a:ext cx="3562350" cy="36766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CE8956-7BDA-4858-A567-BF2A8814E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825" y="1690688"/>
            <a:ext cx="35623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5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E02DA-55A7-4DEC-99ED-D1695CB8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</a:rPr>
              <a:t>ADCSRA – ADC Control and Status Register A</a:t>
            </a:r>
            <a:br>
              <a:rPr lang="en-US" b="1" dirty="0">
                <a:effectLst/>
              </a:rPr>
            </a:br>
            <a:r>
              <a:rPr lang="en-US" b="1" dirty="0" err="1">
                <a:effectLst/>
              </a:rPr>
              <a:t>boshqaruv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va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holat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registeri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D584-08CB-40F8-8D0F-BD763070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2909"/>
            <a:ext cx="10515600" cy="26440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Bit 7 – ADEN – ADC Enable</a:t>
            </a:r>
          </a:p>
          <a:p>
            <a:r>
              <a:rPr lang="en-US" dirty="0"/>
              <a:t>Bit 6 – ADSC – ADC Start Conversion</a:t>
            </a:r>
          </a:p>
          <a:p>
            <a:r>
              <a:rPr lang="en-US" dirty="0"/>
              <a:t>Bit 5 – ADATE – ADC Auto Trigger Enable</a:t>
            </a:r>
          </a:p>
          <a:p>
            <a:r>
              <a:rPr lang="en-US" dirty="0"/>
              <a:t>Bit 4 – ADIF – ADC Interrupt Flag</a:t>
            </a:r>
          </a:p>
          <a:p>
            <a:r>
              <a:rPr lang="en-US" dirty="0"/>
              <a:t>Bit 3 – ADIE – ADC Interrupt Enable</a:t>
            </a:r>
          </a:p>
          <a:p>
            <a:r>
              <a:rPr lang="en-US" dirty="0"/>
              <a:t>Bits 2:0 – ADPS2:0 – ADC </a:t>
            </a:r>
            <a:r>
              <a:rPr lang="en-US" dirty="0" err="1"/>
              <a:t>Prescaler</a:t>
            </a:r>
            <a:r>
              <a:rPr lang="en-US" dirty="0"/>
              <a:t> Select Bits</a:t>
            </a:r>
          </a:p>
        </p:txBody>
      </p:sp>
      <p:pic>
        <p:nvPicPr>
          <p:cNvPr id="6146" name="Picture 2" descr="ADCSRA Register">
            <a:extLst>
              <a:ext uri="{FF2B5EF4-FFF2-40B4-BE49-F238E27FC236}">
                <a16:creationId xmlns:a16="http://schemas.microsoft.com/office/drawing/2014/main" id="{BFD932CD-C0E1-45E2-B8F0-3C581E791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48" y="1690688"/>
            <a:ext cx="9584916" cy="150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9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381C3-E9FA-4180-8B02-487DCDF5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Bits 2:0 – ADPS2:0 – ADC </a:t>
            </a:r>
            <a:r>
              <a:rPr lang="en-US" b="1" dirty="0" err="1"/>
              <a:t>Prescaler</a:t>
            </a:r>
            <a:r>
              <a:rPr lang="en-US" b="1" dirty="0"/>
              <a:t> Select Bits</a:t>
            </a:r>
            <a:endParaRPr lang="en-US" dirty="0"/>
          </a:p>
        </p:txBody>
      </p:sp>
      <p:pic>
        <p:nvPicPr>
          <p:cNvPr id="8194" name="Picture 2" descr="ADC Prescaler Selections">
            <a:extLst>
              <a:ext uri="{FF2B5EF4-FFF2-40B4-BE49-F238E27FC236}">
                <a16:creationId xmlns:a16="http://schemas.microsoft.com/office/drawing/2014/main" id="{0833F951-6CC2-4BC2-9AC4-B705BD8AF9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72" y="1482870"/>
            <a:ext cx="8208819" cy="332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C26334-88FA-4767-AB95-82CDB3730BB8}"/>
              </a:ext>
            </a:extLst>
          </p:cNvPr>
          <p:cNvSpPr/>
          <p:nvPr/>
        </p:nvSpPr>
        <p:spPr>
          <a:xfrm>
            <a:off x="2126323" y="4913465"/>
            <a:ext cx="7939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ADCSRA dan </a:t>
            </a:r>
            <a:r>
              <a:rPr lang="en-US" sz="2400" dirty="0" err="1"/>
              <a:t>foydalanishda</a:t>
            </a:r>
            <a:r>
              <a:rPr lang="en-US" sz="2400" dirty="0"/>
              <a:t> </a:t>
            </a:r>
            <a:r>
              <a:rPr lang="en-US" sz="2400" dirty="0" err="1"/>
              <a:t>ko’proq</a:t>
            </a:r>
            <a:r>
              <a:rPr lang="en-US" sz="2400" dirty="0"/>
              <a:t> </a:t>
            </a:r>
            <a:r>
              <a:rPr lang="en-US" sz="2400" dirty="0" err="1"/>
              <a:t>quyidagicha</a:t>
            </a:r>
            <a:r>
              <a:rPr lang="en-US" sz="2400" dirty="0"/>
              <a:t> </a:t>
            </a:r>
            <a:r>
              <a:rPr lang="en-US" sz="2400" dirty="0" err="1"/>
              <a:t>foydalanamiz</a:t>
            </a:r>
            <a:r>
              <a:rPr lang="en-US" sz="2400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FF627C-14E7-410A-8159-90FD13123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40" t="57996" r="47728" b="35607"/>
          <a:stretch/>
        </p:blipFill>
        <p:spPr>
          <a:xfrm>
            <a:off x="2111007" y="5483719"/>
            <a:ext cx="7954669" cy="7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3C549-9556-4536-A2B1-6E0E8928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</a:rPr>
              <a:t>ADCL </a:t>
            </a:r>
            <a:r>
              <a:rPr lang="en-US" b="1" dirty="0" err="1">
                <a:effectLst/>
              </a:rPr>
              <a:t>va</a:t>
            </a:r>
            <a:r>
              <a:rPr lang="en-US" b="1" dirty="0">
                <a:effectLst/>
              </a:rPr>
              <a:t> ADCH – </a:t>
            </a:r>
            <a:r>
              <a:rPr lang="en-US" b="1" dirty="0" err="1">
                <a:effectLst/>
              </a:rPr>
              <a:t>ADCda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ma’lumot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Registerlari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320EAD-70FF-4A98-9F2F-9913ED42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Latn-UZ" dirty="0"/>
              <a:t>ADC </a:t>
            </a:r>
            <a:r>
              <a:rPr lang="en-US" dirty="0" err="1"/>
              <a:t>o’girishlar</a:t>
            </a:r>
            <a:r>
              <a:rPr lang="uz-Latn-UZ" dirty="0"/>
              <a:t> natijasi </a:t>
            </a:r>
            <a:r>
              <a:rPr lang="en-US" dirty="0" err="1"/>
              <a:t>aynan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registerlarda</a:t>
            </a:r>
            <a:r>
              <a:rPr lang="uz-Latn-UZ" dirty="0"/>
              <a:t> saqlanadi. ADC 10 bitlik o'lchamga ega bo'lgani uchun, natijani saqlash uchun 10 bitni talab qiladi.</a:t>
            </a:r>
            <a:r>
              <a:rPr lang="en-US" dirty="0"/>
              <a:t> </a:t>
            </a:r>
            <a:r>
              <a:rPr lang="en-US" dirty="0" err="1"/>
              <a:t>Shunday</a:t>
            </a:r>
            <a:r>
              <a:rPr lang="en-US" dirty="0"/>
              <a:t> </a:t>
            </a:r>
            <a:r>
              <a:rPr lang="en-US" dirty="0" err="1"/>
              <a:t>ekan</a:t>
            </a:r>
            <a:r>
              <a:rPr lang="en-US" dirty="0"/>
              <a:t> </a:t>
            </a:r>
            <a:r>
              <a:rPr lang="en-US" dirty="0" err="1"/>
              <a:t>bizga</a:t>
            </a:r>
            <a:r>
              <a:rPr lang="en-US" dirty="0"/>
              <a:t> 8 </a:t>
            </a:r>
            <a:r>
              <a:rPr lang="en-US" dirty="0" err="1"/>
              <a:t>bitli</a:t>
            </a:r>
            <a:r>
              <a:rPr lang="en-US" dirty="0"/>
              <a:t> register </a:t>
            </a:r>
            <a:r>
              <a:rPr lang="en-US" dirty="0" err="1"/>
              <a:t>kamlik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2 ta </a:t>
            </a:r>
            <a:r>
              <a:rPr lang="en-US" dirty="0" err="1"/>
              <a:t>registerdan</a:t>
            </a:r>
            <a:r>
              <a:rPr lang="en-US" dirty="0"/>
              <a:t> </a:t>
            </a:r>
            <a:r>
              <a:rPr lang="en-US" dirty="0" err="1"/>
              <a:t>foydanalanishni</a:t>
            </a:r>
            <a:r>
              <a:rPr lang="en-US" dirty="0"/>
              <a:t> talab </a:t>
            </a:r>
            <a:r>
              <a:rPr lang="en-US" dirty="0" err="1"/>
              <a:t>qiladi</a:t>
            </a:r>
            <a:r>
              <a:rPr lang="en-US" dirty="0"/>
              <a:t>. (ADCL </a:t>
            </a:r>
            <a:r>
              <a:rPr lang="en-US" dirty="0" err="1"/>
              <a:t>pastki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ADCH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ikkalasini</a:t>
            </a:r>
            <a:r>
              <a:rPr lang="en-US" dirty="0"/>
              <a:t> ADC </a:t>
            </a:r>
            <a:r>
              <a:rPr lang="en-US" dirty="0" err="1"/>
              <a:t>registeri</a:t>
            </a:r>
            <a:r>
              <a:rPr lang="en-US" dirty="0"/>
              <a:t> deb </a:t>
            </a:r>
            <a:r>
              <a:rPr lang="en-US" dirty="0" err="1"/>
              <a:t>atash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4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220ED-9CFC-41CF-8955-C5A71DC0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ADC Data Registers (ADLAR = 0)">
            <a:extLst>
              <a:ext uri="{FF2B5EF4-FFF2-40B4-BE49-F238E27FC236}">
                <a16:creationId xmlns:a16="http://schemas.microsoft.com/office/drawing/2014/main" id="{BB61DF9D-7044-4EB3-BCF9-D94467B4A5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07" y="246352"/>
            <a:ext cx="9062498" cy="28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DC Data Registers (ADLAR = 1)">
            <a:extLst>
              <a:ext uri="{FF2B5EF4-FFF2-40B4-BE49-F238E27FC236}">
                <a16:creationId xmlns:a16="http://schemas.microsoft.com/office/drawing/2014/main" id="{24FDA6E2-328D-44E5-B11D-921C605AA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07" y="3722978"/>
            <a:ext cx="9062498" cy="258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1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0EDC2-AE74-4CB9-897B-5E72F852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Latn-UZ" dirty="0"/>
              <a:t>ADCni ishga tushirish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4D89E9F-0488-4B68-BE25-68C0AA82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438" t="53245" r="38631" b="21920"/>
          <a:stretch/>
        </p:blipFill>
        <p:spPr>
          <a:xfrm>
            <a:off x="1718231" y="2646219"/>
            <a:ext cx="9032628" cy="27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BDF5A-8605-4D39-890F-7C295179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Latn-UZ" dirty="0"/>
              <a:t>ADC qiymatini o'qish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1DADB42-E213-4D04-A160-EC2697C73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99" t="28092" r="39819" b="20009"/>
          <a:stretch/>
        </p:blipFill>
        <p:spPr>
          <a:xfrm>
            <a:off x="2535381" y="1496291"/>
            <a:ext cx="7335598" cy="48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7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04EC91C0-B9E6-4B6D-8A7C-A2AA4A85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9" t="15993" r="1809" b="21283"/>
          <a:stretch/>
        </p:blipFill>
        <p:spPr>
          <a:xfrm>
            <a:off x="1343890" y="91076"/>
            <a:ext cx="9504219" cy="6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8EFD8-DAB3-4FC1-A9CA-1CD42B5C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37909" cy="1325563"/>
          </a:xfrm>
        </p:spPr>
        <p:txBody>
          <a:bodyPr/>
          <a:lstStyle/>
          <a:p>
            <a:pPr algn="ctr"/>
            <a:r>
              <a:rPr lang="en-US" dirty="0"/>
              <a:t>Real </a:t>
            </a:r>
            <a:r>
              <a:rPr lang="en-US" dirty="0" err="1"/>
              <a:t>vaqtda</a:t>
            </a:r>
            <a:r>
              <a:rPr lang="en-US" dirty="0"/>
              <a:t> analog </a:t>
            </a:r>
            <a:r>
              <a:rPr lang="en-US" dirty="0" err="1"/>
              <a:t>signallar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endParaRPr lang="en-US" dirty="0"/>
          </a:p>
        </p:txBody>
      </p:sp>
      <p:pic>
        <p:nvPicPr>
          <p:cNvPr id="5" name="Picture 2" descr="Signal Acquisition Process">
            <a:extLst>
              <a:ext uri="{FF2B5EF4-FFF2-40B4-BE49-F238E27FC236}">
                <a16:creationId xmlns:a16="http://schemas.microsoft.com/office/drawing/2014/main" id="{2B717FAA-9134-4F66-B301-821C2FB12A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4" y="361070"/>
            <a:ext cx="5123556" cy="613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2693921-68D1-47AC-B733-1A3EAEDBDC7E}"/>
              </a:ext>
            </a:extLst>
          </p:cNvPr>
          <p:cNvSpPr/>
          <p:nvPr/>
        </p:nvSpPr>
        <p:spPr>
          <a:xfrm>
            <a:off x="626080" y="1900083"/>
            <a:ext cx="51235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Real </a:t>
            </a:r>
            <a:r>
              <a:rPr lang="en-US" sz="2800" b="1" dirty="0" err="1"/>
              <a:t>vaqtda</a:t>
            </a:r>
            <a:r>
              <a:rPr lang="en-US" sz="2800" b="1" dirty="0"/>
              <a:t> </a:t>
            </a:r>
            <a:r>
              <a:rPr lang="en-US" sz="2800" b="1" dirty="0" err="1"/>
              <a:t>sensordan</a:t>
            </a:r>
            <a:r>
              <a:rPr lang="en-US" sz="2800" b="1" dirty="0"/>
              <a:t> </a:t>
            </a:r>
            <a:r>
              <a:rPr lang="en-US" sz="2800" b="1" dirty="0" err="1"/>
              <a:t>kelayotgan</a:t>
            </a:r>
            <a:r>
              <a:rPr lang="en-US" sz="2800" b="1" dirty="0"/>
              <a:t> </a:t>
            </a:r>
            <a:r>
              <a:rPr lang="en-US" sz="2800" b="1" dirty="0" err="1"/>
              <a:t>signalning</a:t>
            </a:r>
            <a:r>
              <a:rPr lang="en-US" sz="2800" b="1" dirty="0"/>
              <a:t> </a:t>
            </a:r>
            <a:r>
              <a:rPr lang="en-US" sz="2800" b="1" dirty="0" err="1"/>
              <a:t>jarayondan</a:t>
            </a:r>
            <a:r>
              <a:rPr lang="en-US" sz="2800" b="1" dirty="0"/>
              <a:t> </a:t>
            </a:r>
            <a:r>
              <a:rPr lang="en-US" sz="2800" b="1" dirty="0" err="1"/>
              <a:t>o’tishi</a:t>
            </a:r>
            <a:r>
              <a:rPr lang="en-US" sz="2800" b="1" dirty="0"/>
              <a:t> </a:t>
            </a:r>
            <a:r>
              <a:rPr lang="en-US" sz="2800" b="1" dirty="0" err="1"/>
              <a:t>quyidagicha</a:t>
            </a:r>
            <a:r>
              <a:rPr lang="en-US" sz="2800" b="1" dirty="0"/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Analog signal </a:t>
            </a:r>
            <a:r>
              <a:rPr lang="en-US" sz="2800" dirty="0" err="1"/>
              <a:t>parametrlari</a:t>
            </a:r>
            <a:r>
              <a:rPr lang="en-US" sz="2800" dirty="0"/>
              <a:t> (</a:t>
            </a:r>
            <a:r>
              <a:rPr lang="en-US" sz="2800" dirty="0" err="1"/>
              <a:t>elektriklarga</a:t>
            </a:r>
            <a:r>
              <a:rPr lang="en-US" sz="2800" dirty="0"/>
              <a:t> </a:t>
            </a:r>
            <a:r>
              <a:rPr lang="en-US" sz="2800" dirty="0" err="1"/>
              <a:t>bo’ladigan</a:t>
            </a:r>
            <a:r>
              <a:rPr lang="en-US" sz="2800" dirty="0"/>
              <a:t> </a:t>
            </a:r>
            <a:r>
              <a:rPr lang="en-US" sz="2800" dirty="0" err="1"/>
              <a:t>ta’sir</a:t>
            </a:r>
            <a:r>
              <a:rPr lang="en-US" sz="28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Analogdan</a:t>
            </a:r>
            <a:r>
              <a:rPr lang="en-US" sz="2800" dirty="0"/>
              <a:t> </a:t>
            </a:r>
            <a:r>
              <a:rPr lang="en-US" sz="2800" dirty="0" err="1"/>
              <a:t>raqamliga</a:t>
            </a:r>
            <a:r>
              <a:rPr lang="en-US" sz="2800" dirty="0"/>
              <a:t> </a:t>
            </a:r>
            <a:r>
              <a:rPr lang="en-US" sz="2800" dirty="0" err="1"/>
              <a:t>o’tish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Raqamli</a:t>
            </a:r>
            <a:r>
              <a:rPr lang="en-US" sz="2800" dirty="0"/>
              <a:t> </a:t>
            </a:r>
            <a:r>
              <a:rPr lang="en-US" sz="2800" dirty="0" err="1"/>
              <a:t>signaldan</a:t>
            </a:r>
            <a:r>
              <a:rPr lang="en-US" sz="2800" dirty="0"/>
              <a:t> </a:t>
            </a:r>
            <a:r>
              <a:rPr lang="en-US" sz="2800" dirty="0" err="1"/>
              <a:t>jarayonda</a:t>
            </a:r>
            <a:r>
              <a:rPr lang="en-US" sz="2800" dirty="0"/>
              <a:t> </a:t>
            </a:r>
            <a:r>
              <a:rPr lang="en-US" sz="2800" dirty="0" err="1"/>
              <a:t>foydalanish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78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24D6-9735-49E8-8D62-3039A60C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073052-914F-4607-B11F-47FB5135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AVR </a:t>
            </a:r>
            <a:r>
              <a:rPr lang="en-US" dirty="0" err="1"/>
              <a:t>MCUlarining</a:t>
            </a:r>
            <a:r>
              <a:rPr lang="en-US" dirty="0"/>
              <a:t> </a:t>
            </a:r>
            <a:r>
              <a:rPr lang="en-US" dirty="0" err="1"/>
              <a:t>deyarli</a:t>
            </a:r>
            <a:r>
              <a:rPr lang="en-US" dirty="0"/>
              <a:t> </a:t>
            </a:r>
            <a:r>
              <a:rPr lang="en-US" dirty="0" err="1"/>
              <a:t>barchasi</a:t>
            </a:r>
            <a:r>
              <a:rPr lang="en-US" dirty="0"/>
              <a:t> ADC </a:t>
            </a:r>
            <a:r>
              <a:rPr lang="en-US" dirty="0" err="1"/>
              <a:t>larga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bo’ladi</a:t>
            </a:r>
            <a:r>
              <a:rPr lang="en-US" dirty="0"/>
              <a:t>.  ATMEGA16/32 da PORT(A) ADC </a:t>
            </a:r>
            <a:r>
              <a:rPr lang="en-US" dirty="0" err="1"/>
              <a:t>pinlarini</a:t>
            </a:r>
            <a:r>
              <a:rPr lang="en-US" dirty="0"/>
              <a:t> </a:t>
            </a:r>
            <a:r>
              <a:rPr lang="en-US" dirty="0" err="1"/>
              <a:t>o’z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. ADC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xususiyatlari</a:t>
            </a:r>
            <a:r>
              <a:rPr lang="en-US" dirty="0"/>
              <a:t> </a:t>
            </a:r>
            <a:r>
              <a:rPr lang="en-US" dirty="0" err="1"/>
              <a:t>quyudagilar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 – bit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Ko’p</a:t>
            </a:r>
            <a:r>
              <a:rPr lang="en-US" dirty="0"/>
              <a:t> </a:t>
            </a:r>
            <a:r>
              <a:rPr lang="en-US" dirty="0" err="1"/>
              <a:t>sonli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tugagan</a:t>
            </a:r>
            <a:r>
              <a:rPr lang="en-US" dirty="0"/>
              <a:t> </a:t>
            </a:r>
            <a:r>
              <a:rPr lang="en-US" dirty="0" err="1"/>
              <a:t>kirishlar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8 ta.</a:t>
            </a:r>
          </a:p>
          <a:p>
            <a:pPr lvl="1"/>
            <a:r>
              <a:rPr lang="en-US" dirty="0"/>
              <a:t>6 ta </a:t>
            </a:r>
            <a:r>
              <a:rPr lang="en-US" dirty="0" err="1"/>
              <a:t>farqlovchi</a:t>
            </a:r>
            <a:r>
              <a:rPr lang="en-US" dirty="0"/>
              <a:t> </a:t>
            </a:r>
            <a:r>
              <a:rPr lang="en-US" dirty="0" err="1"/>
              <a:t>kirish</a:t>
            </a:r>
            <a:r>
              <a:rPr lang="en-US" dirty="0"/>
              <a:t> </a:t>
            </a:r>
            <a:r>
              <a:rPr lang="en-US" dirty="0" err="1"/>
              <a:t>kanallari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O’girish</a:t>
            </a:r>
            <a:r>
              <a:rPr lang="en-US" dirty="0"/>
              <a:t> </a:t>
            </a:r>
            <a:r>
              <a:rPr lang="en-US" dirty="0" err="1"/>
              <a:t>vaqti</a:t>
            </a:r>
            <a:r>
              <a:rPr lang="en-US" dirty="0"/>
              <a:t> 13 – 260 </a:t>
            </a:r>
            <a:r>
              <a:rPr lang="en-US" dirty="0" err="1"/>
              <a:t>mikrosekund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Har </a:t>
            </a:r>
            <a:r>
              <a:rPr lang="en-US" dirty="0" err="1"/>
              <a:t>sekundda</a:t>
            </a:r>
            <a:r>
              <a:rPr lang="en-US" dirty="0"/>
              <a:t> 15000 signal </a:t>
            </a:r>
            <a:r>
              <a:rPr lang="en-US" dirty="0" err="1"/>
              <a:t>qiymati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Erkin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oddiy</a:t>
            </a:r>
            <a:r>
              <a:rPr lang="en-US" dirty="0"/>
              <a:t> </a:t>
            </a:r>
            <a:r>
              <a:rPr lang="en-US" dirty="0" err="1"/>
              <a:t>o’girish</a:t>
            </a:r>
            <a:r>
              <a:rPr lang="en-US" dirty="0"/>
              <a:t> </a:t>
            </a:r>
            <a:r>
              <a:rPr lang="en-US" dirty="0" err="1"/>
              <a:t>rejimi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Signal </a:t>
            </a:r>
            <a:r>
              <a:rPr lang="en-US" dirty="0" err="1"/>
              <a:t>bo’lmaganda</a:t>
            </a:r>
            <a:r>
              <a:rPr lang="en-US" dirty="0"/>
              <a:t> </a:t>
            </a:r>
            <a:r>
              <a:rPr lang="en-US" dirty="0" err="1"/>
              <a:t>uyqu</a:t>
            </a:r>
            <a:r>
              <a:rPr lang="en-US" dirty="0"/>
              <a:t> </a:t>
            </a:r>
            <a:r>
              <a:rPr lang="en-US" dirty="0" err="1"/>
              <a:t>rejimi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041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9C6E8-C61E-4271-B50D-D681F009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D01F1-BC27-4B85-A27F-AE9CA761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Ayni</a:t>
            </a:r>
            <a:r>
              <a:rPr lang="en-US" dirty="0"/>
              <a:t> </a:t>
            </a:r>
            <a:r>
              <a:rPr lang="en-US" dirty="0" err="1"/>
              <a:t>paytda</a:t>
            </a:r>
            <a:r>
              <a:rPr lang="en-US" dirty="0"/>
              <a:t> biz 6 </a:t>
            </a:r>
            <a:r>
              <a:rPr lang="en-US" dirty="0" err="1"/>
              <a:t>kanalli</a:t>
            </a:r>
            <a:r>
              <a:rPr lang="en-US" dirty="0"/>
              <a:t> 10 </a:t>
            </a:r>
            <a:r>
              <a:rPr lang="en-US" dirty="0" err="1"/>
              <a:t>bitlik</a:t>
            </a:r>
            <a:r>
              <a:rPr lang="en-US" dirty="0"/>
              <a:t> </a:t>
            </a:r>
            <a:r>
              <a:rPr lang="en-US" dirty="0" err="1"/>
              <a:t>o’giruvchilarni</a:t>
            </a:r>
            <a:r>
              <a:rPr lang="en-US" dirty="0"/>
              <a:t> </a:t>
            </a:r>
            <a:r>
              <a:rPr lang="en-US" dirty="0" err="1"/>
              <a:t>ko'rib</a:t>
            </a:r>
            <a:r>
              <a:rPr lang="en-US" dirty="0"/>
              <a:t> </a:t>
            </a:r>
            <a:r>
              <a:rPr lang="en-US" dirty="0" err="1"/>
              <a:t>chiqamiz</a:t>
            </a:r>
            <a:r>
              <a:rPr lang="en-US" dirty="0"/>
              <a:t>.</a:t>
            </a:r>
          </a:p>
          <a:p>
            <a:r>
              <a:rPr lang="en-US" dirty="0"/>
              <a:t>6</a:t>
            </a:r>
            <a:r>
              <a:rPr lang="uz-Latn-UZ" dirty="0"/>
              <a:t> kanal</a:t>
            </a:r>
            <a:r>
              <a:rPr lang="en-US" dirty="0"/>
              <a:t> -</a:t>
            </a:r>
            <a:r>
              <a:rPr lang="uz-Latn-UZ" dirty="0"/>
              <a:t> </a:t>
            </a:r>
            <a:r>
              <a:rPr lang="en-US" dirty="0"/>
              <a:t>6</a:t>
            </a:r>
            <a:r>
              <a:rPr lang="uz-Latn-UZ" dirty="0"/>
              <a:t> ADC pininin</a:t>
            </a:r>
            <a:r>
              <a:rPr lang="en-US" dirty="0"/>
              <a:t>g</a:t>
            </a:r>
            <a:r>
              <a:rPr lang="uz-Latn-UZ" dirty="0"/>
              <a:t> birlashtirilishi kerakligini bildiradi. Ushbu pi</a:t>
            </a:r>
            <a:r>
              <a:rPr lang="en-US" dirty="0"/>
              <a:t>n</a:t>
            </a:r>
            <a:r>
              <a:rPr lang="uz-Latn-UZ" dirty="0"/>
              <a:t>lar PORTA (P</a:t>
            </a:r>
            <a:r>
              <a:rPr lang="en-US" dirty="0"/>
              <a:t>C</a:t>
            </a:r>
            <a:r>
              <a:rPr lang="uz-Latn-UZ" dirty="0"/>
              <a:t>0 ... P</a:t>
            </a:r>
            <a:r>
              <a:rPr lang="en-US" dirty="0"/>
              <a:t>C5</a:t>
            </a:r>
            <a:r>
              <a:rPr lang="uz-Latn-UZ" dirty="0"/>
              <a:t>) bo'ylab joylashganligini osongina ko'rishingiz mumkin.</a:t>
            </a:r>
            <a:endParaRPr lang="en-US" dirty="0"/>
          </a:p>
          <a:p>
            <a:r>
              <a:rPr lang="uz-Latn-UZ" dirty="0"/>
              <a:t>10 bitlik o'lchamlari 2 ^ 10 = 1024 qadam</a:t>
            </a:r>
            <a:r>
              <a:rPr lang="en-US" dirty="0"/>
              <a:t> </a:t>
            </a:r>
            <a:r>
              <a:rPr lang="uz-Latn-UZ" dirty="0"/>
              <a:t>mavjudligini bildiradi.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4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8460A-5562-427A-A1FD-8CE2A8A7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8 channel 10 bit ADC">
            <a:extLst>
              <a:ext uri="{FF2B5EF4-FFF2-40B4-BE49-F238E27FC236}">
                <a16:creationId xmlns:a16="http://schemas.microsoft.com/office/drawing/2014/main" id="{1F85F6ED-253E-4B76-BAFB-DEE570FB03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84" y="625297"/>
            <a:ext cx="9273231" cy="560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16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2AADD-0B3D-47AD-BAEB-8961D555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471FD7-2BCA-4792-8E54-D16EBB31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z-Latn-UZ" sz="3600" dirty="0"/>
              <a:t>Bundan tashqari, AVR ADC haqida bilishimiz kerak bo'lgan boshqa narsalar quyidagilardir:</a:t>
            </a:r>
            <a:endParaRPr lang="en-US" sz="3600" dirty="0"/>
          </a:p>
          <a:p>
            <a:pPr lvl="1"/>
            <a:r>
              <a:rPr lang="en-US" sz="3200" dirty="0">
                <a:effectLst/>
              </a:rPr>
              <a:t>ADC </a:t>
            </a:r>
            <a:r>
              <a:rPr lang="en-US" sz="3200" dirty="0" err="1">
                <a:effectLst/>
              </a:rPr>
              <a:t>Prescaler</a:t>
            </a:r>
            <a:r>
              <a:rPr lang="en-US" sz="3200" dirty="0">
                <a:effectLst/>
              </a:rPr>
              <a:t>;</a:t>
            </a:r>
          </a:p>
          <a:p>
            <a:pPr lvl="1"/>
            <a:r>
              <a:rPr lang="en-US" sz="3200" dirty="0">
                <a:effectLst/>
              </a:rPr>
              <a:t>ADC Registers – ADMUX, ADCSRA, ADCH, ADCL and SFIOR;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r>
              <a:rPr lang="uz-Latn-UZ" sz="3200" dirty="0"/>
              <a:t>Biz</a:t>
            </a:r>
            <a:r>
              <a:rPr lang="en-US" sz="3200" dirty="0"/>
              <a:t> </a:t>
            </a:r>
            <a:r>
              <a:rPr lang="en-US" sz="3200" dirty="0" err="1"/>
              <a:t>bu</a:t>
            </a:r>
            <a:r>
              <a:rPr lang="uz-Latn-UZ" sz="3200" dirty="0"/>
              <a:t>larni birma-bir muhokama qilamiz.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548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E50B2-910D-41FE-B98D-8E5B155D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pPr algn="ctr"/>
            <a:r>
              <a:rPr lang="en-US" b="1" dirty="0"/>
              <a:t>ADC </a:t>
            </a:r>
            <a:r>
              <a:rPr lang="en-US" b="1" dirty="0" err="1"/>
              <a:t>Prescaler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565712-7F0F-4DD1-AF2A-17C06502D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 </a:t>
            </a:r>
            <a:r>
              <a:rPr lang="en-US" dirty="0" err="1"/>
              <a:t>signalni</a:t>
            </a:r>
            <a:r>
              <a:rPr lang="en-US" dirty="0"/>
              <a:t> </a:t>
            </a:r>
            <a:r>
              <a:rPr lang="en-US" dirty="0" err="1"/>
              <a:t>raqamli</a:t>
            </a:r>
            <a:r>
              <a:rPr lang="en-US" dirty="0"/>
              <a:t> </a:t>
            </a:r>
            <a:r>
              <a:rPr lang="en-US" dirty="0" err="1"/>
              <a:t>signalga</a:t>
            </a:r>
            <a:r>
              <a:rPr lang="en-US" dirty="0"/>
              <a:t> </a:t>
            </a:r>
            <a:r>
              <a:rPr lang="en-US" dirty="0" err="1"/>
              <a:t>o’girishda</a:t>
            </a:r>
            <a:r>
              <a:rPr lang="en-US" dirty="0"/>
              <a:t> AVR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vaqti</a:t>
            </a:r>
            <a:r>
              <a:rPr lang="en-US" dirty="0"/>
              <a:t> </a:t>
            </a:r>
            <a:r>
              <a:rPr lang="en-US" dirty="0" err="1"/>
              <a:t>binal</a:t>
            </a:r>
            <a:r>
              <a:rPr lang="en-US" dirty="0"/>
              <a:t> ADC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vaqti</a:t>
            </a:r>
            <a:r>
              <a:rPr lang="en-US" dirty="0"/>
              <a:t> 2/4/8/32/64/128 </a:t>
            </a:r>
            <a:r>
              <a:rPr lang="en-US" dirty="0" err="1"/>
              <a:t>marta</a:t>
            </a:r>
            <a:r>
              <a:rPr lang="en-US" dirty="0"/>
              <a:t> </a:t>
            </a:r>
            <a:r>
              <a:rPr lang="en-US" dirty="0" err="1"/>
              <a:t>farq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uz-Latn-UZ" dirty="0"/>
              <a:t>. Ushbu interval soat chastotasi bilan belgilanadi. Umuman olganda, ADC 50kHz dan 200kHz gacha chastota diapazonida ishlaydi.</a:t>
            </a:r>
            <a:endParaRPr lang="en-US" dirty="0"/>
          </a:p>
          <a:p>
            <a:r>
              <a:rPr lang="uz-Latn-UZ" dirty="0"/>
              <a:t>Masalan, 64 prescaler F_ADC = F_CPU / 64ni nazarda tutadi. F_CPU = 16MHz uchun, F_ADC = 16M / 64 = 250kHz.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79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41DED-5313-4F54-BE51-6E6A1C35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pPr algn="ctr"/>
            <a:r>
              <a:rPr lang="en-US" b="1" dirty="0"/>
              <a:t>ADC Registers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E51254-5B78-450A-81AE-395F8165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b="1" dirty="0">
                <a:effectLst/>
              </a:rPr>
              <a:t>ADMUX – ADC Multiplexer Selection Register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Quyida</a:t>
            </a:r>
            <a:r>
              <a:rPr lang="en-US" dirty="0"/>
              <a:t> ADMUX </a:t>
            </a:r>
            <a:r>
              <a:rPr lang="en-US" dirty="0" err="1"/>
              <a:t>registeri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7 : 6 </a:t>
            </a:r>
            <a:r>
              <a:rPr lang="en-US" dirty="0" err="1"/>
              <a:t>bitlari</a:t>
            </a:r>
            <a:r>
              <a:rPr lang="en-US" dirty="0"/>
              <a:t> – REFS1:0 (Reference selection bits)</a:t>
            </a:r>
          </a:p>
          <a:p>
            <a:pPr marL="0" indent="0">
              <a:buNone/>
            </a:pPr>
            <a:r>
              <a:rPr lang="en-US" b="1" dirty="0"/>
              <a:t>					</a:t>
            </a:r>
          </a:p>
          <a:p>
            <a:endParaRPr lang="en-US" dirty="0"/>
          </a:p>
        </p:txBody>
      </p:sp>
      <p:pic>
        <p:nvPicPr>
          <p:cNvPr id="4100" name="Picture 4" descr="ADMUX">
            <a:extLst>
              <a:ext uri="{FF2B5EF4-FFF2-40B4-BE49-F238E27FC236}">
                <a16:creationId xmlns:a16="http://schemas.microsoft.com/office/drawing/2014/main" id="{B26AEBEA-18D7-423D-A0BD-9085503C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92" y="3009467"/>
            <a:ext cx="9790836" cy="163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9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4F2F6-42AB-4D57-BD87-DC05E090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REFS1:0 – Reference Selection Bits</a:t>
            </a:r>
            <a:endParaRPr lang="en-US" dirty="0"/>
          </a:p>
        </p:txBody>
      </p:sp>
      <p:pic>
        <p:nvPicPr>
          <p:cNvPr id="5122" name="Picture 2" descr="Reference Voltage Selection">
            <a:extLst>
              <a:ext uri="{FF2B5EF4-FFF2-40B4-BE49-F238E27FC236}">
                <a16:creationId xmlns:a16="http://schemas.microsoft.com/office/drawing/2014/main" id="{783F598A-4108-4A15-96BA-B64864244B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7" y="1690688"/>
            <a:ext cx="11351704" cy="257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8946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439</Words>
  <Application>Microsoft Office PowerPoint</Application>
  <PresentationFormat>Широкоэкранный</PresentationFormat>
  <Paragraphs>53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AVR da ADC</vt:lpstr>
      <vt:lpstr>Real vaqtda analog signallar bilan ishlash</vt:lpstr>
      <vt:lpstr>Презентация PowerPoint</vt:lpstr>
      <vt:lpstr>Презентация PowerPoint</vt:lpstr>
      <vt:lpstr>Презентация PowerPoint</vt:lpstr>
      <vt:lpstr>Презентация PowerPoint</vt:lpstr>
      <vt:lpstr>ADC Prescaler</vt:lpstr>
      <vt:lpstr>ADC Registers</vt:lpstr>
      <vt:lpstr>REFS1:0 – Reference Selection Bits</vt:lpstr>
      <vt:lpstr>ADClar ustida ishlash uchun yuqori nuqtasi belgilanishi kerak. </vt:lpstr>
      <vt:lpstr>ADCSRA – ADC Control and Status Register A boshqaruv va holat registeri</vt:lpstr>
      <vt:lpstr>Bits 2:0 – ADPS2:0 – ADC Prescaler Select Bits</vt:lpstr>
      <vt:lpstr>ADCL va ADCH – ADCda ma’lumot Registerlari</vt:lpstr>
      <vt:lpstr>Презентация PowerPoint</vt:lpstr>
      <vt:lpstr>ADCni ishga tushirish</vt:lpstr>
      <vt:lpstr>ADC qiymatini o'qish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 da ADC</dc:title>
  <dc:creator>Abulqosim Muhiddinov</dc:creator>
  <cp:lastModifiedBy>Abulqosim Muhiddinov</cp:lastModifiedBy>
  <cp:revision>15</cp:revision>
  <dcterms:created xsi:type="dcterms:W3CDTF">2018-11-20T10:43:09Z</dcterms:created>
  <dcterms:modified xsi:type="dcterms:W3CDTF">2018-11-27T15:14:00Z</dcterms:modified>
</cp:coreProperties>
</file>