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Lst>
  <p:notesMasterIdLst>
    <p:notesMasterId r:id="rId28"/>
  </p:notesMasterIdLst>
  <p:handoutMasterIdLst>
    <p:handoutMasterId r:id="rId29"/>
  </p:handoutMasterIdLst>
  <p:sldIdLst>
    <p:sldId id="278" r:id="rId5"/>
    <p:sldId id="421" r:id="rId6"/>
    <p:sldId id="422" r:id="rId7"/>
    <p:sldId id="424" r:id="rId8"/>
    <p:sldId id="423" r:id="rId9"/>
    <p:sldId id="425" r:id="rId10"/>
    <p:sldId id="436" r:id="rId11"/>
    <p:sldId id="435" r:id="rId12"/>
    <p:sldId id="426" r:id="rId13"/>
    <p:sldId id="427" r:id="rId14"/>
    <p:sldId id="437" r:id="rId15"/>
    <p:sldId id="428" r:id="rId16"/>
    <p:sldId id="429" r:id="rId17"/>
    <p:sldId id="430" r:id="rId18"/>
    <p:sldId id="439" r:id="rId19"/>
    <p:sldId id="432" r:id="rId20"/>
    <p:sldId id="438" r:id="rId21"/>
    <p:sldId id="440" r:id="rId22"/>
    <p:sldId id="431" r:id="rId23"/>
    <p:sldId id="433" r:id="rId24"/>
    <p:sldId id="442" r:id="rId25"/>
    <p:sldId id="434" r:id="rId26"/>
    <p:sldId id="259" r:id="rId27"/>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guide id="7" orient="horz" pos="1299" userDrawn="1">
          <p15:clr>
            <a:srgbClr val="A4A3A4"/>
          </p15:clr>
        </p15:guide>
        <p15:guide id="8" orient="horz" pos="1525" userDrawn="1">
          <p15:clr>
            <a:srgbClr val="A4A3A4"/>
          </p15:clr>
        </p15:guide>
        <p15:guide id="9" orient="horz" pos="2614" userDrawn="1">
          <p15:clr>
            <a:srgbClr val="A4A3A4"/>
          </p15:clr>
        </p15:guide>
        <p15:guide id="10" orient="horz" pos="3612" userDrawn="1">
          <p15:clr>
            <a:srgbClr val="A4A3A4"/>
          </p15:clr>
        </p15:guide>
        <p15:guide id="11" pos="6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ohaishi" initials="y" lastIdx="7" clrIdx="0">
    <p:extLst>
      <p:ext uri="{19B8F6BF-5375-455C-9EA6-DF929625EA0E}">
        <p15:presenceInfo xmlns:p15="http://schemas.microsoft.com/office/powerpoint/2012/main" userId="S-1-5-21-147214757-305610072-1517763936-48939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2A4C"/>
    <a:srgbClr val="84D0A2"/>
    <a:srgbClr val="F7A655"/>
    <a:srgbClr val="FFDF4F"/>
    <a:srgbClr val="F66F6A"/>
    <a:srgbClr val="15B0E8"/>
    <a:srgbClr val="59C8D5"/>
    <a:srgbClr val="D0E0EE"/>
    <a:srgbClr val="415463"/>
    <a:srgbClr val="E4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0" autoAdjust="0"/>
    <p:restoredTop sz="94718" autoAdjust="0"/>
  </p:normalViewPr>
  <p:slideViewPr>
    <p:cSldViewPr snapToObjects="1">
      <p:cViewPr varScale="1">
        <p:scale>
          <a:sx n="72" d="100"/>
          <a:sy n="72" d="100"/>
        </p:scale>
        <p:origin x="654" y="72"/>
      </p:cViewPr>
      <p:guideLst>
        <p:guide orient="horz" pos="776"/>
        <p:guide orient="horz" pos="104"/>
        <p:guide orient="horz" pos="3976"/>
        <p:guide orient="horz" pos="952"/>
        <p:guide pos="367"/>
        <p:guide pos="7335"/>
        <p:guide orient="horz" pos="1299"/>
        <p:guide orient="horz" pos="1525"/>
        <p:guide orient="horz" pos="2614"/>
        <p:guide orient="horz" pos="3612"/>
        <p:guide pos="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1T19:39:36.760" idx="1">
    <p:pos x="3424" y="584"/>
    <p:text>typo：“该”功能批注</p:text>
    <p:extLst mod="1">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21T19:41:18.410" idx="2">
    <p:pos x="5847" y="3339"/>
    <p:text>typo：得“益”于</p:text>
    <p:extLst mod="1">
      <p:ext uri="{C676402C-5697-4E1C-873F-D02D1690AC5C}">
        <p15:threadingInfo xmlns:p15="http://schemas.microsoft.com/office/powerpoint/2012/main" timeZoneBias="-480"/>
      </p:ext>
    </p:extLst>
  </p:cm>
  <p:cm authorId="1" dt="2019-02-21T19:41:58.153" idx="3">
    <p:pos x="6623" y="2842"/>
    <p:text>自发“地”</p:text>
    <p:extLst mod="1">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2-21T19:43:10.852" idx="4">
    <p:pos x="4980" y="2512"/>
    <p:text>方便地</p:text>
    <p:extLst mod="1">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2-21T19:46:04.117" idx="5">
    <p:pos x="2015" y="3270"/>
    <p:text>动态“地”</p:text>
    <p:extLst mod="1">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2-21T19:50:05.571" idx="6">
    <p:pos x="7326" y="3102"/>
    <p:text>将引起下“上”游未做超时处理服务沾“占”满线程池</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2-21T19:54:50.918" idx="7">
    <p:pos x="522" y="2832"/>
    <p:text>有“由”</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pPr/>
              <a:t>2019/3/4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pPr/>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1D858-BC27-4B03-A8F8-E5EA7A5BEA63}" type="datetimeFigureOut">
              <a:rPr lang="zh-CN" altLang="en-US" smtClean="0"/>
              <a:pPr/>
              <a:t>2019/3/4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43EFC-2291-4B94-A734-3FF0397C0289}" type="slidenum">
              <a:rPr lang="zh-CN" altLang="en-US" smtClean="0"/>
              <a:pPr/>
              <a:t>‹#›</a:t>
            </a:fld>
            <a:endParaRPr lang="zh-CN" altLang="en-US"/>
          </a:p>
        </p:txBody>
      </p:sp>
    </p:spTree>
    <p:extLst>
      <p:ext uri="{BB962C8B-B14F-4D97-AF65-F5344CB8AC3E}">
        <p14:creationId xmlns:p14="http://schemas.microsoft.com/office/powerpoint/2010/main" val="188268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52972" y="1793935"/>
            <a:ext cx="6912768" cy="1571842"/>
          </a:xfrm>
        </p:spPr>
        <p:txBody>
          <a:bodyPr/>
          <a:lstStyle>
            <a:lvl1pPr>
              <a:defRPr sz="4800">
                <a:solidFill>
                  <a:schemeClr val="tx1">
                    <a:lumMod val="95000"/>
                    <a:lumOff val="5000"/>
                  </a:schemeClr>
                </a:solidFill>
                <a:latin typeface="+mj-lt"/>
                <a:ea typeface="+mj-ea"/>
                <a:cs typeface="Arial" panose="020B0604020202020204" pitchFamily="34" charset="0"/>
              </a:defRPr>
            </a:lvl1pPr>
          </a:lstStyle>
          <a:p>
            <a:r>
              <a:rPr lang="en-US" altLang="zh-CN" dirty="0"/>
              <a:t>Headline in Arial Regular 54 point</a:t>
            </a:r>
            <a:endParaRPr lang="zh-CN" altLang="en-US" dirty="0"/>
          </a:p>
        </p:txBody>
      </p:sp>
      <p:sp>
        <p:nvSpPr>
          <p:cNvPr id="8" name="副标题 2"/>
          <p:cNvSpPr>
            <a:spLocks noGrp="1"/>
          </p:cNvSpPr>
          <p:nvPr>
            <p:ph type="subTitle" idx="11" hasCustomPrompt="1"/>
          </p:nvPr>
        </p:nvSpPr>
        <p:spPr>
          <a:xfrm>
            <a:off x="552971" y="3641734"/>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38683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08955" y="333450"/>
            <a:ext cx="11305256" cy="546847"/>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baseline="0">
                <a:solidFill>
                  <a:schemeClr val="tx1">
                    <a:lumMod val="65000"/>
                    <a:lumOff val="35000"/>
                  </a:schemeClr>
                </a:solidFill>
                <a:latin typeface="+mj-lt"/>
              </a:defRPr>
            </a:lvl1pPr>
          </a:lstStyle>
          <a:p>
            <a:r>
              <a:rPr lang="en-US" altLang="zh-CN" dirty="0"/>
              <a:t>Slide Title</a:t>
            </a:r>
          </a:p>
        </p:txBody>
      </p:sp>
      <p:sp>
        <p:nvSpPr>
          <p:cNvPr id="5" name="副标题 2"/>
          <p:cNvSpPr>
            <a:spLocks noGrp="1"/>
          </p:cNvSpPr>
          <p:nvPr>
            <p:ph type="subTitle" idx="1" hasCustomPrompt="1"/>
          </p:nvPr>
        </p:nvSpPr>
        <p:spPr>
          <a:xfrm>
            <a:off x="408955" y="1197546"/>
            <a:ext cx="11305256" cy="4608512"/>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Headline in Arial Regular 24 - 32 point</a:t>
            </a:r>
          </a:p>
        </p:txBody>
      </p:sp>
    </p:spTree>
    <p:extLst>
      <p:ext uri="{BB962C8B-B14F-4D97-AF65-F5344CB8AC3E}">
        <p14:creationId xmlns:p14="http://schemas.microsoft.com/office/powerpoint/2010/main" val="152912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08159" y="326720"/>
            <a:ext cx="11378060" cy="583790"/>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a:solidFill>
                  <a:schemeClr val="tx1">
                    <a:lumMod val="65000"/>
                    <a:lumOff val="35000"/>
                  </a:schemeClr>
                </a:solidFill>
              </a:defRPr>
            </a:lvl1pPr>
          </a:lstStyle>
          <a:p>
            <a:r>
              <a:rPr lang="en-US" altLang="zh-CN" dirty="0"/>
              <a:t>Headline in Arial Regular 32 point</a:t>
            </a:r>
          </a:p>
        </p:txBody>
      </p:sp>
      <p:sp>
        <p:nvSpPr>
          <p:cNvPr id="3" name="副标题 2"/>
          <p:cNvSpPr>
            <a:spLocks noGrp="1"/>
          </p:cNvSpPr>
          <p:nvPr>
            <p:ph type="subTitle" idx="1" hasCustomPrompt="1"/>
          </p:nvPr>
        </p:nvSpPr>
        <p:spPr>
          <a:xfrm>
            <a:off x="408159" y="1269555"/>
            <a:ext cx="1137806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24 point </a:t>
            </a:r>
          </a:p>
        </p:txBody>
      </p:sp>
      <p:sp>
        <p:nvSpPr>
          <p:cNvPr id="26" name="Rectangle 5"/>
          <p:cNvSpPr>
            <a:spLocks noChangeArrowheads="1"/>
          </p:cNvSpPr>
          <p:nvPr userDrawn="1"/>
        </p:nvSpPr>
        <p:spPr bwMode="auto">
          <a:xfrm>
            <a:off x="2309233" y="-386308"/>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6"/>
          <p:cNvSpPr>
            <a:spLocks noChangeArrowheads="1"/>
          </p:cNvSpPr>
          <p:nvPr userDrawn="1"/>
        </p:nvSpPr>
        <p:spPr bwMode="auto">
          <a:xfrm>
            <a:off x="2686676" y="-386308"/>
            <a:ext cx="323779" cy="325735"/>
          </a:xfrm>
          <a:prstGeom prst="rect">
            <a:avLst/>
          </a:prstGeom>
          <a:solidFill>
            <a:srgbClr val="15B0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7"/>
          <p:cNvSpPr>
            <a:spLocks noChangeArrowheads="1"/>
          </p:cNvSpPr>
          <p:nvPr userDrawn="1"/>
        </p:nvSpPr>
        <p:spPr bwMode="auto">
          <a:xfrm>
            <a:off x="3413791" y="-386308"/>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8"/>
          <p:cNvSpPr>
            <a:spLocks noChangeArrowheads="1"/>
          </p:cNvSpPr>
          <p:nvPr userDrawn="1"/>
        </p:nvSpPr>
        <p:spPr bwMode="auto">
          <a:xfrm>
            <a:off x="3791235" y="-386308"/>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9"/>
          <p:cNvSpPr>
            <a:spLocks noChangeArrowheads="1"/>
          </p:cNvSpPr>
          <p:nvPr userDrawn="1"/>
        </p:nvSpPr>
        <p:spPr bwMode="auto">
          <a:xfrm>
            <a:off x="4170635" y="-386308"/>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10"/>
          <p:cNvSpPr>
            <a:spLocks noChangeArrowheads="1"/>
          </p:cNvSpPr>
          <p:nvPr userDrawn="1"/>
        </p:nvSpPr>
        <p:spPr bwMode="auto">
          <a:xfrm>
            <a:off x="4549056" y="-386308"/>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5"/>
          <p:cNvSpPr>
            <a:spLocks noChangeArrowheads="1"/>
          </p:cNvSpPr>
          <p:nvPr userDrawn="1"/>
        </p:nvSpPr>
        <p:spPr bwMode="auto">
          <a:xfrm>
            <a:off x="7699" y="-386308"/>
            <a:ext cx="321822" cy="325735"/>
          </a:xfrm>
          <a:prstGeom prst="rect">
            <a:avLst/>
          </a:prstGeom>
          <a:solidFill>
            <a:srgbClr val="41546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Rectangle 5"/>
          <p:cNvSpPr>
            <a:spLocks noChangeArrowheads="1"/>
          </p:cNvSpPr>
          <p:nvPr userDrawn="1"/>
        </p:nvSpPr>
        <p:spPr bwMode="auto">
          <a:xfrm>
            <a:off x="385143" y="-386308"/>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ctangle 5"/>
          <p:cNvSpPr>
            <a:spLocks noChangeArrowheads="1"/>
          </p:cNvSpPr>
          <p:nvPr userDrawn="1"/>
        </p:nvSpPr>
        <p:spPr bwMode="auto">
          <a:xfrm>
            <a:off x="762586" y="-386308"/>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92980"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基础配色</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6" name="矩形 35"/>
          <p:cNvSpPr/>
          <p:nvPr userDrawn="1"/>
        </p:nvSpPr>
        <p:spPr>
          <a:xfrm>
            <a:off x="2208540"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强调色一</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7" name="矩形 36"/>
          <p:cNvSpPr/>
          <p:nvPr userDrawn="1"/>
        </p:nvSpPr>
        <p:spPr>
          <a:xfrm>
            <a:off x="3340336"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强调色二</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8" name="Rectangle 5"/>
          <p:cNvSpPr>
            <a:spLocks noChangeArrowheads="1"/>
          </p:cNvSpPr>
          <p:nvPr userDrawn="1"/>
        </p:nvSpPr>
        <p:spPr bwMode="auto">
          <a:xfrm>
            <a:off x="1149850" y="-386308"/>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9" name="Rectangle 5"/>
          <p:cNvSpPr>
            <a:spLocks noChangeArrowheads="1"/>
          </p:cNvSpPr>
          <p:nvPr userDrawn="1"/>
        </p:nvSpPr>
        <p:spPr bwMode="auto">
          <a:xfrm>
            <a:off x="1527293" y="-386308"/>
            <a:ext cx="321822" cy="325735"/>
          </a:xfrm>
          <a:prstGeom prst="rect">
            <a:avLst/>
          </a:prstGeom>
          <a:gradFill flip="none" rotWithShape="1">
            <a:gsLst>
              <a:gs pos="0">
                <a:srgbClr val="EBEBEB"/>
              </a:gs>
              <a:gs pos="100000">
                <a:srgbClr val="F0F0F0"/>
              </a:gs>
            </a:gsLst>
            <a:lin ang="540000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142114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1EAFEE8-4C75-E241-9A31-F4F48C0BD2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08" y="0"/>
            <a:ext cx="12193467" cy="6859588"/>
          </a:xfrm>
          <a:prstGeom prst="rect">
            <a:avLst/>
          </a:prstGeom>
        </p:spPr>
      </p:pic>
      <p:sp>
        <p:nvSpPr>
          <p:cNvPr id="1031" name="Rectangle 2"/>
          <p:cNvSpPr>
            <a:spLocks noGrp="1" noChangeArrowheads="1"/>
          </p:cNvSpPr>
          <p:nvPr>
            <p:ph type="title"/>
          </p:nvPr>
        </p:nvSpPr>
        <p:spPr bwMode="auto">
          <a:xfrm>
            <a:off x="551370" y="1701602"/>
            <a:ext cx="7250029"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Headline in Arial Regular 48 point</a:t>
            </a:r>
            <a:endParaRPr lang="zh-CN" altLang="en-US" dirty="0"/>
          </a:p>
        </p:txBody>
      </p:sp>
      <p:sp>
        <p:nvSpPr>
          <p:cNvPr id="1032" name="Rectangle 3"/>
          <p:cNvSpPr>
            <a:spLocks noGrp="1" noChangeArrowheads="1"/>
          </p:cNvSpPr>
          <p:nvPr>
            <p:ph type="body" idx="1"/>
          </p:nvPr>
        </p:nvSpPr>
        <p:spPr bwMode="auto">
          <a:xfrm>
            <a:off x="552971" y="3573810"/>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xStyles>
    <p:titleStyle>
      <a:lvl1pPr algn="l" rtl="0" eaLnBrk="1" fontAlgn="base" hangingPunct="1">
        <a:spcBef>
          <a:spcPct val="0"/>
        </a:spcBef>
        <a:spcAft>
          <a:spcPct val="0"/>
        </a:spcAft>
        <a:defRPr lang="zh-CN" altLang="en-US" sz="48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F28E747-455B-3B49-9DE0-4C2680CBCA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
        <p:nvSpPr>
          <p:cNvPr id="2" name="标题占位符 1"/>
          <p:cNvSpPr>
            <a:spLocks noGrp="1"/>
          </p:cNvSpPr>
          <p:nvPr>
            <p:ph type="title"/>
          </p:nvPr>
        </p:nvSpPr>
        <p:spPr>
          <a:xfrm>
            <a:off x="408955" y="320342"/>
            <a:ext cx="11176462" cy="592806"/>
          </a:xfrm>
          <a:prstGeom prst="rect">
            <a:avLst/>
          </a:prstGeom>
        </p:spPr>
        <p:txBody>
          <a:bodyPr vert="horz" lIns="121944" tIns="60972" rIns="121944" bIns="60972"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08955" y="1341562"/>
            <a:ext cx="11176462" cy="4752240"/>
          </a:xfrm>
          <a:prstGeom prst="rect">
            <a:avLst/>
          </a:prstGeom>
        </p:spPr>
        <p:txBody>
          <a:bodyPr vert="horz" lIns="121944" tIns="60972" rIns="121944" bIns="60972"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8955" y="6380385"/>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2019/3/4</a:t>
            </a:fld>
            <a:endParaRPr lang="zh-CN" altLang="en-US"/>
          </a:p>
        </p:txBody>
      </p:sp>
      <p:sp>
        <p:nvSpPr>
          <p:cNvPr id="5" name="页脚占位符 4"/>
          <p:cNvSpPr>
            <a:spLocks noGrp="1"/>
          </p:cNvSpPr>
          <p:nvPr>
            <p:ph type="ftr" sz="quarter" idx="3"/>
          </p:nvPr>
        </p:nvSpPr>
        <p:spPr>
          <a:xfrm>
            <a:off x="4066283" y="6374903"/>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1219444" rtl="0" eaLnBrk="1" latinLnBrk="0" hangingPunct="1">
        <a:spcBef>
          <a:spcPct val="0"/>
        </a:spcBef>
        <a:buNone/>
        <a:defRPr sz="32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85A371F5-A752-BB41-BED2-B2462DDE565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
        <p:nvSpPr>
          <p:cNvPr id="2" name="标题占位符 1"/>
          <p:cNvSpPr>
            <a:spLocks noGrp="1"/>
          </p:cNvSpPr>
          <p:nvPr>
            <p:ph type="title"/>
          </p:nvPr>
        </p:nvSpPr>
        <p:spPr>
          <a:xfrm>
            <a:off x="409077" y="388716"/>
            <a:ext cx="11176340" cy="592806"/>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08955" y="1341562"/>
            <a:ext cx="11176462" cy="4715291"/>
          </a:xfrm>
          <a:prstGeom prst="rect">
            <a:avLst/>
          </a:prstGeom>
        </p:spPr>
        <p:txBody>
          <a:bodyPr vert="horz" lIns="121944" tIns="60972" rIns="121944" bIns="60972"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8955"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2019/3/4</a:t>
            </a:fld>
            <a:endParaRPr lang="zh-CN" altLang="en-US"/>
          </a:p>
        </p:txBody>
      </p:sp>
      <p:sp>
        <p:nvSpPr>
          <p:cNvPr id="5" name="页脚占位符 4"/>
          <p:cNvSpPr>
            <a:spLocks noGrp="1"/>
          </p:cNvSpPr>
          <p:nvPr>
            <p:ph type="ftr" sz="quarter" idx="3"/>
          </p:nvPr>
        </p:nvSpPr>
        <p:spPr>
          <a:xfrm>
            <a:off x="4066283"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1219444" rtl="0" eaLnBrk="1" latinLnBrk="0" hangingPunct="1">
        <a:spcBef>
          <a:spcPct val="0"/>
        </a:spcBef>
        <a:buNone/>
        <a:defRPr sz="32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579839-2BC2-7C42-8216-DD034F7E7D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activity.huaweicloud.com/21days_cce/index.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4979" y="1891784"/>
            <a:ext cx="7490717" cy="833178"/>
          </a:xfrm>
        </p:spPr>
        <p:txBody>
          <a:bodyPr/>
          <a:lstStyle/>
          <a:p>
            <a:r>
              <a:rPr lang="en-US" altLang="zh-CN" dirty="0">
                <a:solidFill>
                  <a:srgbClr val="202A4C"/>
                </a:solidFill>
              </a:rPr>
              <a:t>21</a:t>
            </a:r>
            <a:r>
              <a:rPr lang="zh-CN" altLang="en-US" dirty="0">
                <a:solidFill>
                  <a:srgbClr val="202A4C"/>
                </a:solidFill>
              </a:rPr>
              <a:t>天微服务实战营</a:t>
            </a:r>
            <a:r>
              <a:rPr lang="en-US" altLang="zh-CN" dirty="0">
                <a:solidFill>
                  <a:srgbClr val="202A4C"/>
                </a:solidFill>
              </a:rPr>
              <a:t>-Day1</a:t>
            </a:r>
            <a:endParaRPr lang="zh-CN" altLang="en-US" dirty="0">
              <a:solidFill>
                <a:srgbClr val="202A4C"/>
              </a:solidFill>
            </a:endParaRPr>
          </a:p>
        </p:txBody>
      </p:sp>
      <p:sp>
        <p:nvSpPr>
          <p:cNvPr id="11" name="副标题 10"/>
          <p:cNvSpPr>
            <a:spLocks noGrp="1"/>
          </p:cNvSpPr>
          <p:nvPr>
            <p:ph type="subTitle" idx="11"/>
          </p:nvPr>
        </p:nvSpPr>
        <p:spPr>
          <a:xfrm>
            <a:off x="624979" y="3053006"/>
            <a:ext cx="6025895" cy="461665"/>
          </a:xfrm>
        </p:spPr>
        <p:txBody>
          <a:bodyPr/>
          <a:lstStyle/>
          <a:p>
            <a:r>
              <a:rPr lang="zh-CN" altLang="en-US" dirty="0">
                <a:solidFill>
                  <a:srgbClr val="202A4C"/>
                </a:solidFill>
              </a:rPr>
              <a:t>华为云</a:t>
            </a:r>
            <a:r>
              <a:rPr lang="en-US" altLang="zh-CN" dirty="0" err="1">
                <a:solidFill>
                  <a:srgbClr val="202A4C"/>
                </a:solidFill>
              </a:rPr>
              <a:t>DevCloud</a:t>
            </a:r>
            <a:r>
              <a:rPr lang="en-US" altLang="zh-CN" dirty="0">
                <a:solidFill>
                  <a:srgbClr val="202A4C"/>
                </a:solidFill>
              </a:rPr>
              <a:t> &amp; </a:t>
            </a:r>
            <a:r>
              <a:rPr lang="zh-CN" altLang="en-US" dirty="0">
                <a:solidFill>
                  <a:srgbClr val="202A4C"/>
                </a:solidFill>
              </a:rPr>
              <a:t>微服务联合出品</a:t>
            </a:r>
          </a:p>
        </p:txBody>
      </p:sp>
    </p:spTree>
    <p:extLst>
      <p:ext uri="{BB962C8B-B14F-4D97-AF65-F5344CB8AC3E}">
        <p14:creationId xmlns:p14="http://schemas.microsoft.com/office/powerpoint/2010/main" val="587714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8995" y="1269554"/>
            <a:ext cx="4968552" cy="230425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800" dirty="0" err="1"/>
              <a:t>ServiceA</a:t>
            </a:r>
            <a:endParaRPr lang="zh-CN" altLang="en-US" sz="1800" dirty="0"/>
          </a:p>
        </p:txBody>
      </p:sp>
      <p:sp>
        <p:nvSpPr>
          <p:cNvPr id="2" name="标题 1"/>
          <p:cNvSpPr>
            <a:spLocks noGrp="1"/>
          </p:cNvSpPr>
          <p:nvPr>
            <p:ph type="ctrTitle"/>
          </p:nvPr>
        </p:nvSpPr>
        <p:spPr/>
        <p:txBody>
          <a:bodyPr/>
          <a:lstStyle/>
          <a:p>
            <a:r>
              <a:rPr lang="zh-CN" altLang="en-US" dirty="0"/>
              <a:t>微服务模式</a:t>
            </a:r>
            <a:r>
              <a:rPr lang="en-US" altLang="zh-CN" dirty="0"/>
              <a:t>—</a:t>
            </a:r>
            <a:r>
              <a:rPr lang="zh-CN" altLang="en-US" dirty="0"/>
              <a:t>路由管理</a:t>
            </a:r>
          </a:p>
        </p:txBody>
      </p:sp>
      <p:sp>
        <p:nvSpPr>
          <p:cNvPr id="3" name="副标题 2"/>
          <p:cNvSpPr>
            <a:spLocks noGrp="1"/>
          </p:cNvSpPr>
          <p:nvPr>
            <p:ph type="subTitle" idx="1"/>
          </p:nvPr>
        </p:nvSpPr>
        <p:spPr>
          <a:xfrm>
            <a:off x="264939" y="4221882"/>
            <a:ext cx="11449272" cy="2304256"/>
          </a:xfrm>
        </p:spPr>
        <p:txBody>
          <a:bodyPr/>
          <a:lstStyle/>
          <a:p>
            <a:r>
              <a:rPr lang="zh-CN" altLang="en-US" dirty="0"/>
              <a:t>微服务</a:t>
            </a:r>
            <a:r>
              <a:rPr lang="en-US" altLang="zh-CN" dirty="0"/>
              <a:t>A</a:t>
            </a:r>
            <a:r>
              <a:rPr lang="zh-CN" altLang="en-US" dirty="0"/>
              <a:t>已经根据微服务名查询到了相关的实例信息并放置于本地内存，如上图表格，那么如何决定自己到底要选择哪一批实例进行访问呢？</a:t>
            </a:r>
            <a:endParaRPr lang="en-US" altLang="zh-CN" dirty="0"/>
          </a:p>
          <a:p>
            <a:r>
              <a:rPr lang="zh-CN" altLang="en-US" dirty="0"/>
              <a:t>可以看到每个实例都具有一定的属性，上表中有</a:t>
            </a:r>
            <a:r>
              <a:rPr lang="en-US" altLang="zh-CN" dirty="0"/>
              <a:t>2</a:t>
            </a:r>
            <a:r>
              <a:rPr lang="zh-CN" altLang="en-US" dirty="0"/>
              <a:t>个属性版本与数据中心。那么编写算法根据微服务名和属性筛选服务实例，最终就可以决定要访问的服务实例的集合了</a:t>
            </a:r>
            <a:endParaRPr lang="en-US" altLang="zh-CN" dirty="0"/>
          </a:p>
          <a:p>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53855197"/>
              </p:ext>
            </p:extLst>
          </p:nvPr>
        </p:nvGraphicFramePr>
        <p:xfrm>
          <a:off x="1057027" y="1845618"/>
          <a:ext cx="4392492" cy="1506840"/>
        </p:xfrm>
        <a:graphic>
          <a:graphicData uri="http://schemas.openxmlformats.org/drawingml/2006/table">
            <a:tbl>
              <a:tblPr firstRow="1" bandRow="1">
                <a:tableStyleId>{5C22544A-7EE6-4342-B048-85BDC9FD1C3A}</a:tableStyleId>
              </a:tblPr>
              <a:tblGrid>
                <a:gridCol w="1098123">
                  <a:extLst>
                    <a:ext uri="{9D8B030D-6E8A-4147-A177-3AD203B41FA5}">
                      <a16:colId xmlns:a16="http://schemas.microsoft.com/office/drawing/2014/main" val="20000"/>
                    </a:ext>
                  </a:extLst>
                </a:gridCol>
                <a:gridCol w="1098123">
                  <a:extLst>
                    <a:ext uri="{9D8B030D-6E8A-4147-A177-3AD203B41FA5}">
                      <a16:colId xmlns:a16="http://schemas.microsoft.com/office/drawing/2014/main" val="20001"/>
                    </a:ext>
                  </a:extLst>
                </a:gridCol>
                <a:gridCol w="1098123">
                  <a:extLst>
                    <a:ext uri="{9D8B030D-6E8A-4147-A177-3AD203B41FA5}">
                      <a16:colId xmlns:a16="http://schemas.microsoft.com/office/drawing/2014/main" val="20002"/>
                    </a:ext>
                  </a:extLst>
                </a:gridCol>
                <a:gridCol w="1098123">
                  <a:extLst>
                    <a:ext uri="{9D8B030D-6E8A-4147-A177-3AD203B41FA5}">
                      <a16:colId xmlns:a16="http://schemas.microsoft.com/office/drawing/2014/main" val="20003"/>
                    </a:ext>
                  </a:extLst>
                </a:gridCol>
              </a:tblGrid>
              <a:tr h="360040">
                <a:tc>
                  <a:txBody>
                    <a:bodyPr/>
                    <a:lstStyle/>
                    <a:p>
                      <a:r>
                        <a:rPr lang="zh-CN" altLang="en-US" sz="1100" dirty="0"/>
                        <a:t>微服务</a:t>
                      </a:r>
                    </a:p>
                  </a:txBody>
                  <a:tcPr/>
                </a:tc>
                <a:tc>
                  <a:txBody>
                    <a:bodyPr/>
                    <a:lstStyle/>
                    <a:p>
                      <a:r>
                        <a:rPr lang="zh-CN" altLang="en-US" sz="1100" dirty="0"/>
                        <a:t>地址</a:t>
                      </a:r>
                    </a:p>
                  </a:txBody>
                  <a:tcPr/>
                </a:tc>
                <a:tc>
                  <a:txBody>
                    <a:bodyPr/>
                    <a:lstStyle/>
                    <a:p>
                      <a:r>
                        <a:rPr lang="zh-CN" altLang="en-US" sz="1100" dirty="0"/>
                        <a:t>版本</a:t>
                      </a:r>
                    </a:p>
                  </a:txBody>
                  <a:tcPr/>
                </a:tc>
                <a:tc>
                  <a:txBody>
                    <a:bodyPr/>
                    <a:lstStyle/>
                    <a:p>
                      <a:r>
                        <a:rPr lang="zh-CN" altLang="en-US" sz="1100" dirty="0"/>
                        <a:t>数据中心</a:t>
                      </a:r>
                    </a:p>
                  </a:txBody>
                  <a:tcPr/>
                </a:tc>
                <a:extLst>
                  <a:ext uri="{0D108BD9-81ED-4DB2-BD59-A6C34878D82A}">
                    <a16:rowId xmlns:a16="http://schemas.microsoft.com/office/drawing/2014/main" val="10000"/>
                  </a:ext>
                </a:extLst>
              </a:tr>
              <a:tr h="360040">
                <a:tc>
                  <a:txBody>
                    <a:bodyPr/>
                    <a:lstStyle/>
                    <a:p>
                      <a:r>
                        <a:rPr lang="en-US" altLang="zh-CN" sz="1100" dirty="0" err="1"/>
                        <a:t>ServiceB</a:t>
                      </a:r>
                      <a:endParaRPr lang="zh-CN" altLang="en-US" sz="1100" dirty="0"/>
                    </a:p>
                  </a:txBody>
                  <a:tcPr/>
                </a:tc>
                <a:tc>
                  <a:txBody>
                    <a:bodyPr/>
                    <a:lstStyle/>
                    <a:p>
                      <a:r>
                        <a:rPr lang="en-US" altLang="zh-CN" sz="1100" dirty="0"/>
                        <a:t>10.4.1.1:8080</a:t>
                      </a:r>
                      <a:endParaRPr lang="zh-CN" altLang="en-US" sz="1100" dirty="0"/>
                    </a:p>
                  </a:txBody>
                  <a:tcPr/>
                </a:tc>
                <a:tc>
                  <a:txBody>
                    <a:bodyPr/>
                    <a:lstStyle/>
                    <a:p>
                      <a:r>
                        <a:rPr lang="en-US" altLang="zh-CN" sz="1100" dirty="0"/>
                        <a:t>1.0</a:t>
                      </a:r>
                      <a:endParaRPr lang="zh-CN" altLang="en-US" sz="1100" dirty="0"/>
                    </a:p>
                  </a:txBody>
                  <a:tcPr/>
                </a:tc>
                <a:tc>
                  <a:txBody>
                    <a:bodyPr/>
                    <a:lstStyle/>
                    <a:p>
                      <a:r>
                        <a:rPr lang="zh-CN" altLang="en-US" sz="1100" dirty="0"/>
                        <a:t>北京</a:t>
                      </a:r>
                    </a:p>
                  </a:txBody>
                  <a:tcPr/>
                </a:tc>
                <a:extLst>
                  <a:ext uri="{0D108BD9-81ED-4DB2-BD59-A6C34878D82A}">
                    <a16:rowId xmlns:a16="http://schemas.microsoft.com/office/drawing/2014/main" val="10001"/>
                  </a:ext>
                </a:extLst>
              </a:tr>
              <a:tr h="360040">
                <a:tc>
                  <a:txBody>
                    <a:bodyPr/>
                    <a:lstStyle/>
                    <a:p>
                      <a:r>
                        <a:rPr lang="en-US" altLang="zh-CN" sz="1100" dirty="0" err="1"/>
                        <a:t>ServiceB</a:t>
                      </a:r>
                      <a:endParaRPr lang="zh-CN" altLang="en-US" sz="1100" dirty="0"/>
                    </a:p>
                  </a:txBody>
                  <a:tcPr/>
                </a:tc>
                <a:tc>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r>
                        <a:rPr lang="en-US" altLang="zh-CN" sz="1100" dirty="0"/>
                        <a:t>10.4.1.2:8080</a:t>
                      </a:r>
                      <a:endParaRPr lang="zh-CN" altLang="en-US" sz="1100" dirty="0"/>
                    </a:p>
                    <a:p>
                      <a:endParaRPr lang="zh-CN" altLang="en-US" sz="1100" dirty="0"/>
                    </a:p>
                  </a:txBody>
                  <a:tcPr/>
                </a:tc>
                <a:tc>
                  <a:txBody>
                    <a:bodyPr/>
                    <a:lstStyle/>
                    <a:p>
                      <a:r>
                        <a:rPr lang="en-US" altLang="zh-CN" sz="1100" dirty="0"/>
                        <a:t>1.0</a:t>
                      </a:r>
                      <a:endParaRPr lang="zh-CN" altLang="en-US" sz="1100" dirty="0"/>
                    </a:p>
                  </a:txBody>
                  <a:tcPr/>
                </a:tc>
                <a:tc>
                  <a:txBody>
                    <a:bodyPr/>
                    <a:lstStyle/>
                    <a:p>
                      <a:r>
                        <a:rPr lang="zh-CN" altLang="en-US" sz="1100" dirty="0"/>
                        <a:t>深圳</a:t>
                      </a:r>
                    </a:p>
                  </a:txBody>
                  <a:tcPr/>
                </a:tc>
                <a:extLst>
                  <a:ext uri="{0D108BD9-81ED-4DB2-BD59-A6C34878D82A}">
                    <a16:rowId xmlns:a16="http://schemas.microsoft.com/office/drawing/2014/main" val="10002"/>
                  </a:ext>
                </a:extLst>
              </a:tr>
              <a:tr h="360040">
                <a:tc>
                  <a:txBody>
                    <a:bodyPr/>
                    <a:lstStyle/>
                    <a:p>
                      <a:r>
                        <a:rPr lang="en-US" altLang="zh-CN" sz="1100" dirty="0" err="1"/>
                        <a:t>ServiceB</a:t>
                      </a:r>
                      <a:endParaRPr lang="zh-CN" altLang="en-US" sz="1100" dirty="0"/>
                    </a:p>
                  </a:txBody>
                  <a:tcPr/>
                </a:tc>
                <a:tc>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r>
                        <a:rPr lang="en-US" altLang="zh-CN" sz="1100" dirty="0"/>
                        <a:t>10.4.1.3:8080</a:t>
                      </a:r>
                      <a:endParaRPr lang="zh-CN" altLang="en-US" sz="1100" dirty="0"/>
                    </a:p>
                  </a:txBody>
                  <a:tcPr/>
                </a:tc>
                <a:tc>
                  <a:txBody>
                    <a:bodyPr/>
                    <a:lstStyle/>
                    <a:p>
                      <a:r>
                        <a:rPr lang="en-US" altLang="zh-CN" sz="1100" dirty="0"/>
                        <a:t>2.0</a:t>
                      </a:r>
                      <a:endParaRPr lang="zh-CN" altLang="en-US" sz="1100" dirty="0"/>
                    </a:p>
                  </a:txBody>
                  <a:tcPr/>
                </a:tc>
                <a:tc>
                  <a:txBody>
                    <a:bodyPr/>
                    <a:lstStyle/>
                    <a:p>
                      <a:r>
                        <a:rPr lang="zh-CN" altLang="en-US" sz="1100" dirty="0"/>
                        <a:t>北京</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1982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灰度发布</a:t>
            </a:r>
          </a:p>
        </p:txBody>
      </p:sp>
      <p:sp>
        <p:nvSpPr>
          <p:cNvPr id="3" name="副标题 2"/>
          <p:cNvSpPr>
            <a:spLocks noGrp="1"/>
          </p:cNvSpPr>
          <p:nvPr>
            <p:ph type="subTitle" idx="1"/>
          </p:nvPr>
        </p:nvSpPr>
        <p:spPr>
          <a:xfrm>
            <a:off x="265031" y="5143771"/>
            <a:ext cx="11378060" cy="1720391"/>
          </a:xfrm>
        </p:spPr>
        <p:txBody>
          <a:bodyPr>
            <a:normAutofit lnSpcReduction="10000"/>
          </a:bodyPr>
          <a:lstStyle/>
          <a:p>
            <a:r>
              <a:rPr lang="zh-CN" altLang="en-US" dirty="0"/>
              <a:t>路由管理可以为我们解决什么问题？</a:t>
            </a:r>
            <a:endParaRPr lang="en-US" altLang="zh-CN" dirty="0"/>
          </a:p>
          <a:p>
            <a:r>
              <a:rPr lang="zh-CN" altLang="en-US" dirty="0"/>
              <a:t>灰度发布就是一个典型的场景</a:t>
            </a:r>
            <a:endParaRPr lang="en-US" altLang="zh-CN" dirty="0"/>
          </a:p>
          <a:p>
            <a:r>
              <a:rPr lang="zh-CN" altLang="en-US" dirty="0"/>
              <a:t>原本系统中运行着</a:t>
            </a:r>
            <a:r>
              <a:rPr lang="en-US" altLang="zh-CN" dirty="0"/>
              <a:t>1.0</a:t>
            </a:r>
            <a:r>
              <a:rPr lang="zh-CN" altLang="en-US" dirty="0"/>
              <a:t>版本的服务，我们可以将部分用户的流量迁移到新版本</a:t>
            </a:r>
            <a:r>
              <a:rPr lang="en-US" altLang="zh-CN" dirty="0"/>
              <a:t>1.1</a:t>
            </a:r>
            <a:r>
              <a:rPr lang="zh-CN" altLang="en-US" dirty="0"/>
              <a:t>中让部分用户优先试用。最终将所有流量迁移到新版本中</a:t>
            </a:r>
          </a:p>
        </p:txBody>
      </p:sp>
      <p:grpSp>
        <p:nvGrpSpPr>
          <p:cNvPr id="4" name="组合 3"/>
          <p:cNvGrpSpPr/>
          <p:nvPr/>
        </p:nvGrpSpPr>
        <p:grpSpPr>
          <a:xfrm>
            <a:off x="257643" y="2018620"/>
            <a:ext cx="3575054" cy="2838091"/>
            <a:chOff x="1359255" y="2579298"/>
            <a:chExt cx="3575054" cy="2838091"/>
          </a:xfrm>
        </p:grpSpPr>
        <p:sp>
          <p:nvSpPr>
            <p:cNvPr id="5" name="椭圆 4"/>
            <p:cNvSpPr/>
            <p:nvPr/>
          </p:nvSpPr>
          <p:spPr>
            <a:xfrm>
              <a:off x="1359255" y="2579298"/>
              <a:ext cx="3575054" cy="2838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微软雅黑" panose="020B0503020204020204" pitchFamily="34" charset="-122"/>
                  <a:ea typeface="微软雅黑" panose="020B0503020204020204" pitchFamily="34" charset="-122"/>
                </a:rPr>
                <a:t>新特性上线前</a:t>
              </a:r>
            </a:p>
          </p:txBody>
        </p:sp>
        <p:sp>
          <p:nvSpPr>
            <p:cNvPr id="6" name="矩形 5"/>
            <p:cNvSpPr/>
            <p:nvPr/>
          </p:nvSpPr>
          <p:spPr>
            <a:xfrm>
              <a:off x="2287435" y="3534371"/>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2287435" y="4106174"/>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2287435" y="4651076"/>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4102149" y="2018620"/>
            <a:ext cx="3575054" cy="2838091"/>
            <a:chOff x="1359255" y="2579298"/>
            <a:chExt cx="3575054" cy="2838091"/>
          </a:xfrm>
        </p:grpSpPr>
        <p:sp>
          <p:nvSpPr>
            <p:cNvPr id="10" name="椭圆 9"/>
            <p:cNvSpPr/>
            <p:nvPr/>
          </p:nvSpPr>
          <p:spPr>
            <a:xfrm>
              <a:off x="1359255" y="2579298"/>
              <a:ext cx="3575054" cy="2838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微软雅黑" panose="020B0503020204020204" pitchFamily="34" charset="-122"/>
                  <a:ea typeface="微软雅黑" panose="020B0503020204020204" pitchFamily="34" charset="-122"/>
                </a:rPr>
                <a:t>新特性上线中</a:t>
              </a:r>
            </a:p>
          </p:txBody>
        </p:sp>
        <p:sp>
          <p:nvSpPr>
            <p:cNvPr id="11" name="矩形 10"/>
            <p:cNvSpPr/>
            <p:nvPr/>
          </p:nvSpPr>
          <p:spPr>
            <a:xfrm>
              <a:off x="2287435" y="3534371"/>
              <a:ext cx="1784233" cy="392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V1.1</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2287435" y="4106174"/>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2287435" y="4651076"/>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8030043" y="2018620"/>
            <a:ext cx="3575054" cy="2838091"/>
            <a:chOff x="1359255" y="2579298"/>
            <a:chExt cx="3575054" cy="2838091"/>
          </a:xfrm>
        </p:grpSpPr>
        <p:sp>
          <p:nvSpPr>
            <p:cNvPr id="15" name="椭圆 14"/>
            <p:cNvSpPr/>
            <p:nvPr/>
          </p:nvSpPr>
          <p:spPr>
            <a:xfrm>
              <a:off x="1359255" y="2579298"/>
              <a:ext cx="3575054" cy="2838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微软雅黑" panose="020B0503020204020204" pitchFamily="34" charset="-122"/>
                  <a:ea typeface="微软雅黑" panose="020B0503020204020204" pitchFamily="34" charset="-122"/>
                </a:rPr>
                <a:t>新特性上线后</a:t>
              </a:r>
            </a:p>
          </p:txBody>
        </p:sp>
        <p:sp>
          <p:nvSpPr>
            <p:cNvPr id="16" name="矩形 15"/>
            <p:cNvSpPr/>
            <p:nvPr/>
          </p:nvSpPr>
          <p:spPr>
            <a:xfrm>
              <a:off x="2287435" y="3534371"/>
              <a:ext cx="1784233" cy="392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V1.1</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2287435" y="4106174"/>
              <a:ext cx="1784233" cy="392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V1.1</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2287435" y="4651076"/>
              <a:ext cx="1784233" cy="392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V1.1</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1823" y="866693"/>
            <a:ext cx="1512695" cy="1052422"/>
            <a:chOff x="547675" y="1639021"/>
            <a:chExt cx="1512695" cy="1052422"/>
          </a:xfrm>
        </p:grpSpPr>
        <p:grpSp>
          <p:nvGrpSpPr>
            <p:cNvPr id="20" name="组合 19"/>
            <p:cNvGrpSpPr/>
            <p:nvPr/>
          </p:nvGrpSpPr>
          <p:grpSpPr>
            <a:xfrm>
              <a:off x="790558" y="1833970"/>
              <a:ext cx="646331" cy="732958"/>
              <a:chOff x="790558" y="1833970"/>
              <a:chExt cx="646331" cy="732958"/>
            </a:xfrm>
          </p:grpSpPr>
          <p:pic>
            <p:nvPicPr>
              <p:cNvPr id="25"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26"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华北用户</a:t>
                </a:r>
              </a:p>
            </p:txBody>
          </p:sp>
        </p:grpSp>
        <p:grpSp>
          <p:nvGrpSpPr>
            <p:cNvPr id="21" name="组合 20"/>
            <p:cNvGrpSpPr/>
            <p:nvPr/>
          </p:nvGrpSpPr>
          <p:grpSpPr>
            <a:xfrm>
              <a:off x="1292438" y="1833969"/>
              <a:ext cx="646331" cy="732958"/>
              <a:chOff x="790558" y="1833970"/>
              <a:chExt cx="646331" cy="732958"/>
            </a:xfrm>
          </p:grpSpPr>
          <p:pic>
            <p:nvPicPr>
              <p:cNvPr id="23"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24"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华南用户</a:t>
                </a:r>
              </a:p>
            </p:txBody>
          </p:sp>
        </p:grpSp>
        <p:sp>
          <p:nvSpPr>
            <p:cNvPr id="22" name="椭圆 21"/>
            <p:cNvSpPr/>
            <p:nvPr/>
          </p:nvSpPr>
          <p:spPr>
            <a:xfrm>
              <a:off x="547675" y="1639021"/>
              <a:ext cx="1512695" cy="10524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7" name="组合 42"/>
          <p:cNvGrpSpPr/>
          <p:nvPr/>
        </p:nvGrpSpPr>
        <p:grpSpPr>
          <a:xfrm>
            <a:off x="4102150" y="1143608"/>
            <a:ext cx="646331" cy="732958"/>
            <a:chOff x="790558" y="1833970"/>
            <a:chExt cx="646331" cy="732958"/>
          </a:xfrm>
        </p:grpSpPr>
        <p:pic>
          <p:nvPicPr>
            <p:cNvPr id="28"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29"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华北用户</a:t>
              </a:r>
            </a:p>
          </p:txBody>
        </p:sp>
      </p:grpSp>
      <p:grpSp>
        <p:nvGrpSpPr>
          <p:cNvPr id="30" name="组合 43"/>
          <p:cNvGrpSpPr/>
          <p:nvPr/>
        </p:nvGrpSpPr>
        <p:grpSpPr>
          <a:xfrm>
            <a:off x="7195160" y="1167692"/>
            <a:ext cx="646331" cy="732958"/>
            <a:chOff x="790558" y="1833970"/>
            <a:chExt cx="646331" cy="732958"/>
          </a:xfrm>
        </p:grpSpPr>
        <p:pic>
          <p:nvPicPr>
            <p:cNvPr id="31"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32"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华南用户</a:t>
              </a:r>
            </a:p>
          </p:txBody>
        </p:sp>
      </p:grpSp>
      <p:grpSp>
        <p:nvGrpSpPr>
          <p:cNvPr id="33" name="组合 32"/>
          <p:cNvGrpSpPr/>
          <p:nvPr/>
        </p:nvGrpSpPr>
        <p:grpSpPr>
          <a:xfrm>
            <a:off x="10411786" y="848228"/>
            <a:ext cx="1512695" cy="1052422"/>
            <a:chOff x="547675" y="1639021"/>
            <a:chExt cx="1512695" cy="1052422"/>
          </a:xfrm>
        </p:grpSpPr>
        <p:grpSp>
          <p:nvGrpSpPr>
            <p:cNvPr id="34" name="组合 42"/>
            <p:cNvGrpSpPr/>
            <p:nvPr/>
          </p:nvGrpSpPr>
          <p:grpSpPr>
            <a:xfrm>
              <a:off x="790558" y="1833970"/>
              <a:ext cx="646331" cy="732958"/>
              <a:chOff x="790558" y="1833970"/>
              <a:chExt cx="646331" cy="732958"/>
            </a:xfrm>
          </p:grpSpPr>
          <p:pic>
            <p:nvPicPr>
              <p:cNvPr id="39"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40"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华北用户</a:t>
                </a:r>
              </a:p>
            </p:txBody>
          </p:sp>
        </p:grpSp>
        <p:grpSp>
          <p:nvGrpSpPr>
            <p:cNvPr id="35" name="组合 43"/>
            <p:cNvGrpSpPr/>
            <p:nvPr/>
          </p:nvGrpSpPr>
          <p:grpSpPr>
            <a:xfrm>
              <a:off x="1292438" y="1833969"/>
              <a:ext cx="646331" cy="732958"/>
              <a:chOff x="790558" y="1833970"/>
              <a:chExt cx="646331" cy="732958"/>
            </a:xfrm>
          </p:grpSpPr>
          <p:pic>
            <p:nvPicPr>
              <p:cNvPr id="37"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38"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华南用户</a:t>
                </a:r>
              </a:p>
            </p:txBody>
          </p:sp>
        </p:grpSp>
        <p:sp>
          <p:nvSpPr>
            <p:cNvPr id="36" name="椭圆 35"/>
            <p:cNvSpPr/>
            <p:nvPr/>
          </p:nvSpPr>
          <p:spPr>
            <a:xfrm>
              <a:off x="547675" y="1639021"/>
              <a:ext cx="1512695" cy="10524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cxnSp>
        <p:nvCxnSpPr>
          <p:cNvPr id="42" name="曲线连接符 41"/>
          <p:cNvCxnSpPr>
            <a:stCxn id="22" idx="4"/>
            <a:endCxn id="6" idx="1"/>
          </p:cNvCxnSpPr>
          <p:nvPr/>
        </p:nvCxnSpPr>
        <p:spPr>
          <a:xfrm rot="16200000" flipH="1">
            <a:off x="366583" y="2350703"/>
            <a:ext cx="1250829" cy="3876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2" idx="4"/>
            <a:endCxn id="7" idx="1"/>
          </p:cNvCxnSpPr>
          <p:nvPr/>
        </p:nvCxnSpPr>
        <p:spPr>
          <a:xfrm rot="16200000" flipH="1">
            <a:off x="80681" y="2636605"/>
            <a:ext cx="1822632" cy="3876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2" idx="4"/>
            <a:endCxn id="8" idx="1"/>
          </p:cNvCxnSpPr>
          <p:nvPr/>
        </p:nvCxnSpPr>
        <p:spPr>
          <a:xfrm rot="16200000" flipH="1">
            <a:off x="-191770" y="2909056"/>
            <a:ext cx="2367534" cy="3876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29" idx="2"/>
            <a:endCxn id="11" idx="1"/>
          </p:cNvCxnSpPr>
          <p:nvPr/>
        </p:nvCxnSpPr>
        <p:spPr>
          <a:xfrm rot="16200000" flipH="1">
            <a:off x="4081133" y="2220748"/>
            <a:ext cx="1293378" cy="6050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32" idx="2"/>
            <a:endCxn id="12" idx="3"/>
          </p:cNvCxnSpPr>
          <p:nvPr/>
        </p:nvCxnSpPr>
        <p:spPr>
          <a:xfrm rot="5400000">
            <a:off x="6245896" y="2469316"/>
            <a:ext cx="1841097" cy="7037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32" idx="2"/>
            <a:endCxn id="13" idx="3"/>
          </p:cNvCxnSpPr>
          <p:nvPr/>
        </p:nvCxnSpPr>
        <p:spPr>
          <a:xfrm rot="5400000">
            <a:off x="5973445" y="2741767"/>
            <a:ext cx="2385999" cy="7037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36" idx="4"/>
            <a:endCxn id="16" idx="3"/>
          </p:cNvCxnSpPr>
          <p:nvPr/>
        </p:nvCxnSpPr>
        <p:spPr>
          <a:xfrm rot="5400000">
            <a:off x="10320648" y="2322458"/>
            <a:ext cx="1269294" cy="4256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26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微服务模式</a:t>
            </a:r>
            <a:r>
              <a:rPr lang="en-US" altLang="zh-CN" dirty="0"/>
              <a:t>—</a:t>
            </a:r>
            <a:r>
              <a:rPr lang="zh-CN" altLang="en-US" dirty="0"/>
              <a:t>客户端负载均衡</a:t>
            </a:r>
          </a:p>
        </p:txBody>
      </p:sp>
      <p:sp>
        <p:nvSpPr>
          <p:cNvPr id="3" name="副标题 2"/>
          <p:cNvSpPr>
            <a:spLocks noGrp="1"/>
          </p:cNvSpPr>
          <p:nvPr>
            <p:ph type="subTitle" idx="1"/>
          </p:nvPr>
        </p:nvSpPr>
        <p:spPr>
          <a:xfrm>
            <a:off x="408159" y="5013969"/>
            <a:ext cx="11378060" cy="1800201"/>
          </a:xfrm>
        </p:spPr>
        <p:txBody>
          <a:bodyPr/>
          <a:lstStyle/>
          <a:p>
            <a:r>
              <a:rPr lang="zh-CN" altLang="en-US" dirty="0"/>
              <a:t>当在路由过程中决定了一个实例集合后，就可以对集合实行负载均衡算法，选择其中一个实例访问，即客户端负载均衡，区别于</a:t>
            </a:r>
            <a:r>
              <a:rPr lang="en-US" altLang="zh-CN" dirty="0" err="1"/>
              <a:t>nginx</a:t>
            </a:r>
            <a:r>
              <a:rPr lang="zh-CN" altLang="en-US" dirty="0"/>
              <a:t>这样的传统负载均衡组件，负载均衡直接在客户端，也就是你的业务进程内部进行。</a:t>
            </a:r>
            <a:endParaRPr lang="en-US" altLang="zh-CN" dirty="0"/>
          </a:p>
        </p:txBody>
      </p:sp>
      <p:sp>
        <p:nvSpPr>
          <p:cNvPr id="4" name="矩形 3"/>
          <p:cNvSpPr/>
          <p:nvPr/>
        </p:nvSpPr>
        <p:spPr>
          <a:xfrm>
            <a:off x="1129035" y="1773610"/>
            <a:ext cx="3024336" cy="1152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1600" dirty="0" err="1"/>
              <a:t>ServiceA</a:t>
            </a:r>
            <a:endParaRPr lang="zh-CN" altLang="en-US" sz="1600" dirty="0"/>
          </a:p>
        </p:txBody>
      </p:sp>
      <p:sp>
        <p:nvSpPr>
          <p:cNvPr id="5" name="矩形 4"/>
          <p:cNvSpPr/>
          <p:nvPr/>
        </p:nvSpPr>
        <p:spPr>
          <a:xfrm>
            <a:off x="2283573" y="2061642"/>
            <a:ext cx="1800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Load balancer</a:t>
            </a:r>
            <a:endParaRPr lang="zh-CN" altLang="en-US" sz="1600" dirty="0"/>
          </a:p>
        </p:txBody>
      </p:sp>
      <p:sp>
        <p:nvSpPr>
          <p:cNvPr id="6" name="矩形 5"/>
          <p:cNvSpPr/>
          <p:nvPr/>
        </p:nvSpPr>
        <p:spPr>
          <a:xfrm>
            <a:off x="6133532" y="170160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t>ServiceB</a:t>
            </a:r>
            <a:r>
              <a:rPr lang="en-US" altLang="zh-CN" sz="1600" dirty="0"/>
              <a:t> 10.1.1.1:880</a:t>
            </a:r>
            <a:endParaRPr lang="zh-CN" altLang="en-US" sz="1600" dirty="0"/>
          </a:p>
        </p:txBody>
      </p:sp>
      <p:sp>
        <p:nvSpPr>
          <p:cNvPr id="8" name="矩形 7"/>
          <p:cNvSpPr/>
          <p:nvPr/>
        </p:nvSpPr>
        <p:spPr>
          <a:xfrm>
            <a:off x="6129312" y="260170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t>ServiceB</a:t>
            </a:r>
            <a:r>
              <a:rPr lang="en-US" altLang="zh-CN" sz="1600" dirty="0"/>
              <a:t> 10.1.1.2:8080</a:t>
            </a:r>
            <a:endParaRPr lang="zh-CN" altLang="en-US" sz="1600" dirty="0"/>
          </a:p>
        </p:txBody>
      </p:sp>
      <p:cxnSp>
        <p:nvCxnSpPr>
          <p:cNvPr id="10" name="肘形连接符 9"/>
          <p:cNvCxnSpPr>
            <a:stCxn id="5" idx="3"/>
            <a:endCxn id="6" idx="1"/>
          </p:cNvCxnSpPr>
          <p:nvPr/>
        </p:nvCxnSpPr>
        <p:spPr>
          <a:xfrm flipV="1">
            <a:off x="4083773" y="2025638"/>
            <a:ext cx="2049759" cy="324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5" idx="3"/>
            <a:endCxn id="8" idx="1"/>
          </p:cNvCxnSpPr>
          <p:nvPr/>
        </p:nvCxnSpPr>
        <p:spPr>
          <a:xfrm>
            <a:off x="4083773" y="2349674"/>
            <a:ext cx="2045539" cy="5760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92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微服务模式</a:t>
            </a:r>
            <a:r>
              <a:rPr lang="en-US" altLang="zh-CN" dirty="0"/>
              <a:t>—</a:t>
            </a:r>
            <a:r>
              <a:rPr lang="zh-CN" altLang="en-US" dirty="0"/>
              <a:t>熔断</a:t>
            </a:r>
          </a:p>
        </p:txBody>
      </p:sp>
      <p:sp>
        <p:nvSpPr>
          <p:cNvPr id="3" name="副标题 2"/>
          <p:cNvSpPr>
            <a:spLocks noGrp="1"/>
          </p:cNvSpPr>
          <p:nvPr>
            <p:ph type="subTitle" idx="1"/>
          </p:nvPr>
        </p:nvSpPr>
        <p:spPr>
          <a:xfrm>
            <a:off x="408159" y="4653929"/>
            <a:ext cx="11378060" cy="1877105"/>
          </a:xfrm>
        </p:spPr>
        <p:txBody>
          <a:bodyPr>
            <a:normAutofit fontScale="70000" lnSpcReduction="20000"/>
          </a:bodyPr>
          <a:lstStyle/>
          <a:p>
            <a:r>
              <a:rPr lang="zh-CN" altLang="en-US" dirty="0"/>
              <a:t>当服务发生错误，超时等问题，系统需要将这部分非核心功能隔离，以免引起级联崩溃</a:t>
            </a:r>
            <a:endParaRPr lang="en-US" altLang="zh-CN" dirty="0"/>
          </a:p>
          <a:p>
            <a:r>
              <a:rPr lang="zh-CN" altLang="en-US" dirty="0"/>
              <a:t>上图，</a:t>
            </a:r>
            <a:r>
              <a:rPr lang="en-US" altLang="zh-CN" dirty="0"/>
              <a:t>Service1</a:t>
            </a:r>
            <a:r>
              <a:rPr lang="zh-CN" altLang="en-US" dirty="0"/>
              <a:t>，调用</a:t>
            </a:r>
            <a:r>
              <a:rPr lang="en-US" altLang="zh-CN" dirty="0"/>
              <a:t>api2</a:t>
            </a:r>
            <a:r>
              <a:rPr lang="zh-CN" altLang="en-US" dirty="0"/>
              <a:t>，访问</a:t>
            </a:r>
            <a:r>
              <a:rPr lang="en-US" altLang="zh-CN" dirty="0"/>
              <a:t>service4</a:t>
            </a:r>
            <a:r>
              <a:rPr lang="zh-CN" altLang="en-US" dirty="0"/>
              <a:t>完成一个业务，当这个</a:t>
            </a:r>
            <a:r>
              <a:rPr lang="en-US" altLang="zh-CN" dirty="0"/>
              <a:t>api2</a:t>
            </a:r>
            <a:r>
              <a:rPr lang="zh-CN" altLang="en-US" dirty="0"/>
              <a:t>出现死锁时，将引起下游未做超时处理服务沾满线程池，最终大范围瘫痪，导致其他功能失效，想想如果更加庞大的系统，是一个多大的灾难，异常将被放大。</a:t>
            </a:r>
            <a:endParaRPr lang="en-US" altLang="zh-CN" dirty="0"/>
          </a:p>
          <a:p>
            <a:r>
              <a:rPr lang="zh-CN" altLang="en-US" dirty="0"/>
              <a:t>如果能够在访问</a:t>
            </a:r>
            <a:r>
              <a:rPr lang="en-US" altLang="zh-CN" dirty="0"/>
              <a:t>api2</a:t>
            </a:r>
            <a:r>
              <a:rPr lang="zh-CN" altLang="en-US" dirty="0"/>
              <a:t>达到一定超时次数就将</a:t>
            </a:r>
            <a:r>
              <a:rPr lang="en-US" altLang="zh-CN" dirty="0"/>
              <a:t>api2</a:t>
            </a:r>
            <a:r>
              <a:rPr lang="zh-CN" altLang="en-US" dirty="0"/>
              <a:t>隔离掉，不再发生网络调用，那么就不再产生新的死锁，系统稳定性就会提升</a:t>
            </a:r>
            <a:endParaRPr lang="en-US" altLang="zh-CN" dirty="0"/>
          </a:p>
          <a:p>
            <a:r>
              <a:rPr lang="zh-CN" altLang="en-US" dirty="0"/>
              <a:t>道理就像战舰的隔离仓，当遇到漏水的船舱时要将有问题的船舱隔离以避免灾难蔓延。</a:t>
            </a:r>
          </a:p>
        </p:txBody>
      </p:sp>
      <p:sp>
        <p:nvSpPr>
          <p:cNvPr id="4" name="矩形 3"/>
          <p:cNvSpPr/>
          <p:nvPr/>
        </p:nvSpPr>
        <p:spPr>
          <a:xfrm>
            <a:off x="5371786" y="1681654"/>
            <a:ext cx="2681478" cy="90022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400" dirty="0"/>
              <a:t>Service1</a:t>
            </a:r>
            <a:endParaRPr lang="zh-CN" altLang="en-US" sz="1400" dirty="0"/>
          </a:p>
        </p:txBody>
      </p:sp>
      <p:sp>
        <p:nvSpPr>
          <p:cNvPr id="5" name="矩形 4"/>
          <p:cNvSpPr/>
          <p:nvPr/>
        </p:nvSpPr>
        <p:spPr>
          <a:xfrm>
            <a:off x="5809555" y="910510"/>
            <a:ext cx="1801368" cy="39479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Nginx</a:t>
            </a:r>
            <a:endParaRPr lang="zh-CN" altLang="en-US" sz="1400" dirty="0"/>
          </a:p>
        </p:txBody>
      </p:sp>
      <p:sp>
        <p:nvSpPr>
          <p:cNvPr id="6" name="矩形 5"/>
          <p:cNvSpPr/>
          <p:nvPr/>
        </p:nvSpPr>
        <p:spPr>
          <a:xfrm>
            <a:off x="6056453" y="3636576"/>
            <a:ext cx="1311674" cy="907157"/>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ltLang="zh-CN" sz="1400" dirty="0"/>
              <a:t>service4</a:t>
            </a:r>
            <a:endParaRPr lang="zh-CN" altLang="en-US" sz="1400" dirty="0"/>
          </a:p>
        </p:txBody>
      </p:sp>
      <p:sp>
        <p:nvSpPr>
          <p:cNvPr id="7" name="矩形 6"/>
          <p:cNvSpPr/>
          <p:nvPr/>
        </p:nvSpPr>
        <p:spPr>
          <a:xfrm>
            <a:off x="6239585" y="4033578"/>
            <a:ext cx="832104" cy="4480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死锁</a:t>
            </a:r>
          </a:p>
        </p:txBody>
      </p:sp>
      <p:cxnSp>
        <p:nvCxnSpPr>
          <p:cNvPr id="8" name="直接箭头连接符 7"/>
          <p:cNvCxnSpPr>
            <a:stCxn id="5" idx="2"/>
            <a:endCxn id="4" idx="0"/>
          </p:cNvCxnSpPr>
          <p:nvPr/>
        </p:nvCxnSpPr>
        <p:spPr>
          <a:xfrm>
            <a:off x="6710239" y="1305306"/>
            <a:ext cx="2286" cy="376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666499" y="2026089"/>
            <a:ext cx="2057400" cy="4671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altLang="zh-CN" sz="1400" dirty="0"/>
              <a:t>Circuit</a:t>
            </a:r>
            <a:endParaRPr lang="zh-CN" altLang="en-US" sz="1400" dirty="0"/>
          </a:p>
        </p:txBody>
      </p:sp>
      <p:sp>
        <p:nvSpPr>
          <p:cNvPr id="10" name="矩形 9"/>
          <p:cNvSpPr/>
          <p:nvPr/>
        </p:nvSpPr>
        <p:spPr>
          <a:xfrm>
            <a:off x="5169475" y="226704"/>
            <a:ext cx="3086100" cy="3179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t>下游系统</a:t>
            </a:r>
          </a:p>
        </p:txBody>
      </p:sp>
      <p:cxnSp>
        <p:nvCxnSpPr>
          <p:cNvPr id="11" name="直接箭头连接符 10"/>
          <p:cNvCxnSpPr>
            <a:stCxn id="10" idx="2"/>
            <a:endCxn id="5" idx="0"/>
          </p:cNvCxnSpPr>
          <p:nvPr/>
        </p:nvCxnSpPr>
        <p:spPr>
          <a:xfrm flipH="1">
            <a:off x="6710239" y="544660"/>
            <a:ext cx="2286" cy="36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358070" y="2818648"/>
            <a:ext cx="2704338" cy="5108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Service2</a:t>
            </a:r>
            <a:endParaRPr lang="zh-CN" altLang="en-US" sz="1400" dirty="0"/>
          </a:p>
        </p:txBody>
      </p:sp>
      <p:cxnSp>
        <p:nvCxnSpPr>
          <p:cNvPr id="13" name="直接箭头连接符 12"/>
          <p:cNvCxnSpPr>
            <a:stCxn id="12" idx="2"/>
            <a:endCxn id="6" idx="0"/>
          </p:cNvCxnSpPr>
          <p:nvPr/>
        </p:nvCxnSpPr>
        <p:spPr>
          <a:xfrm>
            <a:off x="6710239" y="3329509"/>
            <a:ext cx="2051" cy="30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310639" y="3786218"/>
            <a:ext cx="1115728" cy="48597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service5</a:t>
            </a:r>
            <a:endParaRPr lang="zh-CN" altLang="en-US" sz="1400" dirty="0"/>
          </a:p>
        </p:txBody>
      </p:sp>
      <p:sp>
        <p:nvSpPr>
          <p:cNvPr id="15" name="矩形 14"/>
          <p:cNvSpPr/>
          <p:nvPr/>
        </p:nvSpPr>
        <p:spPr>
          <a:xfrm>
            <a:off x="4064595" y="3804968"/>
            <a:ext cx="1315774" cy="46722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service3</a:t>
            </a:r>
            <a:endParaRPr lang="zh-CN" altLang="en-US" sz="1400" dirty="0"/>
          </a:p>
        </p:txBody>
      </p:sp>
      <p:cxnSp>
        <p:nvCxnSpPr>
          <p:cNvPr id="16" name="直接箭头连接符 15"/>
          <p:cNvCxnSpPr>
            <a:stCxn id="12" idx="2"/>
            <a:endCxn id="15" idx="0"/>
          </p:cNvCxnSpPr>
          <p:nvPr/>
        </p:nvCxnSpPr>
        <p:spPr>
          <a:xfrm flipH="1">
            <a:off x="4722482" y="3329509"/>
            <a:ext cx="1987757" cy="47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4" idx="0"/>
          </p:cNvCxnSpPr>
          <p:nvPr/>
        </p:nvCxnSpPr>
        <p:spPr>
          <a:xfrm>
            <a:off x="6710239" y="3329509"/>
            <a:ext cx="2158264" cy="456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555262" y="2530243"/>
            <a:ext cx="742716" cy="307777"/>
          </a:xfrm>
          <a:prstGeom prst="rect">
            <a:avLst/>
          </a:prstGeom>
          <a:noFill/>
        </p:spPr>
        <p:txBody>
          <a:bodyPr wrap="square" rtlCol="0">
            <a:spAutoFit/>
          </a:bodyPr>
          <a:lstStyle/>
          <a:p>
            <a:r>
              <a:rPr lang="en-US" altLang="zh-CN" sz="1400" dirty="0"/>
              <a:t>/api1</a:t>
            </a:r>
            <a:endParaRPr lang="zh-CN" altLang="en-US" sz="1400" dirty="0"/>
          </a:p>
        </p:txBody>
      </p:sp>
      <p:sp>
        <p:nvSpPr>
          <p:cNvPr id="19" name="文本框 18"/>
          <p:cNvSpPr txBox="1"/>
          <p:nvPr/>
        </p:nvSpPr>
        <p:spPr>
          <a:xfrm>
            <a:off x="6196730" y="2533238"/>
            <a:ext cx="742716" cy="307777"/>
          </a:xfrm>
          <a:prstGeom prst="rect">
            <a:avLst/>
          </a:prstGeom>
          <a:noFill/>
        </p:spPr>
        <p:txBody>
          <a:bodyPr wrap="square" rtlCol="0">
            <a:spAutoFit/>
          </a:bodyPr>
          <a:lstStyle/>
          <a:p>
            <a:r>
              <a:rPr lang="en-US" altLang="zh-CN" sz="1400" dirty="0"/>
              <a:t>/api2</a:t>
            </a:r>
            <a:endParaRPr lang="zh-CN" altLang="en-US" sz="1400" dirty="0"/>
          </a:p>
        </p:txBody>
      </p:sp>
      <p:sp>
        <p:nvSpPr>
          <p:cNvPr id="20" name="文本框 19"/>
          <p:cNvSpPr txBox="1"/>
          <p:nvPr/>
        </p:nvSpPr>
        <p:spPr>
          <a:xfrm>
            <a:off x="6761965" y="2530243"/>
            <a:ext cx="742716" cy="307777"/>
          </a:xfrm>
          <a:prstGeom prst="rect">
            <a:avLst/>
          </a:prstGeom>
          <a:noFill/>
        </p:spPr>
        <p:txBody>
          <a:bodyPr wrap="square" rtlCol="0">
            <a:spAutoFit/>
          </a:bodyPr>
          <a:lstStyle/>
          <a:p>
            <a:r>
              <a:rPr lang="en-US" altLang="zh-CN" sz="1400" dirty="0"/>
              <a:t>/api3</a:t>
            </a:r>
            <a:endParaRPr lang="zh-CN" altLang="en-US" sz="1400" dirty="0"/>
          </a:p>
        </p:txBody>
      </p:sp>
      <p:cxnSp>
        <p:nvCxnSpPr>
          <p:cNvPr id="21" name="直接箭头连接符 20"/>
          <p:cNvCxnSpPr/>
          <p:nvPr/>
        </p:nvCxnSpPr>
        <p:spPr>
          <a:xfrm flipH="1">
            <a:off x="6099493" y="2466044"/>
            <a:ext cx="1293" cy="3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2"/>
            <a:endCxn id="12" idx="0"/>
          </p:cNvCxnSpPr>
          <p:nvPr/>
        </p:nvCxnSpPr>
        <p:spPr>
          <a:xfrm>
            <a:off x="6695199" y="2493195"/>
            <a:ext cx="15040" cy="32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368127" y="2487728"/>
            <a:ext cx="0" cy="36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2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微服务模式</a:t>
            </a:r>
            <a:r>
              <a:rPr lang="en-US" altLang="zh-CN" dirty="0"/>
              <a:t>—</a:t>
            </a:r>
            <a:r>
              <a:rPr lang="zh-CN" altLang="en-US" dirty="0"/>
              <a:t>容错</a:t>
            </a:r>
          </a:p>
        </p:txBody>
      </p:sp>
      <p:sp>
        <p:nvSpPr>
          <p:cNvPr id="3" name="副标题 2"/>
          <p:cNvSpPr>
            <a:spLocks noGrp="1"/>
          </p:cNvSpPr>
          <p:nvPr>
            <p:ph type="subTitle" idx="1"/>
          </p:nvPr>
        </p:nvSpPr>
        <p:spPr>
          <a:xfrm>
            <a:off x="408159" y="4653929"/>
            <a:ext cx="11378060" cy="1648383"/>
          </a:xfrm>
        </p:spPr>
        <p:txBody>
          <a:bodyPr/>
          <a:lstStyle/>
          <a:p>
            <a:r>
              <a:rPr lang="zh-CN" altLang="en-US" dirty="0"/>
              <a:t>当一个请求失败时，可以尝试对同一个地址进行重试或者从负载均衡中选取一个新的地址进行重试。</a:t>
            </a:r>
          </a:p>
        </p:txBody>
      </p:sp>
      <p:sp>
        <p:nvSpPr>
          <p:cNvPr id="4" name="矩形 3"/>
          <p:cNvSpPr/>
          <p:nvPr/>
        </p:nvSpPr>
        <p:spPr>
          <a:xfrm>
            <a:off x="1129035" y="1773610"/>
            <a:ext cx="3024336" cy="1152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1600" dirty="0" err="1"/>
              <a:t>ServiceA</a:t>
            </a:r>
            <a:endParaRPr lang="zh-CN" altLang="en-US" sz="1600" dirty="0"/>
          </a:p>
        </p:txBody>
      </p:sp>
      <p:sp>
        <p:nvSpPr>
          <p:cNvPr id="5" name="矩形 4"/>
          <p:cNvSpPr/>
          <p:nvPr/>
        </p:nvSpPr>
        <p:spPr>
          <a:xfrm>
            <a:off x="2283573" y="2061642"/>
            <a:ext cx="1800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Load balancer</a:t>
            </a:r>
            <a:endParaRPr lang="zh-CN" altLang="en-US" sz="1600" dirty="0"/>
          </a:p>
        </p:txBody>
      </p:sp>
      <p:sp>
        <p:nvSpPr>
          <p:cNvPr id="6" name="矩形 5"/>
          <p:cNvSpPr/>
          <p:nvPr/>
        </p:nvSpPr>
        <p:spPr>
          <a:xfrm>
            <a:off x="6313611" y="91001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t>ServiceB</a:t>
            </a:r>
            <a:r>
              <a:rPr lang="en-US" altLang="zh-CN" sz="1600" dirty="0"/>
              <a:t> 10.1.1.1:880</a:t>
            </a:r>
            <a:endParaRPr lang="zh-CN" altLang="en-US" sz="1600" dirty="0"/>
          </a:p>
        </p:txBody>
      </p:sp>
      <p:sp>
        <p:nvSpPr>
          <p:cNvPr id="7" name="矩形 6"/>
          <p:cNvSpPr/>
          <p:nvPr/>
        </p:nvSpPr>
        <p:spPr>
          <a:xfrm>
            <a:off x="6129312" y="260170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t>ServiceB</a:t>
            </a:r>
            <a:r>
              <a:rPr lang="en-US" altLang="zh-CN" sz="1600" dirty="0"/>
              <a:t> 10.1.1.2:8080</a:t>
            </a:r>
            <a:endParaRPr lang="zh-CN" altLang="en-US" sz="1600" dirty="0"/>
          </a:p>
        </p:txBody>
      </p:sp>
      <p:cxnSp>
        <p:nvCxnSpPr>
          <p:cNvPr id="11" name="曲线连接符 10"/>
          <p:cNvCxnSpPr>
            <a:stCxn id="5" idx="3"/>
            <a:endCxn id="6" idx="1"/>
          </p:cNvCxnSpPr>
          <p:nvPr/>
        </p:nvCxnSpPr>
        <p:spPr>
          <a:xfrm flipV="1">
            <a:off x="4083773" y="1234048"/>
            <a:ext cx="2229838" cy="11156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6" idx="1"/>
            <a:endCxn id="5" idx="0"/>
          </p:cNvCxnSpPr>
          <p:nvPr/>
        </p:nvCxnSpPr>
        <p:spPr>
          <a:xfrm rot="10800000" flipV="1">
            <a:off x="3183673" y="1234048"/>
            <a:ext cx="3129938" cy="8275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5" idx="2"/>
            <a:endCxn id="7" idx="1"/>
          </p:cNvCxnSpPr>
          <p:nvPr/>
        </p:nvCxnSpPr>
        <p:spPr>
          <a:xfrm rot="16200000" flipH="1">
            <a:off x="4512476" y="1308902"/>
            <a:ext cx="288032" cy="29456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513411" y="2601702"/>
            <a:ext cx="1296144" cy="307777"/>
          </a:xfrm>
          <a:prstGeom prst="rect">
            <a:avLst/>
          </a:prstGeom>
          <a:noFill/>
        </p:spPr>
        <p:txBody>
          <a:bodyPr wrap="square" rtlCol="0">
            <a:spAutoFit/>
          </a:bodyPr>
          <a:lstStyle/>
          <a:p>
            <a:r>
              <a:rPr lang="en-US" altLang="zh-CN" sz="1400" dirty="0"/>
              <a:t>3. </a:t>
            </a:r>
            <a:r>
              <a:rPr lang="zh-CN" altLang="en-US" sz="1400" dirty="0"/>
              <a:t>重试</a:t>
            </a:r>
          </a:p>
        </p:txBody>
      </p:sp>
      <p:sp>
        <p:nvSpPr>
          <p:cNvPr id="20" name="文本框 19"/>
          <p:cNvSpPr txBox="1"/>
          <p:nvPr/>
        </p:nvSpPr>
        <p:spPr>
          <a:xfrm>
            <a:off x="5144584" y="1761995"/>
            <a:ext cx="1296144" cy="307777"/>
          </a:xfrm>
          <a:prstGeom prst="rect">
            <a:avLst/>
          </a:prstGeom>
          <a:noFill/>
        </p:spPr>
        <p:txBody>
          <a:bodyPr wrap="square" rtlCol="0">
            <a:spAutoFit/>
          </a:bodyPr>
          <a:lstStyle/>
          <a:p>
            <a:r>
              <a:rPr lang="en-US" altLang="zh-CN" sz="1400" dirty="0"/>
              <a:t>1. </a:t>
            </a:r>
            <a:r>
              <a:rPr lang="zh-CN" altLang="en-US" sz="1400" dirty="0"/>
              <a:t>访问</a:t>
            </a:r>
          </a:p>
        </p:txBody>
      </p:sp>
      <p:sp>
        <p:nvSpPr>
          <p:cNvPr id="21" name="文本框 20"/>
          <p:cNvSpPr txBox="1"/>
          <p:nvPr/>
        </p:nvSpPr>
        <p:spPr>
          <a:xfrm>
            <a:off x="3829363" y="1141797"/>
            <a:ext cx="1296144" cy="307777"/>
          </a:xfrm>
          <a:prstGeom prst="rect">
            <a:avLst/>
          </a:prstGeom>
          <a:noFill/>
        </p:spPr>
        <p:txBody>
          <a:bodyPr wrap="square" rtlCol="0">
            <a:spAutoFit/>
          </a:bodyPr>
          <a:lstStyle/>
          <a:p>
            <a:r>
              <a:rPr lang="en-US" altLang="zh-CN" sz="1400" dirty="0"/>
              <a:t>2. </a:t>
            </a:r>
            <a:r>
              <a:rPr lang="zh-CN" altLang="en-US" sz="1400" dirty="0"/>
              <a:t>失败</a:t>
            </a:r>
          </a:p>
        </p:txBody>
      </p:sp>
    </p:spTree>
    <p:extLst>
      <p:ext uri="{BB962C8B-B14F-4D97-AF65-F5344CB8AC3E}">
        <p14:creationId xmlns:p14="http://schemas.microsoft.com/office/powerpoint/2010/main" val="53728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配置管理</a:t>
            </a:r>
          </a:p>
        </p:txBody>
      </p:sp>
      <p:sp>
        <p:nvSpPr>
          <p:cNvPr id="3" name="副标题 2"/>
          <p:cNvSpPr>
            <a:spLocks noGrp="1"/>
          </p:cNvSpPr>
          <p:nvPr>
            <p:ph type="subTitle" idx="1"/>
          </p:nvPr>
        </p:nvSpPr>
        <p:spPr>
          <a:xfrm>
            <a:off x="408159" y="4581922"/>
            <a:ext cx="11378060" cy="1720390"/>
          </a:xfrm>
        </p:spPr>
        <p:txBody>
          <a:bodyPr>
            <a:normAutofit fontScale="92500" lnSpcReduction="20000"/>
          </a:bodyPr>
          <a:lstStyle/>
          <a:p>
            <a:r>
              <a:rPr lang="zh-CN" altLang="en-US" dirty="0"/>
              <a:t>服务分布在各个服务器中，在需要更改配置时，我们不想登录到每个机器上进行文件编辑，并进行服务重启，配置中心能够解决这个问题</a:t>
            </a:r>
            <a:endParaRPr lang="en-US" altLang="zh-CN" dirty="0"/>
          </a:p>
          <a:p>
            <a:r>
              <a:rPr lang="zh-CN" altLang="en-US" dirty="0"/>
              <a:t>当你遇到配置变更时，只需要在配置中心中进行更改，各个服务受到变更消息后，进行更改并在运行时生效</a:t>
            </a:r>
            <a:endParaRPr lang="en-US" altLang="zh-CN" dirty="0"/>
          </a:p>
          <a:p>
            <a:r>
              <a:rPr lang="en-US" altLang="zh-CN" dirty="0"/>
              <a:t>Day5</a:t>
            </a:r>
            <a:r>
              <a:rPr lang="zh-CN" altLang="en-US" dirty="0"/>
              <a:t>将详细介绍</a:t>
            </a:r>
            <a:endParaRPr lang="en-US" altLang="zh-CN" dirty="0"/>
          </a:p>
        </p:txBody>
      </p:sp>
      <p:sp>
        <p:nvSpPr>
          <p:cNvPr id="4" name="矩形 3"/>
          <p:cNvSpPr/>
          <p:nvPr/>
        </p:nvSpPr>
        <p:spPr>
          <a:xfrm>
            <a:off x="4657427" y="1341562"/>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配置中心</a:t>
            </a:r>
          </a:p>
        </p:txBody>
      </p:sp>
      <p:sp>
        <p:nvSpPr>
          <p:cNvPr id="5" name="矩形 4"/>
          <p:cNvSpPr/>
          <p:nvPr/>
        </p:nvSpPr>
        <p:spPr>
          <a:xfrm>
            <a:off x="3145259" y="2557886"/>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ServiceA</a:t>
            </a:r>
            <a:endParaRPr lang="zh-CN" altLang="en-US" sz="1400" dirty="0"/>
          </a:p>
        </p:txBody>
      </p:sp>
      <p:sp>
        <p:nvSpPr>
          <p:cNvPr id="6" name="矩形 5"/>
          <p:cNvSpPr/>
          <p:nvPr/>
        </p:nvSpPr>
        <p:spPr>
          <a:xfrm>
            <a:off x="6080930" y="2557886"/>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ServiceB</a:t>
            </a:r>
            <a:endParaRPr lang="zh-CN" altLang="en-US" sz="1400" dirty="0"/>
          </a:p>
        </p:txBody>
      </p:sp>
      <p:cxnSp>
        <p:nvCxnSpPr>
          <p:cNvPr id="8" name="曲线连接符 7"/>
          <p:cNvCxnSpPr>
            <a:stCxn id="4" idx="1"/>
            <a:endCxn id="5" idx="0"/>
          </p:cNvCxnSpPr>
          <p:nvPr/>
        </p:nvCxnSpPr>
        <p:spPr>
          <a:xfrm rot="10800000" flipV="1">
            <a:off x="4117367" y="1557586"/>
            <a:ext cx="540060" cy="10003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曲线连接符 9"/>
          <p:cNvCxnSpPr>
            <a:stCxn id="4" idx="3"/>
            <a:endCxn id="6" idx="0"/>
          </p:cNvCxnSpPr>
          <p:nvPr/>
        </p:nvCxnSpPr>
        <p:spPr>
          <a:xfrm>
            <a:off x="6601643" y="1557586"/>
            <a:ext cx="451395" cy="10003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001243" y="1701602"/>
            <a:ext cx="1224136" cy="276999"/>
          </a:xfrm>
          <a:prstGeom prst="rect">
            <a:avLst/>
          </a:prstGeom>
          <a:noFill/>
        </p:spPr>
        <p:txBody>
          <a:bodyPr wrap="square" rtlCol="0">
            <a:spAutoFit/>
          </a:bodyPr>
          <a:lstStyle/>
          <a:p>
            <a:r>
              <a:rPr lang="zh-CN" altLang="en-US" sz="1200" dirty="0"/>
              <a:t>下发配置</a:t>
            </a:r>
            <a:r>
              <a:rPr lang="en-US" altLang="zh-CN" sz="1200" dirty="0"/>
              <a:t>a=b</a:t>
            </a:r>
            <a:endParaRPr lang="zh-CN" altLang="en-US" sz="1200" dirty="0"/>
          </a:p>
        </p:txBody>
      </p:sp>
      <p:sp>
        <p:nvSpPr>
          <p:cNvPr id="13" name="文本框 12"/>
          <p:cNvSpPr txBox="1"/>
          <p:nvPr/>
        </p:nvSpPr>
        <p:spPr>
          <a:xfrm>
            <a:off x="6945476" y="1750250"/>
            <a:ext cx="1224136" cy="276999"/>
          </a:xfrm>
          <a:prstGeom prst="rect">
            <a:avLst/>
          </a:prstGeom>
          <a:noFill/>
        </p:spPr>
        <p:txBody>
          <a:bodyPr wrap="square" rtlCol="0">
            <a:spAutoFit/>
          </a:bodyPr>
          <a:lstStyle/>
          <a:p>
            <a:r>
              <a:rPr lang="zh-CN" altLang="en-US" sz="1200" dirty="0"/>
              <a:t>下发配置</a:t>
            </a:r>
            <a:r>
              <a:rPr lang="en-US" altLang="zh-CN" sz="1200" dirty="0"/>
              <a:t>a=b</a:t>
            </a:r>
            <a:endParaRPr lang="zh-CN" altLang="en-US" sz="1200" dirty="0"/>
          </a:p>
        </p:txBody>
      </p:sp>
    </p:spTree>
    <p:extLst>
      <p:ext uri="{BB962C8B-B14F-4D97-AF65-F5344CB8AC3E}">
        <p14:creationId xmlns:p14="http://schemas.microsoft.com/office/powerpoint/2010/main" val="280103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监控</a:t>
            </a:r>
          </a:p>
        </p:txBody>
      </p:sp>
      <p:sp>
        <p:nvSpPr>
          <p:cNvPr id="3" name="副标题 2"/>
          <p:cNvSpPr>
            <a:spLocks noGrp="1"/>
          </p:cNvSpPr>
          <p:nvPr>
            <p:ph type="subTitle" idx="1"/>
          </p:nvPr>
        </p:nvSpPr>
        <p:spPr>
          <a:xfrm>
            <a:off x="392663" y="1485578"/>
            <a:ext cx="11017224" cy="3168981"/>
          </a:xfrm>
        </p:spPr>
        <p:txBody>
          <a:bodyPr>
            <a:normAutofit fontScale="92500" lnSpcReduction="20000"/>
          </a:bodyPr>
          <a:lstStyle/>
          <a:p>
            <a:r>
              <a:rPr lang="zh-CN" altLang="en-US" b="1" dirty="0"/>
              <a:t>日志：</a:t>
            </a:r>
            <a:r>
              <a:rPr lang="zh-CN" altLang="en-US" dirty="0"/>
              <a:t>分布式系统庞大，无法再传统的登录到服务器上去查看日志，需要将日志上报并统一汇聚到一个监控系统中</a:t>
            </a:r>
            <a:endParaRPr lang="en-US" altLang="zh-CN" dirty="0"/>
          </a:p>
          <a:p>
            <a:r>
              <a:rPr lang="zh-CN" altLang="en-US" b="1" dirty="0"/>
              <a:t>分布式调用链追踪：</a:t>
            </a:r>
            <a:r>
              <a:rPr lang="zh-CN" altLang="en-US" dirty="0"/>
              <a:t>网络的调用不同于本地调用，就像本地调用可以用工具分析，分布式的网络调用也需要被监控起来，并在监控系统中进行分析以便随时掌握系统调用状况，分析服务性能瓶颈等。</a:t>
            </a:r>
            <a:endParaRPr lang="en-US" altLang="zh-CN" dirty="0"/>
          </a:p>
          <a:p>
            <a:r>
              <a:rPr lang="zh-CN" altLang="en-US" b="1" dirty="0"/>
              <a:t>指标：</a:t>
            </a:r>
            <a:r>
              <a:rPr lang="zh-CN" altLang="en-US" dirty="0"/>
              <a:t>指标分为通用指标如</a:t>
            </a:r>
            <a:r>
              <a:rPr lang="en-US" altLang="zh-CN" dirty="0" err="1"/>
              <a:t>cpu</a:t>
            </a:r>
            <a:r>
              <a:rPr lang="zh-CN" altLang="en-US" dirty="0"/>
              <a:t>，内存，请求数量，延迟等。以及自定义指标如用户注册量，商品购买量等</a:t>
            </a:r>
            <a:endParaRPr lang="en-US" altLang="zh-CN" dirty="0"/>
          </a:p>
          <a:p>
            <a:endParaRPr lang="en-US" altLang="zh-CN" dirty="0"/>
          </a:p>
          <a:p>
            <a:r>
              <a:rPr lang="zh-CN" altLang="en-US" dirty="0"/>
              <a:t>华为的</a:t>
            </a:r>
            <a:r>
              <a:rPr lang="en-US" altLang="zh-CN" dirty="0"/>
              <a:t>APM</a:t>
            </a:r>
            <a:r>
              <a:rPr lang="zh-CN" altLang="en-US" dirty="0"/>
              <a:t>服务是一个监控平台，能够支撑微服务系统的运行。开源中有</a:t>
            </a:r>
            <a:r>
              <a:rPr lang="en-US" altLang="zh-CN" dirty="0" err="1"/>
              <a:t>Promethues</a:t>
            </a:r>
            <a:r>
              <a:rPr lang="zh-CN" altLang="en-US" dirty="0"/>
              <a:t>，</a:t>
            </a:r>
            <a:r>
              <a:rPr lang="en-US" altLang="zh-CN" dirty="0" err="1"/>
              <a:t>Zipkin</a:t>
            </a:r>
            <a:r>
              <a:rPr lang="zh-CN" altLang="en-US" dirty="0"/>
              <a:t>，</a:t>
            </a:r>
            <a:r>
              <a:rPr lang="en-US" altLang="zh-CN" dirty="0"/>
              <a:t>elastic search</a:t>
            </a:r>
            <a:r>
              <a:rPr lang="zh-CN" altLang="en-US" dirty="0"/>
              <a:t>，</a:t>
            </a:r>
            <a:r>
              <a:rPr lang="en-US" altLang="zh-CN" dirty="0" err="1"/>
              <a:t>kafka</a:t>
            </a:r>
            <a:r>
              <a:rPr lang="zh-CN" altLang="en-US" dirty="0"/>
              <a:t>，</a:t>
            </a:r>
            <a:r>
              <a:rPr lang="en-US" altLang="zh-CN" dirty="0"/>
              <a:t>TSDB</a:t>
            </a:r>
            <a:r>
              <a:rPr lang="zh-CN" altLang="en-US" dirty="0"/>
              <a:t>等大量服务可用于搭建一个监控系统。</a:t>
            </a:r>
          </a:p>
        </p:txBody>
      </p:sp>
    </p:spTree>
    <p:extLst>
      <p:ext uri="{BB962C8B-B14F-4D97-AF65-F5344CB8AC3E}">
        <p14:creationId xmlns:p14="http://schemas.microsoft.com/office/powerpoint/2010/main" val="400428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安全</a:t>
            </a:r>
          </a:p>
        </p:txBody>
      </p:sp>
      <p:sp>
        <p:nvSpPr>
          <p:cNvPr id="3" name="副标题 2"/>
          <p:cNvSpPr>
            <a:spLocks noGrp="1"/>
          </p:cNvSpPr>
          <p:nvPr>
            <p:ph type="subTitle" idx="1"/>
          </p:nvPr>
        </p:nvSpPr>
        <p:spPr>
          <a:xfrm>
            <a:off x="408159" y="4077866"/>
            <a:ext cx="11378060" cy="2368462"/>
          </a:xfrm>
        </p:spPr>
        <p:txBody>
          <a:bodyPr/>
          <a:lstStyle/>
          <a:p>
            <a:r>
              <a:rPr lang="zh-CN" altLang="en-US" dirty="0"/>
              <a:t>网络调用引起了安全访问的问题，使用对端</a:t>
            </a:r>
            <a:r>
              <a:rPr lang="en-US" altLang="zh-CN" dirty="0"/>
              <a:t>TLS</a:t>
            </a:r>
            <a:r>
              <a:rPr lang="zh-CN" altLang="en-US" dirty="0"/>
              <a:t>认证可以解决这个问题</a:t>
            </a:r>
            <a:endParaRPr lang="en-US" altLang="zh-CN" dirty="0"/>
          </a:p>
          <a:p>
            <a:r>
              <a:rPr lang="zh-CN" altLang="en-US" dirty="0"/>
              <a:t>由</a:t>
            </a:r>
            <a:r>
              <a:rPr lang="en-US" altLang="zh-CN" dirty="0" err="1"/>
              <a:t>ServiceB</a:t>
            </a:r>
            <a:r>
              <a:rPr lang="zh-CN" altLang="en-US" dirty="0"/>
              <a:t>，</a:t>
            </a:r>
            <a:r>
              <a:rPr lang="en-US" altLang="zh-CN" dirty="0" err="1"/>
              <a:t>ServiceA</a:t>
            </a:r>
            <a:r>
              <a:rPr lang="zh-CN" altLang="en-US" dirty="0"/>
              <a:t>的开发者都签发证书，分发给彼此，两者加载对方证书，对彼此进行认证，以确定彼此真实身份。</a:t>
            </a:r>
          </a:p>
        </p:txBody>
      </p:sp>
      <p:sp>
        <p:nvSpPr>
          <p:cNvPr id="4" name="矩形 3"/>
          <p:cNvSpPr/>
          <p:nvPr/>
        </p:nvSpPr>
        <p:spPr>
          <a:xfrm>
            <a:off x="1273051" y="177361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ServiceA</a:t>
            </a:r>
            <a:endParaRPr lang="zh-CN" altLang="en-US" dirty="0"/>
          </a:p>
        </p:txBody>
      </p:sp>
      <p:sp>
        <p:nvSpPr>
          <p:cNvPr id="5" name="矩形 4"/>
          <p:cNvSpPr/>
          <p:nvPr/>
        </p:nvSpPr>
        <p:spPr>
          <a:xfrm>
            <a:off x="4657427" y="177361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ServiceB</a:t>
            </a:r>
            <a:endParaRPr lang="zh-CN" altLang="en-US" dirty="0"/>
          </a:p>
        </p:txBody>
      </p:sp>
      <p:cxnSp>
        <p:nvCxnSpPr>
          <p:cNvPr id="7" name="直接箭头连接符 6"/>
          <p:cNvCxnSpPr>
            <a:stCxn id="4" idx="3"/>
            <a:endCxn id="5" idx="1"/>
          </p:cNvCxnSpPr>
          <p:nvPr/>
        </p:nvCxnSpPr>
        <p:spPr>
          <a:xfrm>
            <a:off x="3001243" y="2097646"/>
            <a:ext cx="1656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45259" y="1701602"/>
            <a:ext cx="1368152" cy="338554"/>
          </a:xfrm>
          <a:prstGeom prst="rect">
            <a:avLst/>
          </a:prstGeom>
          <a:noFill/>
        </p:spPr>
        <p:txBody>
          <a:bodyPr wrap="square" rtlCol="0">
            <a:spAutoFit/>
          </a:bodyPr>
          <a:lstStyle/>
          <a:p>
            <a:r>
              <a:rPr lang="zh-CN" altLang="en-US" sz="1600" dirty="0"/>
              <a:t>对端</a:t>
            </a:r>
            <a:r>
              <a:rPr lang="en-US" altLang="zh-CN" sz="1600" dirty="0"/>
              <a:t>TLS</a:t>
            </a:r>
            <a:r>
              <a:rPr lang="zh-CN" altLang="en-US" sz="1600" dirty="0"/>
              <a:t>认证</a:t>
            </a:r>
          </a:p>
        </p:txBody>
      </p:sp>
      <p:cxnSp>
        <p:nvCxnSpPr>
          <p:cNvPr id="11" name="直接箭头连接符 10"/>
          <p:cNvCxnSpPr>
            <a:stCxn id="4" idx="2"/>
            <a:endCxn id="18" idx="0"/>
          </p:cNvCxnSpPr>
          <p:nvPr/>
        </p:nvCxnSpPr>
        <p:spPr>
          <a:xfrm>
            <a:off x="2137147" y="2421682"/>
            <a:ext cx="0" cy="352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折角形 17"/>
          <p:cNvSpPr/>
          <p:nvPr/>
        </p:nvSpPr>
        <p:spPr>
          <a:xfrm>
            <a:off x="1723101" y="2773841"/>
            <a:ext cx="828092" cy="599651"/>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err="1"/>
              <a:t>ServiceB</a:t>
            </a:r>
            <a:r>
              <a:rPr lang="zh-CN" altLang="en-US" sz="1100" dirty="0"/>
              <a:t>证书</a:t>
            </a:r>
          </a:p>
        </p:txBody>
      </p:sp>
      <p:sp>
        <p:nvSpPr>
          <p:cNvPr id="23" name="折角形 22"/>
          <p:cNvSpPr/>
          <p:nvPr/>
        </p:nvSpPr>
        <p:spPr>
          <a:xfrm>
            <a:off x="5107477" y="2792676"/>
            <a:ext cx="828092" cy="599651"/>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err="1"/>
              <a:t>ServiceA</a:t>
            </a:r>
            <a:r>
              <a:rPr lang="zh-CN" altLang="en-US" sz="1100" dirty="0"/>
              <a:t>证书</a:t>
            </a:r>
          </a:p>
        </p:txBody>
      </p:sp>
      <p:cxnSp>
        <p:nvCxnSpPr>
          <p:cNvPr id="24" name="直接箭头连接符 23"/>
          <p:cNvCxnSpPr>
            <a:stCxn id="5" idx="2"/>
            <a:endCxn id="23" idx="0"/>
          </p:cNvCxnSpPr>
          <p:nvPr/>
        </p:nvCxnSpPr>
        <p:spPr>
          <a:xfrm>
            <a:off x="5521523" y="2421682"/>
            <a:ext cx="0" cy="370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41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API</a:t>
            </a:r>
            <a:r>
              <a:rPr lang="zh-CN" altLang="en-US" dirty="0"/>
              <a:t>管理</a:t>
            </a:r>
          </a:p>
        </p:txBody>
      </p:sp>
      <p:sp>
        <p:nvSpPr>
          <p:cNvPr id="3" name="副标题 2"/>
          <p:cNvSpPr>
            <a:spLocks noGrp="1"/>
          </p:cNvSpPr>
          <p:nvPr>
            <p:ph type="subTitle" idx="1"/>
          </p:nvPr>
        </p:nvSpPr>
        <p:spPr>
          <a:xfrm>
            <a:off x="408159" y="4509913"/>
            <a:ext cx="11378060" cy="1792399"/>
          </a:xfrm>
        </p:spPr>
        <p:txBody>
          <a:bodyPr/>
          <a:lstStyle/>
          <a:p>
            <a:r>
              <a:rPr lang="en-US" altLang="zh-CN" dirty="0"/>
              <a:t>Service center</a:t>
            </a:r>
            <a:r>
              <a:rPr lang="zh-CN" altLang="en-US" dirty="0"/>
              <a:t>不同于竞品独有的</a:t>
            </a:r>
            <a:r>
              <a:rPr lang="en-US" altLang="zh-CN" dirty="0"/>
              <a:t>API</a:t>
            </a:r>
            <a:r>
              <a:rPr lang="zh-CN" altLang="en-US" dirty="0"/>
              <a:t>文档管理能力，可以托管系统中所有服务的</a:t>
            </a:r>
            <a:r>
              <a:rPr lang="en-US" altLang="zh-CN" dirty="0"/>
              <a:t>API</a:t>
            </a:r>
            <a:r>
              <a:rPr lang="zh-CN" altLang="en-US" dirty="0"/>
              <a:t>文档，各个团队成员或者管理者可以在</a:t>
            </a:r>
            <a:r>
              <a:rPr lang="en-US" altLang="zh-CN" dirty="0"/>
              <a:t>service center</a:t>
            </a:r>
            <a:r>
              <a:rPr lang="zh-CN" altLang="en-US" dirty="0"/>
              <a:t>中查看服务文档，并以此为设计，开发依据。微服务版本与文档为绑定关系，提高了沟通效率以及可靠性。</a:t>
            </a:r>
            <a:endParaRPr lang="en-US" altLang="zh-CN" dirty="0"/>
          </a:p>
        </p:txBody>
      </p:sp>
      <p:sp>
        <p:nvSpPr>
          <p:cNvPr id="4" name="矩形 3"/>
          <p:cNvSpPr/>
          <p:nvPr/>
        </p:nvSpPr>
        <p:spPr>
          <a:xfrm>
            <a:off x="4729435" y="1815691"/>
            <a:ext cx="3024336" cy="5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Service Center</a:t>
            </a:r>
            <a:endParaRPr lang="zh-CN" altLang="en-US" sz="1800" dirty="0"/>
          </a:p>
        </p:txBody>
      </p:sp>
      <p:sp>
        <p:nvSpPr>
          <p:cNvPr id="5" name="矩形 4"/>
          <p:cNvSpPr/>
          <p:nvPr/>
        </p:nvSpPr>
        <p:spPr>
          <a:xfrm>
            <a:off x="2785219" y="3275178"/>
            <a:ext cx="2304256" cy="50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t>ServiceA</a:t>
            </a:r>
            <a:r>
              <a:rPr lang="en-US" altLang="zh-CN" sz="1800" dirty="0"/>
              <a:t> 1.0</a:t>
            </a:r>
            <a:endParaRPr lang="zh-CN" altLang="en-US" sz="1800" dirty="0"/>
          </a:p>
        </p:txBody>
      </p:sp>
      <p:sp>
        <p:nvSpPr>
          <p:cNvPr id="6" name="矩形 5"/>
          <p:cNvSpPr/>
          <p:nvPr/>
        </p:nvSpPr>
        <p:spPr>
          <a:xfrm>
            <a:off x="6313611" y="3275178"/>
            <a:ext cx="1656184" cy="514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t>ServiceB</a:t>
            </a:r>
            <a:r>
              <a:rPr lang="en-US" altLang="zh-CN" sz="1800" dirty="0"/>
              <a:t> 1.0</a:t>
            </a:r>
            <a:endParaRPr lang="zh-CN" altLang="en-US" sz="1800" dirty="0"/>
          </a:p>
        </p:txBody>
      </p:sp>
      <p:sp>
        <p:nvSpPr>
          <p:cNvPr id="7" name="矩形 6"/>
          <p:cNvSpPr/>
          <p:nvPr/>
        </p:nvSpPr>
        <p:spPr>
          <a:xfrm>
            <a:off x="696987" y="2285734"/>
            <a:ext cx="2304256" cy="50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t>ServiceA</a:t>
            </a:r>
            <a:r>
              <a:rPr lang="en-US" altLang="zh-CN" sz="1800" dirty="0"/>
              <a:t> 2.0</a:t>
            </a:r>
            <a:endParaRPr lang="zh-CN" altLang="en-US" sz="1800" dirty="0"/>
          </a:p>
        </p:txBody>
      </p:sp>
      <p:sp>
        <p:nvSpPr>
          <p:cNvPr id="9" name="矩形 8"/>
          <p:cNvSpPr/>
          <p:nvPr/>
        </p:nvSpPr>
        <p:spPr>
          <a:xfrm>
            <a:off x="4513411" y="508969"/>
            <a:ext cx="2304256" cy="50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团队</a:t>
            </a:r>
            <a:r>
              <a:rPr lang="en-US" altLang="zh-CN" sz="1800" dirty="0"/>
              <a:t>A</a:t>
            </a:r>
            <a:r>
              <a:rPr lang="zh-CN" altLang="en-US" sz="1800" dirty="0"/>
              <a:t>开发者</a:t>
            </a:r>
          </a:p>
        </p:txBody>
      </p:sp>
      <p:sp>
        <p:nvSpPr>
          <p:cNvPr id="10" name="矩形 9"/>
          <p:cNvSpPr/>
          <p:nvPr/>
        </p:nvSpPr>
        <p:spPr>
          <a:xfrm>
            <a:off x="7141703" y="510889"/>
            <a:ext cx="2304256" cy="50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团队</a:t>
            </a:r>
            <a:r>
              <a:rPr lang="en-US" altLang="zh-CN" sz="1800" dirty="0"/>
              <a:t>B</a:t>
            </a:r>
            <a:r>
              <a:rPr lang="zh-CN" altLang="en-US" sz="1800" dirty="0"/>
              <a:t>开发者</a:t>
            </a:r>
          </a:p>
        </p:txBody>
      </p:sp>
      <p:cxnSp>
        <p:nvCxnSpPr>
          <p:cNvPr id="12" name="直接箭头连接符 11"/>
          <p:cNvCxnSpPr>
            <a:stCxn id="9" idx="2"/>
            <a:endCxn id="4" idx="0"/>
          </p:cNvCxnSpPr>
          <p:nvPr/>
        </p:nvCxnSpPr>
        <p:spPr>
          <a:xfrm>
            <a:off x="5665539" y="1016464"/>
            <a:ext cx="576064" cy="79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4" idx="0"/>
          </p:cNvCxnSpPr>
          <p:nvPr/>
        </p:nvCxnSpPr>
        <p:spPr>
          <a:xfrm flipH="1">
            <a:off x="6241603" y="1018384"/>
            <a:ext cx="2052228" cy="79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097189" y="1197546"/>
            <a:ext cx="792486" cy="307777"/>
          </a:xfrm>
          <a:prstGeom prst="rect">
            <a:avLst/>
          </a:prstGeom>
          <a:noFill/>
        </p:spPr>
        <p:txBody>
          <a:bodyPr wrap="square" rtlCol="0">
            <a:spAutoFit/>
          </a:bodyPr>
          <a:lstStyle/>
          <a:p>
            <a:r>
              <a:rPr lang="zh-CN" altLang="en-US" sz="1400" dirty="0"/>
              <a:t>查阅</a:t>
            </a:r>
          </a:p>
        </p:txBody>
      </p:sp>
      <p:cxnSp>
        <p:nvCxnSpPr>
          <p:cNvPr id="17" name="直接箭头连接符 16"/>
          <p:cNvCxnSpPr>
            <a:stCxn id="7" idx="3"/>
            <a:endCxn id="4" idx="1"/>
          </p:cNvCxnSpPr>
          <p:nvPr/>
        </p:nvCxnSpPr>
        <p:spPr>
          <a:xfrm flipV="1">
            <a:off x="3001243" y="2111791"/>
            <a:ext cx="1728192" cy="42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0"/>
            <a:endCxn id="4" idx="2"/>
          </p:cNvCxnSpPr>
          <p:nvPr/>
        </p:nvCxnSpPr>
        <p:spPr>
          <a:xfrm flipV="1">
            <a:off x="3937347" y="2407891"/>
            <a:ext cx="2304256" cy="86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61283" y="1916390"/>
            <a:ext cx="792486" cy="307777"/>
          </a:xfrm>
          <a:prstGeom prst="rect">
            <a:avLst/>
          </a:prstGeom>
          <a:noFill/>
        </p:spPr>
        <p:txBody>
          <a:bodyPr wrap="square" rtlCol="0">
            <a:spAutoFit/>
          </a:bodyPr>
          <a:lstStyle/>
          <a:p>
            <a:r>
              <a:rPr lang="zh-CN" altLang="en-US" sz="1400" dirty="0"/>
              <a:t>上传</a:t>
            </a:r>
          </a:p>
        </p:txBody>
      </p:sp>
      <p:sp>
        <p:nvSpPr>
          <p:cNvPr id="24" name="文本框 23"/>
          <p:cNvSpPr txBox="1"/>
          <p:nvPr/>
        </p:nvSpPr>
        <p:spPr>
          <a:xfrm>
            <a:off x="5683768" y="2758891"/>
            <a:ext cx="792486" cy="307777"/>
          </a:xfrm>
          <a:prstGeom prst="rect">
            <a:avLst/>
          </a:prstGeom>
          <a:noFill/>
        </p:spPr>
        <p:txBody>
          <a:bodyPr wrap="square" rtlCol="0">
            <a:spAutoFit/>
          </a:bodyPr>
          <a:lstStyle/>
          <a:p>
            <a:r>
              <a:rPr lang="zh-CN" altLang="en-US" sz="1400" dirty="0"/>
              <a:t>上传</a:t>
            </a:r>
          </a:p>
        </p:txBody>
      </p:sp>
      <p:cxnSp>
        <p:nvCxnSpPr>
          <p:cNvPr id="25" name="直接箭头连接符 24"/>
          <p:cNvCxnSpPr>
            <a:stCxn id="6" idx="0"/>
            <a:endCxn id="4" idx="2"/>
          </p:cNvCxnSpPr>
          <p:nvPr/>
        </p:nvCxnSpPr>
        <p:spPr>
          <a:xfrm flipH="1" flipV="1">
            <a:off x="6241603" y="2407891"/>
            <a:ext cx="900100" cy="86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52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开发框架</a:t>
            </a:r>
          </a:p>
        </p:txBody>
      </p:sp>
      <p:sp>
        <p:nvSpPr>
          <p:cNvPr id="3" name="副标题 2"/>
          <p:cNvSpPr>
            <a:spLocks noGrp="1"/>
          </p:cNvSpPr>
          <p:nvPr>
            <p:ph type="subTitle" idx="1"/>
          </p:nvPr>
        </p:nvSpPr>
        <p:spPr>
          <a:xfrm>
            <a:off x="408159" y="4221881"/>
            <a:ext cx="11378060" cy="2080431"/>
          </a:xfrm>
        </p:spPr>
        <p:txBody>
          <a:bodyPr>
            <a:normAutofit fontScale="92500" lnSpcReduction="20000"/>
          </a:bodyPr>
          <a:lstStyle/>
          <a:p>
            <a:r>
              <a:rPr lang="zh-CN" altLang="en-US" dirty="0"/>
              <a:t>要完成以上的功能需要在微服务中编写代码，而这些代码都可以作为通用库来提供，这就是微服务开发框架。</a:t>
            </a:r>
            <a:endParaRPr lang="en-US" altLang="zh-CN" dirty="0"/>
          </a:p>
          <a:p>
            <a:r>
              <a:rPr lang="zh-CN" altLang="en-US" dirty="0"/>
              <a:t>开发者引入框架并学习开发方式，配置方式，就可以快速开发出具备微服务特性的应用。</a:t>
            </a:r>
            <a:endParaRPr lang="en-US" altLang="zh-CN" dirty="0"/>
          </a:p>
          <a:p>
            <a:r>
              <a:rPr lang="zh-CN" altLang="en-US" dirty="0"/>
              <a:t>我们称这种模式为</a:t>
            </a:r>
            <a:r>
              <a:rPr lang="en-US" altLang="zh-CN" dirty="0"/>
              <a:t>chassis</a:t>
            </a:r>
            <a:r>
              <a:rPr lang="zh-CN" altLang="en-US" dirty="0"/>
              <a:t>，华为云提供</a:t>
            </a:r>
            <a:r>
              <a:rPr lang="en-US" altLang="zh-CN" dirty="0"/>
              <a:t>java-chassis</a:t>
            </a:r>
            <a:r>
              <a:rPr lang="zh-CN" altLang="en-US" dirty="0"/>
              <a:t>与</a:t>
            </a:r>
            <a:r>
              <a:rPr lang="en-US" altLang="zh-CN" dirty="0"/>
              <a:t>go-chassis 2</a:t>
            </a:r>
            <a:r>
              <a:rPr lang="zh-CN" altLang="en-US" dirty="0"/>
              <a:t>种语言框架，供用户选择</a:t>
            </a:r>
            <a:endParaRPr lang="en-US" altLang="zh-CN" dirty="0"/>
          </a:p>
          <a:p>
            <a:r>
              <a:rPr lang="en-US" altLang="zh-CN" dirty="0"/>
              <a:t>Day2-14</a:t>
            </a:r>
            <a:r>
              <a:rPr lang="zh-CN" altLang="en-US" dirty="0"/>
              <a:t>课程将介绍如何使用框架进行开发。</a:t>
            </a: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331" y="693490"/>
            <a:ext cx="5073911" cy="3359323"/>
          </a:xfrm>
          <a:prstGeom prst="rect">
            <a:avLst/>
          </a:prstGeom>
        </p:spPr>
      </p:pic>
    </p:spTree>
    <p:extLst>
      <p:ext uri="{BB962C8B-B14F-4D97-AF65-F5344CB8AC3E}">
        <p14:creationId xmlns:p14="http://schemas.microsoft.com/office/powerpoint/2010/main" val="105993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412C-EAE0-464D-B3B7-20CF72C6FC82}"/>
              </a:ext>
            </a:extLst>
          </p:cNvPr>
          <p:cNvSpPr>
            <a:spLocks noGrp="1"/>
          </p:cNvSpPr>
          <p:nvPr>
            <p:ph type="ctrTitle"/>
          </p:nvPr>
        </p:nvSpPr>
        <p:spPr/>
        <p:txBody>
          <a:bodyPr/>
          <a:lstStyle/>
          <a:p>
            <a:r>
              <a:rPr lang="en-US" altLang="zh-CN" dirty="0">
                <a:solidFill>
                  <a:srgbClr val="202A4C"/>
                </a:solidFill>
              </a:rPr>
              <a:t>Day1 </a:t>
            </a:r>
            <a:r>
              <a:rPr lang="zh-CN" altLang="en-US" dirty="0">
                <a:solidFill>
                  <a:srgbClr val="202A4C"/>
                </a:solidFill>
              </a:rPr>
              <a:t>微服务架构知识介绍</a:t>
            </a:r>
            <a:endParaRPr kumimoji="1" lang="zh-CN" altLang="en-US" dirty="0">
              <a:solidFill>
                <a:srgbClr val="202A4C"/>
              </a:solidFill>
            </a:endParaRPr>
          </a:p>
        </p:txBody>
      </p:sp>
      <p:sp>
        <p:nvSpPr>
          <p:cNvPr id="3" name="副标题 2">
            <a:extLst>
              <a:ext uri="{FF2B5EF4-FFF2-40B4-BE49-F238E27FC236}">
                <a16:creationId xmlns:a16="http://schemas.microsoft.com/office/drawing/2014/main" id="{F8326742-EE40-D945-9541-949B14201ADB}"/>
              </a:ext>
            </a:extLst>
          </p:cNvPr>
          <p:cNvSpPr>
            <a:spLocks noGrp="1"/>
          </p:cNvSpPr>
          <p:nvPr>
            <p:ph type="subTitle" idx="1"/>
          </p:nvPr>
        </p:nvSpPr>
        <p:spPr/>
        <p:txBody>
          <a:bodyPr/>
          <a:lstStyle/>
          <a:p>
            <a:pPr marL="342900" indent="-342900">
              <a:buFont typeface="Arial" panose="020B0604020202020204" pitchFamily="34" charset="0"/>
              <a:buChar char="•"/>
            </a:pPr>
            <a:r>
              <a:rPr kumimoji="1" lang="zh-CN" altLang="en-US" dirty="0">
                <a:solidFill>
                  <a:srgbClr val="202A4C"/>
                </a:solidFill>
              </a:rPr>
              <a:t>微服务简介</a:t>
            </a:r>
            <a:endParaRPr kumimoji="1" lang="en-US" altLang="zh-CN" dirty="0">
              <a:solidFill>
                <a:srgbClr val="202A4C"/>
              </a:solidFill>
            </a:endParaRPr>
          </a:p>
          <a:p>
            <a:pPr marL="342900" indent="-342900">
              <a:buFont typeface="Arial" panose="020B0604020202020204" pitchFamily="34" charset="0"/>
              <a:buChar char="•"/>
            </a:pPr>
            <a:r>
              <a:rPr kumimoji="1" lang="zh-CN" altLang="en-US" dirty="0">
                <a:solidFill>
                  <a:srgbClr val="202A4C"/>
                </a:solidFill>
              </a:rPr>
              <a:t>容器与容器平台</a:t>
            </a:r>
            <a:endParaRPr kumimoji="1" lang="en-US" altLang="zh-CN" dirty="0">
              <a:solidFill>
                <a:srgbClr val="202A4C"/>
              </a:solidFill>
            </a:endParaRPr>
          </a:p>
          <a:p>
            <a:pPr marL="342900" indent="-342900">
              <a:buFont typeface="Arial" panose="020B0604020202020204" pitchFamily="34" charset="0"/>
              <a:buChar char="•"/>
            </a:pPr>
            <a:r>
              <a:rPr kumimoji="1" lang="zh-CN" altLang="en-US" dirty="0">
                <a:solidFill>
                  <a:srgbClr val="202A4C"/>
                </a:solidFill>
              </a:rPr>
              <a:t>微服务架构模式</a:t>
            </a:r>
            <a:endParaRPr kumimoji="1" lang="en-US" altLang="zh-CN" dirty="0">
              <a:solidFill>
                <a:srgbClr val="202A4C"/>
              </a:solidFill>
            </a:endParaRPr>
          </a:p>
          <a:p>
            <a:pPr marL="342900" indent="-342900">
              <a:buFont typeface="Arial" panose="020B0604020202020204" pitchFamily="34" charset="0"/>
              <a:buChar char="•"/>
            </a:pPr>
            <a:r>
              <a:rPr kumimoji="1" lang="zh-CN" altLang="en-US" dirty="0">
                <a:solidFill>
                  <a:srgbClr val="202A4C"/>
                </a:solidFill>
              </a:rPr>
              <a:t>微服务开发框架</a:t>
            </a:r>
            <a:endParaRPr kumimoji="1" lang="en-US" altLang="zh-CN" dirty="0">
              <a:solidFill>
                <a:srgbClr val="202A4C"/>
              </a:solidFill>
            </a:endParaRPr>
          </a:p>
          <a:p>
            <a:pPr marL="342900" indent="-342900">
              <a:buFont typeface="Arial" panose="020B0604020202020204" pitchFamily="34" charset="0"/>
              <a:buChar char="•"/>
            </a:pPr>
            <a:r>
              <a:rPr kumimoji="1" lang="en-US" altLang="zh-CN" dirty="0">
                <a:solidFill>
                  <a:srgbClr val="202A4C"/>
                </a:solidFill>
              </a:rPr>
              <a:t>Service Mesh</a:t>
            </a:r>
          </a:p>
          <a:p>
            <a:pPr marL="342900" indent="-342900">
              <a:buFont typeface="Arial" panose="020B0604020202020204" pitchFamily="34" charset="0"/>
              <a:buChar char="•"/>
            </a:pPr>
            <a:r>
              <a:rPr kumimoji="1" lang="zh-CN" altLang="en-US" dirty="0">
                <a:solidFill>
                  <a:srgbClr val="202A4C"/>
                </a:solidFill>
              </a:rPr>
              <a:t>微服务平台</a:t>
            </a:r>
            <a:endParaRPr kumimoji="1" lang="en-US" altLang="zh-CN" dirty="0">
              <a:solidFill>
                <a:srgbClr val="202A4C"/>
              </a:solidFill>
            </a:endParaRPr>
          </a:p>
          <a:p>
            <a:endParaRPr kumimoji="1" lang="zh-CN" altLang="en-US" dirty="0">
              <a:solidFill>
                <a:srgbClr val="202A4C"/>
              </a:solidFill>
            </a:endParaRPr>
          </a:p>
        </p:txBody>
      </p:sp>
    </p:spTree>
    <p:extLst>
      <p:ext uri="{BB962C8B-B14F-4D97-AF65-F5344CB8AC3E}">
        <p14:creationId xmlns:p14="http://schemas.microsoft.com/office/powerpoint/2010/main" val="2258646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Mesh</a:t>
            </a:r>
            <a:endParaRPr lang="zh-CN" altLang="en-US" dirty="0"/>
          </a:p>
        </p:txBody>
      </p:sp>
      <p:sp>
        <p:nvSpPr>
          <p:cNvPr id="3" name="副标题 2"/>
          <p:cNvSpPr>
            <a:spLocks noGrp="1"/>
          </p:cNvSpPr>
          <p:nvPr>
            <p:ph type="subTitle" idx="1"/>
          </p:nvPr>
        </p:nvSpPr>
        <p:spPr>
          <a:xfrm>
            <a:off x="336947" y="4149874"/>
            <a:ext cx="11378060" cy="5032758"/>
          </a:xfrm>
        </p:spPr>
        <p:txBody>
          <a:bodyPr/>
          <a:lstStyle/>
          <a:p>
            <a:r>
              <a:rPr lang="en-US" altLang="zh-CN" dirty="0"/>
              <a:t>Service Mesh</a:t>
            </a:r>
            <a:r>
              <a:rPr lang="zh-CN" altLang="en-US" dirty="0"/>
              <a:t>同样解决微服务面临的问题，但是以另一种结题思路完成的</a:t>
            </a:r>
            <a:endParaRPr lang="en-US" altLang="zh-CN" dirty="0"/>
          </a:p>
          <a:p>
            <a:r>
              <a:rPr lang="zh-CN" altLang="en-US" dirty="0"/>
              <a:t>我们在第</a:t>
            </a:r>
            <a:r>
              <a:rPr lang="en-US" altLang="zh-CN" dirty="0"/>
              <a:t>7</a:t>
            </a:r>
            <a:r>
              <a:rPr lang="zh-CN" altLang="en-US" dirty="0"/>
              <a:t>层使用各种开发框架，如传统开发框架</a:t>
            </a:r>
            <a:r>
              <a:rPr lang="en-US" altLang="zh-CN" dirty="0"/>
              <a:t>Spring MVC</a:t>
            </a:r>
            <a:r>
              <a:rPr lang="zh-CN" altLang="en-US" dirty="0"/>
              <a:t>， 微服务开发框架</a:t>
            </a:r>
            <a:r>
              <a:rPr lang="en-US" altLang="zh-CN" dirty="0"/>
              <a:t>java-chassis</a:t>
            </a:r>
            <a:r>
              <a:rPr lang="zh-CN" altLang="en-US" dirty="0"/>
              <a:t>，</a:t>
            </a:r>
            <a:r>
              <a:rPr lang="en-US" altLang="zh-CN" dirty="0"/>
              <a:t>go-chassis</a:t>
            </a:r>
            <a:r>
              <a:rPr lang="zh-CN" altLang="en-US" dirty="0"/>
              <a:t>等等，编码时直接调用。</a:t>
            </a:r>
            <a:endParaRPr lang="en-US" altLang="zh-CN" dirty="0"/>
          </a:p>
          <a:p>
            <a:r>
              <a:rPr lang="zh-CN" altLang="en-US" dirty="0"/>
              <a:t>那么微服务开发框架的功能下沉到</a:t>
            </a:r>
            <a:r>
              <a:rPr lang="en-US" altLang="zh-CN" dirty="0"/>
              <a:t>5</a:t>
            </a:r>
            <a:r>
              <a:rPr lang="zh-CN" altLang="en-US" dirty="0"/>
              <a:t>层呢</a:t>
            </a: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374" y="1341562"/>
            <a:ext cx="5931205" cy="2425825"/>
          </a:xfrm>
          <a:prstGeom prst="rect">
            <a:avLst/>
          </a:prstGeom>
        </p:spPr>
      </p:pic>
    </p:spTree>
    <p:extLst>
      <p:ext uri="{BB962C8B-B14F-4D97-AF65-F5344CB8AC3E}">
        <p14:creationId xmlns:p14="http://schemas.microsoft.com/office/powerpoint/2010/main" val="81712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Mesh</a:t>
            </a:r>
            <a:endParaRPr lang="zh-CN" altLang="en-US" dirty="0"/>
          </a:p>
        </p:txBody>
      </p:sp>
      <p:sp>
        <p:nvSpPr>
          <p:cNvPr id="3" name="副标题 2"/>
          <p:cNvSpPr>
            <a:spLocks noGrp="1"/>
          </p:cNvSpPr>
          <p:nvPr>
            <p:ph type="subTitle" idx="1"/>
          </p:nvPr>
        </p:nvSpPr>
        <p:spPr>
          <a:xfrm>
            <a:off x="408159" y="3789833"/>
            <a:ext cx="11378060" cy="2512479"/>
          </a:xfrm>
        </p:spPr>
        <p:txBody>
          <a:bodyPr>
            <a:normAutofit/>
          </a:bodyPr>
          <a:lstStyle/>
          <a:p>
            <a:r>
              <a:rPr lang="en-US" altLang="zh-CN" dirty="0">
                <a:solidFill>
                  <a:srgbClr val="1D1D1B"/>
                </a:solidFill>
                <a:latin typeface="微软雅黑" panose="020B0503020204020204" pitchFamily="34" charset="-122"/>
                <a:ea typeface="微软雅黑" panose="020B0503020204020204" pitchFamily="34" charset="-122"/>
              </a:rPr>
              <a:t>2017</a:t>
            </a:r>
            <a:r>
              <a:rPr lang="zh-CN" altLang="en-US" dirty="0">
                <a:solidFill>
                  <a:srgbClr val="1D1D1B"/>
                </a:solidFill>
                <a:latin typeface="微软雅黑" panose="020B0503020204020204" pitchFamily="34" charset="-122"/>
                <a:ea typeface="微软雅黑" panose="020B0503020204020204" pitchFamily="34" charset="-122"/>
              </a:rPr>
              <a:t>年由</a:t>
            </a:r>
            <a:r>
              <a:rPr lang="en-US" altLang="zh-CN" dirty="0">
                <a:solidFill>
                  <a:srgbClr val="1D1D1B"/>
                </a:solidFill>
                <a:latin typeface="微软雅黑" panose="020B0503020204020204" pitchFamily="34" charset="-122"/>
                <a:ea typeface="微软雅黑" panose="020B0503020204020204" pitchFamily="34" charset="-122"/>
              </a:rPr>
              <a:t>William Morgan</a:t>
            </a:r>
            <a:r>
              <a:rPr lang="zh-CN" altLang="en-US" dirty="0">
                <a:solidFill>
                  <a:srgbClr val="1D1D1B"/>
                </a:solidFill>
                <a:latin typeface="微软雅黑" panose="020B0503020204020204" pitchFamily="34" charset="-122"/>
                <a:ea typeface="微软雅黑" panose="020B0503020204020204" pitchFamily="34" charset="-122"/>
              </a:rPr>
              <a:t>提出，一种基础设施层，服务间通信通过</a:t>
            </a:r>
            <a:r>
              <a:rPr lang="en-US" altLang="zh-CN" dirty="0">
                <a:solidFill>
                  <a:srgbClr val="1D1D1B"/>
                </a:solidFill>
                <a:latin typeface="微软雅黑" panose="020B0503020204020204" pitchFamily="34" charset="-122"/>
                <a:ea typeface="微软雅黑" panose="020B0503020204020204" pitchFamily="34" charset="-122"/>
              </a:rPr>
              <a:t>Service Mesh</a:t>
            </a:r>
            <a:r>
              <a:rPr lang="zh-CN" altLang="en-US" dirty="0">
                <a:solidFill>
                  <a:srgbClr val="1D1D1B"/>
                </a:solidFill>
                <a:latin typeface="微软雅黑" panose="020B0503020204020204" pitchFamily="34" charset="-122"/>
                <a:ea typeface="微软雅黑" panose="020B0503020204020204" pitchFamily="34" charset="-122"/>
              </a:rPr>
              <a:t>进行，一种</a:t>
            </a:r>
            <a:r>
              <a:rPr lang="en-US" altLang="zh-CN" dirty="0">
                <a:solidFill>
                  <a:srgbClr val="1D1D1B"/>
                </a:solidFill>
                <a:latin typeface="微软雅黑" panose="020B0503020204020204" pitchFamily="34" charset="-122"/>
                <a:ea typeface="微软雅黑" panose="020B0503020204020204" pitchFamily="34" charset="-122"/>
              </a:rPr>
              <a:t>TCP/IP</a:t>
            </a:r>
            <a:r>
              <a:rPr lang="zh-CN" altLang="en-US" dirty="0">
                <a:solidFill>
                  <a:srgbClr val="1D1D1B"/>
                </a:solidFill>
                <a:latin typeface="微软雅黑" panose="020B0503020204020204" pitchFamily="34" charset="-122"/>
                <a:ea typeface="微软雅黑" panose="020B0503020204020204" pitchFamily="34" charset="-122"/>
              </a:rPr>
              <a:t>之上的网络模型，轻量网络代理，与业务部署在一起，负责可靠传输复杂拓扑网络中的请求，将应用变为现代的云原生应用。</a:t>
            </a:r>
            <a:endParaRPr lang="en-US" altLang="zh-CN" dirty="0">
              <a:solidFill>
                <a:srgbClr val="1D1D1B"/>
              </a:solidFill>
              <a:latin typeface="微软雅黑" panose="020B0503020204020204" pitchFamily="34" charset="-122"/>
              <a:ea typeface="微软雅黑" panose="020B0503020204020204" pitchFamily="34" charset="-122"/>
            </a:endParaRPr>
          </a:p>
          <a:p>
            <a:r>
              <a:rPr lang="zh-CN" altLang="en-US" dirty="0">
                <a:solidFill>
                  <a:srgbClr val="1D1D1B"/>
                </a:solidFill>
                <a:latin typeface="微软雅黑" panose="020B0503020204020204" pitchFamily="34" charset="-122"/>
                <a:ea typeface="微软雅黑" panose="020B0503020204020204" pitchFamily="34" charset="-122"/>
              </a:rPr>
              <a:t>可以简单地理解为以前应用跑在</a:t>
            </a:r>
            <a:r>
              <a:rPr lang="en-US" altLang="zh-CN" dirty="0">
                <a:solidFill>
                  <a:srgbClr val="1D1D1B"/>
                </a:solidFill>
                <a:latin typeface="微软雅黑" panose="020B0503020204020204" pitchFamily="34" charset="-122"/>
                <a:ea typeface="微软雅黑" panose="020B0503020204020204" pitchFamily="34" charset="-122"/>
              </a:rPr>
              <a:t>TCP/IP</a:t>
            </a:r>
            <a:r>
              <a:rPr lang="zh-CN" altLang="en-US" dirty="0">
                <a:solidFill>
                  <a:srgbClr val="1D1D1B"/>
                </a:solidFill>
                <a:latin typeface="微软雅黑" panose="020B0503020204020204" pitchFamily="34" charset="-122"/>
                <a:ea typeface="微软雅黑" panose="020B0503020204020204" pitchFamily="34" charset="-122"/>
              </a:rPr>
              <a:t>之上，现在跑在</a:t>
            </a:r>
            <a:r>
              <a:rPr lang="en-US" altLang="zh-CN" dirty="0">
                <a:solidFill>
                  <a:srgbClr val="1D1D1B"/>
                </a:solidFill>
                <a:latin typeface="微软雅黑" panose="020B0503020204020204" pitchFamily="34" charset="-122"/>
                <a:ea typeface="微软雅黑" panose="020B0503020204020204" pitchFamily="34" charset="-122"/>
              </a:rPr>
              <a:t>Service mesh</a:t>
            </a:r>
            <a:r>
              <a:rPr lang="zh-CN" altLang="en-US" dirty="0">
                <a:solidFill>
                  <a:srgbClr val="1D1D1B"/>
                </a:solidFill>
                <a:latin typeface="微软雅黑" panose="020B0503020204020204" pitchFamily="34" charset="-122"/>
                <a:ea typeface="微软雅黑" panose="020B0503020204020204" pitchFamily="34" charset="-122"/>
              </a:rPr>
              <a:t>之上以处理微服务模式带来的问题。</a:t>
            </a:r>
            <a:endParaRPr lang="en-US" altLang="zh-CN" dirty="0">
              <a:solidFill>
                <a:srgbClr val="1D1D1B"/>
              </a:solidFill>
              <a:latin typeface="微软雅黑" panose="020B0503020204020204" pitchFamily="34" charset="-122"/>
              <a:ea typeface="微软雅黑" panose="020B0503020204020204" pitchFamily="34" charset="-122"/>
            </a:endParaRPr>
          </a:p>
          <a:p>
            <a:r>
              <a:rPr lang="en-US" altLang="zh-CN" dirty="0">
                <a:solidFill>
                  <a:srgbClr val="1D1D1B"/>
                </a:solidFill>
                <a:latin typeface="微软雅黑" panose="020B0503020204020204" pitchFamily="34" charset="-122"/>
                <a:ea typeface="微软雅黑" panose="020B0503020204020204" pitchFamily="34" charset="-122"/>
              </a:rPr>
              <a:t>Service Mesh</a:t>
            </a:r>
            <a:r>
              <a:rPr lang="zh-CN" altLang="en-US" dirty="0">
                <a:solidFill>
                  <a:srgbClr val="1D1D1B"/>
                </a:solidFill>
                <a:latin typeface="微软雅黑" panose="020B0503020204020204" pitchFamily="34" charset="-122"/>
                <a:ea typeface="微软雅黑" panose="020B0503020204020204" pitchFamily="34" charset="-122"/>
              </a:rPr>
              <a:t>的专题将在</a:t>
            </a:r>
            <a:r>
              <a:rPr lang="en-US" altLang="zh-CN" dirty="0">
                <a:solidFill>
                  <a:srgbClr val="1D1D1B"/>
                </a:solidFill>
                <a:latin typeface="微软雅黑" panose="020B0503020204020204" pitchFamily="34" charset="-122"/>
                <a:ea typeface="微软雅黑" panose="020B0503020204020204" pitchFamily="34" charset="-122"/>
              </a:rPr>
              <a:t>Day6</a:t>
            </a:r>
            <a:r>
              <a:rPr lang="zh-CN" altLang="en-US" dirty="0">
                <a:solidFill>
                  <a:srgbClr val="1D1D1B"/>
                </a:solidFill>
                <a:latin typeface="微软雅黑" panose="020B0503020204020204" pitchFamily="34" charset="-122"/>
                <a:ea typeface="微软雅黑" panose="020B0503020204020204" pitchFamily="34" charset="-122"/>
              </a:rPr>
              <a:t>的直播中介绍。</a:t>
            </a:r>
            <a:endParaRPr lang="zh-CN" altLang="en-US" dirty="0"/>
          </a:p>
          <a:p>
            <a:endParaRPr lang="zh-CN" altLang="en-US" dirty="0"/>
          </a:p>
        </p:txBody>
      </p:sp>
      <p:sp>
        <p:nvSpPr>
          <p:cNvPr id="4" name="Application"/>
          <p:cNvSpPr/>
          <p:nvPr/>
        </p:nvSpPr>
        <p:spPr>
          <a:xfrm>
            <a:off x="7388514" y="1113812"/>
            <a:ext cx="1659847" cy="519682"/>
          </a:xfrm>
          <a:prstGeom prst="rect">
            <a:avLst/>
          </a:prstGeom>
          <a:ln/>
          <a:extLst>
            <a:ext uri="{C572A759-6A51-4108-AA02-DFA0A04FC94B}">
              <ma14:wrappingTextBoxFlag xmlns:ma14="http://schemas.microsoft.com/office/mac/drawingml/2011/main" xmlns="" val="1"/>
            </a:ext>
          </a:extLst>
        </p:spPr>
        <p:style>
          <a:lnRef idx="2">
            <a:schemeClr val="accent5">
              <a:shade val="50000"/>
            </a:schemeClr>
          </a:lnRef>
          <a:fillRef idx="1">
            <a:schemeClr val="accent5"/>
          </a:fillRef>
          <a:effectRef idx="0">
            <a:schemeClr val="accent5"/>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Application</a:t>
            </a:r>
          </a:p>
        </p:txBody>
      </p:sp>
      <p:sp>
        <p:nvSpPr>
          <p:cNvPr id="5" name="Service Mesh"/>
          <p:cNvSpPr/>
          <p:nvPr/>
        </p:nvSpPr>
        <p:spPr>
          <a:xfrm>
            <a:off x="7388514" y="1641447"/>
            <a:ext cx="1659847" cy="295169"/>
          </a:xfrm>
          <a:prstGeom prst="rect">
            <a:avLst/>
          </a:prstGeom>
          <a:ln/>
          <a:extLst>
            <a:ext uri="{C572A759-6A51-4108-AA02-DFA0A04FC94B}">
              <ma14:wrappingTextBoxFlag xmlns:ma14="http://schemas.microsoft.com/office/mac/drawingml/2011/main" xmlns="" val="1"/>
            </a:ext>
          </a:extLst>
        </p:spPr>
        <p:style>
          <a:lnRef idx="2">
            <a:schemeClr val="accent3">
              <a:shade val="50000"/>
            </a:schemeClr>
          </a:lnRef>
          <a:fillRef idx="1">
            <a:schemeClr val="accent3"/>
          </a:fillRef>
          <a:effectRef idx="0">
            <a:schemeClr val="accent3"/>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Service Mesh</a:t>
            </a:r>
          </a:p>
        </p:txBody>
      </p:sp>
      <p:sp>
        <p:nvSpPr>
          <p:cNvPr id="6" name="Transport"/>
          <p:cNvSpPr/>
          <p:nvPr/>
        </p:nvSpPr>
        <p:spPr>
          <a:xfrm>
            <a:off x="7391089" y="1953997"/>
            <a:ext cx="1657272" cy="454943"/>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Transport</a:t>
            </a:r>
          </a:p>
        </p:txBody>
      </p:sp>
      <p:sp>
        <p:nvSpPr>
          <p:cNvPr id="7" name="Network"/>
          <p:cNvSpPr/>
          <p:nvPr/>
        </p:nvSpPr>
        <p:spPr>
          <a:xfrm>
            <a:off x="7391089" y="2413701"/>
            <a:ext cx="1657272" cy="454943"/>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a:t>Network</a:t>
            </a:r>
          </a:p>
        </p:txBody>
      </p:sp>
      <p:sp>
        <p:nvSpPr>
          <p:cNvPr id="8" name="Physical"/>
          <p:cNvSpPr/>
          <p:nvPr/>
        </p:nvSpPr>
        <p:spPr>
          <a:xfrm>
            <a:off x="7391089" y="2878167"/>
            <a:ext cx="1657272" cy="329047"/>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a:t>Physical</a:t>
            </a:r>
          </a:p>
        </p:txBody>
      </p:sp>
      <p:sp>
        <p:nvSpPr>
          <p:cNvPr id="9" name="Application"/>
          <p:cNvSpPr/>
          <p:nvPr/>
        </p:nvSpPr>
        <p:spPr>
          <a:xfrm>
            <a:off x="4441403" y="1125538"/>
            <a:ext cx="1602462" cy="828459"/>
          </a:xfrm>
          <a:prstGeom prst="rect">
            <a:avLst/>
          </a:prstGeom>
          <a:ln/>
          <a:extLst>
            <a:ext uri="{C572A759-6A51-4108-AA02-DFA0A04FC94B}">
              <ma14:wrappingTextBoxFlag xmlns:ma14="http://schemas.microsoft.com/office/mac/drawingml/2011/main" xmlns="" val="1"/>
            </a:ext>
          </a:extLst>
        </p:spPr>
        <p:style>
          <a:lnRef idx="2">
            <a:schemeClr val="accent5">
              <a:shade val="50000"/>
            </a:schemeClr>
          </a:lnRef>
          <a:fillRef idx="1">
            <a:schemeClr val="accent5"/>
          </a:fillRef>
          <a:effectRef idx="0">
            <a:schemeClr val="accent5"/>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Application</a:t>
            </a:r>
          </a:p>
        </p:txBody>
      </p:sp>
      <p:sp>
        <p:nvSpPr>
          <p:cNvPr id="10" name="Transport"/>
          <p:cNvSpPr/>
          <p:nvPr/>
        </p:nvSpPr>
        <p:spPr>
          <a:xfrm>
            <a:off x="4438828" y="1953996"/>
            <a:ext cx="1605037" cy="447801"/>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Transport</a:t>
            </a:r>
          </a:p>
        </p:txBody>
      </p:sp>
      <p:sp>
        <p:nvSpPr>
          <p:cNvPr id="11" name="Network"/>
          <p:cNvSpPr/>
          <p:nvPr/>
        </p:nvSpPr>
        <p:spPr>
          <a:xfrm>
            <a:off x="4438828" y="2413701"/>
            <a:ext cx="1602462" cy="454943"/>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Network</a:t>
            </a:r>
          </a:p>
        </p:txBody>
      </p:sp>
      <p:sp>
        <p:nvSpPr>
          <p:cNvPr id="12" name="Physical"/>
          <p:cNvSpPr/>
          <p:nvPr/>
        </p:nvSpPr>
        <p:spPr>
          <a:xfrm>
            <a:off x="4438828" y="2878166"/>
            <a:ext cx="1602462" cy="329048"/>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Physical</a:t>
            </a:r>
          </a:p>
        </p:txBody>
      </p:sp>
      <p:sp>
        <p:nvSpPr>
          <p:cNvPr id="13" name="Arrow"/>
          <p:cNvSpPr/>
          <p:nvPr/>
        </p:nvSpPr>
        <p:spPr>
          <a:xfrm>
            <a:off x="6120250" y="1918004"/>
            <a:ext cx="1191878" cy="593911"/>
          </a:xfrm>
          <a:prstGeom prst="rightArrow">
            <a:avLst>
              <a:gd name="adj1" fmla="val 32000"/>
              <a:gd name="adj2" fmla="val 64000"/>
            </a:avLst>
          </a:prstGeom>
          <a:blipFill>
            <a:blip r:embed="rId2"/>
          </a:blipFill>
          <a:ln w="12700">
            <a:miter lim="400000"/>
          </a:ln>
        </p:spPr>
        <p:txBody>
          <a:bodyPr lIns="53564" tIns="53564" rIns="53564" bIns="53564" anchor="ctr"/>
          <a:lstStyle/>
          <a:p>
            <a:pPr algn="ctr">
              <a:defRPr sz="3600">
                <a:latin typeface="+mn-lt"/>
                <a:ea typeface="+mn-ea"/>
                <a:cs typeface="+mn-cs"/>
                <a:sym typeface="Helvetica Light"/>
              </a:defRPr>
            </a:pPr>
            <a:endParaRPr sz="2699"/>
          </a:p>
        </p:txBody>
      </p:sp>
    </p:spTree>
    <p:extLst>
      <p:ext uri="{BB962C8B-B14F-4D97-AF65-F5344CB8AC3E}">
        <p14:creationId xmlns:p14="http://schemas.microsoft.com/office/powerpoint/2010/main" val="167282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微服务平台</a:t>
            </a:r>
          </a:p>
        </p:txBody>
      </p:sp>
      <p:sp>
        <p:nvSpPr>
          <p:cNvPr id="3" name="副标题 2"/>
          <p:cNvSpPr>
            <a:spLocks noGrp="1"/>
          </p:cNvSpPr>
          <p:nvPr>
            <p:ph type="subTitle" idx="1"/>
          </p:nvPr>
        </p:nvSpPr>
        <p:spPr>
          <a:xfrm>
            <a:off x="408159" y="1269554"/>
            <a:ext cx="11378060" cy="1864407"/>
          </a:xfrm>
        </p:spPr>
        <p:txBody>
          <a:bodyPr/>
          <a:lstStyle/>
          <a:p>
            <a:r>
              <a:rPr lang="zh-CN" altLang="en-US" dirty="0"/>
              <a:t>除了开发，微服务还需要解决的是将持续集成，基础设施，监控，中间件等功能组合在一起的平台为开发者提供良好的服务，这部分将在</a:t>
            </a:r>
            <a:r>
              <a:rPr lang="en-US" altLang="zh-CN" dirty="0"/>
              <a:t>Day15-21</a:t>
            </a:r>
            <a:r>
              <a:rPr lang="zh-CN" altLang="en-US" dirty="0"/>
              <a:t>介绍</a:t>
            </a:r>
          </a:p>
        </p:txBody>
      </p:sp>
    </p:spTree>
    <p:extLst>
      <p:ext uri="{BB962C8B-B14F-4D97-AF65-F5344CB8AC3E}">
        <p14:creationId xmlns:p14="http://schemas.microsoft.com/office/powerpoint/2010/main" val="147821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0B396E-1FCE-6548-A0DA-229DA804A56A}"/>
              </a:ext>
            </a:extLst>
          </p:cNvPr>
          <p:cNvSpPr txBox="1"/>
          <p:nvPr/>
        </p:nvSpPr>
        <p:spPr>
          <a:xfrm>
            <a:off x="4441403" y="2277666"/>
            <a:ext cx="3098669" cy="830997"/>
          </a:xfrm>
          <a:prstGeom prst="rect">
            <a:avLst/>
          </a:prstGeom>
          <a:noFill/>
        </p:spPr>
        <p:txBody>
          <a:bodyPr wrap="none" rtlCol="0">
            <a:spAutoFit/>
          </a:bodyPr>
          <a:lstStyle/>
          <a:p>
            <a:r>
              <a:rPr lang="en-US" altLang="zh-CN" sz="4800" dirty="0">
                <a:solidFill>
                  <a:srgbClr val="202A4C"/>
                </a:solidFill>
              </a:rPr>
              <a:t>Thank You</a:t>
            </a:r>
            <a:endParaRPr lang="zh-CN" altLang="zh-CN" sz="4800" dirty="0">
              <a:solidFill>
                <a:srgbClr val="202A4C"/>
              </a:solidFill>
            </a:endParaRPr>
          </a:p>
        </p:txBody>
      </p:sp>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什么是微服务</a:t>
            </a:r>
          </a:p>
        </p:txBody>
      </p:sp>
      <p:sp>
        <p:nvSpPr>
          <p:cNvPr id="3" name="副标题 2"/>
          <p:cNvSpPr>
            <a:spLocks noGrp="1"/>
          </p:cNvSpPr>
          <p:nvPr>
            <p:ph type="subTitle" idx="1"/>
          </p:nvPr>
        </p:nvSpPr>
        <p:spPr/>
        <p:txBody>
          <a:bodyPr/>
          <a:lstStyle/>
          <a:p>
            <a:r>
              <a:rPr lang="zh-CN" altLang="en-US" dirty="0"/>
              <a:t>微服务架构是一种架构模式，它要求开发者以一种不同于以往的开发方式进行软件开发，设计功能比较单一，拥有接口的服务，他们都可以被独立的构建，测试，部署。</a:t>
            </a:r>
            <a:endParaRPr lang="en-US" altLang="zh-CN" dirty="0"/>
          </a:p>
          <a:p>
            <a:r>
              <a:rPr lang="zh-CN" altLang="en-US" dirty="0"/>
              <a:t>微服务是得益于</a:t>
            </a:r>
            <a:r>
              <a:rPr lang="en-US" altLang="zh-CN" dirty="0"/>
              <a:t>DevOps</a:t>
            </a:r>
            <a:r>
              <a:rPr lang="zh-CN" altLang="en-US" dirty="0"/>
              <a:t>文化的发展，持续集成工具的成熟，越来越多的公司向敏捷转型，微服务架构模式可以指导企业开发出具有可伸缩，弹性，高可用的系统，从以往的几个月的上线频率，缩短为几周甚至几天。</a:t>
            </a:r>
            <a:endParaRPr lang="en-US" altLang="zh-CN" dirty="0"/>
          </a:p>
          <a:p>
            <a:r>
              <a:rPr lang="en-US" altLang="zh-CN" dirty="0"/>
              <a:t>    </a:t>
            </a:r>
            <a:r>
              <a:rPr lang="zh-CN" altLang="en-US" dirty="0"/>
              <a:t>传统软件是由单一服务构成，微服务提倡将一个软件按照功能模块进行划分</a:t>
            </a:r>
          </a:p>
        </p:txBody>
      </p:sp>
    </p:spTree>
    <p:extLst>
      <p:ext uri="{BB962C8B-B14F-4D97-AF65-F5344CB8AC3E}">
        <p14:creationId xmlns:p14="http://schemas.microsoft.com/office/powerpoint/2010/main" val="21569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为什么使用微服务</a:t>
            </a:r>
          </a:p>
        </p:txBody>
      </p:sp>
      <p:sp>
        <p:nvSpPr>
          <p:cNvPr id="3" name="副标题 2"/>
          <p:cNvSpPr>
            <a:spLocks noGrp="1"/>
          </p:cNvSpPr>
          <p:nvPr>
            <p:ph type="subTitle" idx="1"/>
          </p:nvPr>
        </p:nvSpPr>
        <p:spPr/>
        <p:txBody>
          <a:bodyPr>
            <a:normAutofit fontScale="92500"/>
          </a:bodyPr>
          <a:lstStyle/>
          <a:p>
            <a:pPr marL="342900" indent="-342900">
              <a:buFontTx/>
              <a:buChar char="-"/>
            </a:pPr>
            <a:r>
              <a:rPr lang="zh-CN" altLang="en-US" dirty="0"/>
              <a:t>独立运行：服务异常不再彼此影响，必要时将非核心功能隔离，不影响主要功能运转。一个服务实例崩溃不会影响其他实例，整体系统依然正常。按功能伸缩，当某个模块算力需求变化时只进行该功能实例的伸缩，而不是整个系统的伸缩，减少资源浪费。</a:t>
            </a:r>
            <a:endParaRPr lang="en-US" altLang="zh-CN" dirty="0"/>
          </a:p>
          <a:p>
            <a:pPr marL="342900" indent="-342900">
              <a:buFontTx/>
              <a:buChar char="-"/>
            </a:pPr>
            <a:r>
              <a:rPr lang="zh-CN" altLang="en-US" dirty="0"/>
              <a:t>独立升级：一个小特性的更改或者</a:t>
            </a:r>
            <a:r>
              <a:rPr lang="en-US" altLang="zh-CN" dirty="0"/>
              <a:t>bug fix</a:t>
            </a:r>
            <a:r>
              <a:rPr lang="zh-CN" altLang="en-US" dirty="0"/>
              <a:t>不会影响大部分功能的正常运转</a:t>
            </a:r>
            <a:endParaRPr lang="en-US" altLang="zh-CN" dirty="0"/>
          </a:p>
          <a:p>
            <a:pPr marL="342900" indent="-342900">
              <a:buFontTx/>
              <a:buChar char="-"/>
            </a:pPr>
            <a:r>
              <a:rPr lang="zh-CN" altLang="en-US" dirty="0"/>
              <a:t>代码复用：一套代码可以用于不同的独立系统中，在公司内部或者开源社区中进行分享。比如，支付服务，用户管理服务，认证鉴权。</a:t>
            </a:r>
            <a:endParaRPr lang="en-US" altLang="zh-CN" dirty="0"/>
          </a:p>
          <a:p>
            <a:pPr marL="342900" indent="-342900">
              <a:buFontTx/>
              <a:buChar char="-"/>
            </a:pPr>
            <a:r>
              <a:rPr lang="zh-CN" altLang="en-US" dirty="0"/>
              <a:t>技术演进：单体服务使用陈旧的技术，想象你过去使用</a:t>
            </a:r>
            <a:r>
              <a:rPr lang="en-US" altLang="zh-CN" dirty="0"/>
              <a:t>struts1+spring</a:t>
            </a:r>
            <a:r>
              <a:rPr lang="zh-CN" altLang="en-US" dirty="0"/>
              <a:t>，你想升级</a:t>
            </a:r>
            <a:r>
              <a:rPr lang="en-US" altLang="zh-CN" dirty="0"/>
              <a:t>struts2</a:t>
            </a:r>
            <a:r>
              <a:rPr lang="zh-CN" altLang="en-US" dirty="0"/>
              <a:t>来获得一定的收益，接着你想整体切换到</a:t>
            </a:r>
            <a:r>
              <a:rPr lang="en-US" altLang="zh-CN" dirty="0"/>
              <a:t>Spring MVC,</a:t>
            </a:r>
            <a:r>
              <a:rPr lang="zh-CN" altLang="en-US" dirty="0"/>
              <a:t>彻底摆脱</a:t>
            </a:r>
            <a:r>
              <a:rPr lang="en-US" altLang="zh-CN" dirty="0"/>
              <a:t>struts</a:t>
            </a:r>
            <a:r>
              <a:rPr lang="zh-CN" altLang="en-US" dirty="0"/>
              <a:t>框架，不断地切换框架为工程稳定性带来风险，而陈旧的框架又无人维护。而微服务项目不受旧代码拘束。</a:t>
            </a:r>
            <a:endParaRPr lang="en-US" altLang="zh-CN" dirty="0"/>
          </a:p>
          <a:p>
            <a:pPr marL="342900" indent="-342900">
              <a:buFontTx/>
              <a:buChar char="-"/>
            </a:pPr>
            <a:r>
              <a:rPr lang="zh-CN" altLang="en-US" dirty="0"/>
              <a:t>语言限制：当你发现某个新功能更适合使用</a:t>
            </a:r>
            <a:r>
              <a:rPr lang="en-US" altLang="zh-CN" dirty="0"/>
              <a:t>Go</a:t>
            </a:r>
            <a:r>
              <a:rPr lang="zh-CN" altLang="en-US" dirty="0"/>
              <a:t>而不是</a:t>
            </a:r>
            <a:r>
              <a:rPr lang="en-US" altLang="zh-CN" dirty="0"/>
              <a:t>java</a:t>
            </a:r>
            <a:r>
              <a:rPr lang="zh-CN" altLang="en-US" dirty="0"/>
              <a:t>时该怎么办，</a:t>
            </a:r>
            <a:r>
              <a:rPr lang="en-US" altLang="zh-CN" dirty="0"/>
              <a:t>Java</a:t>
            </a:r>
            <a:r>
              <a:rPr lang="zh-CN" altLang="en-US" dirty="0"/>
              <a:t>也不是万金油，每种语言都有适合自己的场景，微服务使开发者能根据服务场景选择语言。招聘开发者也不必局限于语言</a:t>
            </a:r>
            <a:endParaRPr lang="en-US" altLang="zh-CN" dirty="0"/>
          </a:p>
          <a:p>
            <a:pPr marL="342900" indent="-342900">
              <a:buFontTx/>
              <a:buChar char="-"/>
            </a:pPr>
            <a:r>
              <a:rPr lang="zh-CN" altLang="en-US" dirty="0"/>
              <a:t>团队：小团队运作更加敏捷，配合紧密，开发周期短，组织扩张灵活</a:t>
            </a:r>
            <a:endParaRPr lang="en-US" altLang="zh-CN" dirty="0"/>
          </a:p>
          <a:p>
            <a:pPr marL="342900" indent="-342900">
              <a:buFontTx/>
              <a:buChar char="-"/>
            </a:pPr>
            <a:endParaRPr lang="en-US" altLang="zh-CN" dirty="0"/>
          </a:p>
          <a:p>
            <a:pPr marL="342900" indent="-342900">
              <a:buFontTx/>
              <a:buChar char="-"/>
            </a:pPr>
            <a:endParaRPr lang="en-US" altLang="zh-CN" dirty="0"/>
          </a:p>
          <a:p>
            <a:pPr marL="342900" indent="-342900">
              <a:buFontTx/>
              <a:buChar char="-"/>
            </a:pPr>
            <a:endParaRPr lang="en-US" altLang="zh-CN" dirty="0"/>
          </a:p>
          <a:p>
            <a:pPr marL="342900" indent="-342900">
              <a:buFontTx/>
              <a:buChar char="-"/>
            </a:pPr>
            <a:endParaRPr lang="zh-CN" altLang="en-US" dirty="0"/>
          </a:p>
        </p:txBody>
      </p:sp>
    </p:spTree>
    <p:extLst>
      <p:ext uri="{BB962C8B-B14F-4D97-AF65-F5344CB8AC3E}">
        <p14:creationId xmlns:p14="http://schemas.microsoft.com/office/powerpoint/2010/main" val="184013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历史</a:t>
            </a:r>
          </a:p>
        </p:txBody>
      </p:sp>
      <p:sp>
        <p:nvSpPr>
          <p:cNvPr id="3" name="副标题 2"/>
          <p:cNvSpPr>
            <a:spLocks noGrp="1"/>
          </p:cNvSpPr>
          <p:nvPr>
            <p:ph type="subTitle" idx="1"/>
          </p:nvPr>
        </p:nvSpPr>
        <p:spPr>
          <a:xfrm>
            <a:off x="408159" y="3861841"/>
            <a:ext cx="11378060" cy="2440471"/>
          </a:xfrm>
        </p:spPr>
        <p:txBody>
          <a:bodyPr>
            <a:normAutofit fontScale="77500" lnSpcReduction="20000"/>
          </a:bodyPr>
          <a:lstStyle/>
          <a:p>
            <a:r>
              <a:rPr lang="zh-CN" altLang="en-US" dirty="0"/>
              <a:t>微服务的演进历史是漫长的，从单体的</a:t>
            </a:r>
            <a:r>
              <a:rPr lang="en-US" altLang="zh-CN" dirty="0"/>
              <a:t>MVC</a:t>
            </a:r>
            <a:r>
              <a:rPr lang="zh-CN" altLang="en-US" dirty="0"/>
              <a:t>架构到分布式</a:t>
            </a:r>
            <a:r>
              <a:rPr lang="en-US" altLang="zh-CN" dirty="0"/>
              <a:t>SOA</a:t>
            </a:r>
            <a:r>
              <a:rPr lang="zh-CN" altLang="en-US" dirty="0"/>
              <a:t>架构，在结合了敏捷开发，</a:t>
            </a:r>
            <a:r>
              <a:rPr lang="en-US" altLang="zh-CN" dirty="0"/>
              <a:t>DevOps</a:t>
            </a:r>
            <a:r>
              <a:rPr lang="zh-CN" altLang="en-US" dirty="0"/>
              <a:t>等理念后最终诞生了微服务。一个很好的印证是，在我深入的实践了</a:t>
            </a:r>
            <a:r>
              <a:rPr lang="en-US" altLang="zh-CN" dirty="0"/>
              <a:t>DevOps</a:t>
            </a:r>
            <a:r>
              <a:rPr lang="zh-CN" altLang="en-US" dirty="0"/>
              <a:t>和敏捷开发后，自发地开始萌芽了微服务的思想理论。</a:t>
            </a:r>
            <a:endParaRPr lang="en-US" altLang="zh-CN" dirty="0"/>
          </a:p>
          <a:p>
            <a:r>
              <a:rPr lang="zh-CN" altLang="en-US" dirty="0"/>
              <a:t>微服务最早出现在国内是在</a:t>
            </a:r>
            <a:r>
              <a:rPr lang="en-US" altLang="zh-CN" dirty="0"/>
              <a:t>2015</a:t>
            </a:r>
            <a:r>
              <a:rPr lang="zh-CN" altLang="en-US" dirty="0"/>
              <a:t>年初的时候，成功的案例有</a:t>
            </a:r>
            <a:r>
              <a:rPr lang="en-US" altLang="zh-CN" dirty="0"/>
              <a:t>AWS</a:t>
            </a:r>
            <a:r>
              <a:rPr lang="zh-CN" altLang="en-US" dirty="0"/>
              <a:t>以及</a:t>
            </a:r>
            <a:r>
              <a:rPr lang="en-US" altLang="zh-CN" dirty="0"/>
              <a:t>Netflix</a:t>
            </a:r>
            <a:r>
              <a:rPr lang="zh-CN" altLang="en-US" dirty="0"/>
              <a:t>等公司。</a:t>
            </a:r>
            <a:endParaRPr lang="en-US" altLang="zh-CN" dirty="0"/>
          </a:p>
          <a:p>
            <a:r>
              <a:rPr lang="en-US" altLang="zh-CN" dirty="0"/>
              <a:t>EC2</a:t>
            </a:r>
            <a:r>
              <a:rPr lang="zh-CN" altLang="en-US" dirty="0"/>
              <a:t>最早是亚马逊内部使用的一个服务，最终被作为一种服务对外提供成为</a:t>
            </a:r>
            <a:r>
              <a:rPr lang="en-US" altLang="zh-CN" dirty="0"/>
              <a:t>AWS</a:t>
            </a:r>
            <a:r>
              <a:rPr lang="zh-CN" altLang="en-US" dirty="0"/>
              <a:t>，而基于微服务架构，</a:t>
            </a:r>
            <a:r>
              <a:rPr lang="en-US" altLang="zh-CN" dirty="0"/>
              <a:t>AWS</a:t>
            </a:r>
            <a:r>
              <a:rPr lang="zh-CN" altLang="en-US" dirty="0"/>
              <a:t>基于现有的服务之上快速迭代新的产品，丰富</a:t>
            </a:r>
            <a:r>
              <a:rPr lang="en-US" altLang="zh-CN" dirty="0"/>
              <a:t>AWS</a:t>
            </a:r>
            <a:r>
              <a:rPr lang="zh-CN" altLang="en-US" dirty="0"/>
              <a:t>能力，现在已经拥有</a:t>
            </a:r>
            <a:r>
              <a:rPr lang="en-US" altLang="zh-CN" dirty="0"/>
              <a:t>100</a:t>
            </a:r>
            <a:r>
              <a:rPr lang="zh-CN" altLang="en-US" dirty="0"/>
              <a:t>多种不同的服务，回报是巨大的。</a:t>
            </a:r>
            <a:endParaRPr lang="en-US" altLang="zh-CN" dirty="0"/>
          </a:p>
          <a:p>
            <a:r>
              <a:rPr lang="zh-CN" altLang="en-US" dirty="0"/>
              <a:t>华为很早便践行了微服务理论并对外开源了微服务相关项目，华为云得益于微服务架构快速推出大量新的云服务。</a:t>
            </a:r>
          </a:p>
        </p:txBody>
      </p:sp>
      <p:sp>
        <p:nvSpPr>
          <p:cNvPr id="4" name="矩形 3"/>
          <p:cNvSpPr/>
          <p:nvPr/>
        </p:nvSpPr>
        <p:spPr>
          <a:xfrm>
            <a:off x="624979" y="1161542"/>
            <a:ext cx="1512168" cy="1656184"/>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t"/>
          <a:lstStyle/>
          <a:p>
            <a:r>
              <a:rPr lang="zh-CN" altLang="en-US" sz="2000" dirty="0"/>
              <a:t>单体</a:t>
            </a:r>
          </a:p>
        </p:txBody>
      </p:sp>
      <p:sp>
        <p:nvSpPr>
          <p:cNvPr id="5" name="矩形 4"/>
          <p:cNvSpPr/>
          <p:nvPr/>
        </p:nvSpPr>
        <p:spPr>
          <a:xfrm>
            <a:off x="696987" y="1665598"/>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sp>
        <p:nvSpPr>
          <p:cNvPr id="6" name="矩形 5"/>
          <p:cNvSpPr/>
          <p:nvPr/>
        </p:nvSpPr>
        <p:spPr>
          <a:xfrm>
            <a:off x="696987" y="2240666"/>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Database</a:t>
            </a:r>
            <a:endParaRPr lang="zh-CN" altLang="en-US" sz="1600" dirty="0"/>
          </a:p>
        </p:txBody>
      </p:sp>
      <p:cxnSp>
        <p:nvCxnSpPr>
          <p:cNvPr id="8" name="直接箭头连接符 7"/>
          <p:cNvCxnSpPr>
            <a:stCxn id="5" idx="2"/>
            <a:endCxn id="6" idx="0"/>
          </p:cNvCxnSpPr>
          <p:nvPr/>
        </p:nvCxnSpPr>
        <p:spPr>
          <a:xfrm>
            <a:off x="1345059" y="2025638"/>
            <a:ext cx="0" cy="215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887360" y="919422"/>
            <a:ext cx="1512168" cy="2735308"/>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t"/>
          <a:lstStyle/>
          <a:p>
            <a:r>
              <a:rPr lang="en-US" altLang="zh-CN" sz="2000" dirty="0"/>
              <a:t>SOA</a:t>
            </a:r>
            <a:endParaRPr lang="zh-CN" altLang="en-US" sz="2000" dirty="0"/>
          </a:p>
        </p:txBody>
      </p:sp>
      <p:sp>
        <p:nvSpPr>
          <p:cNvPr id="11" name="矩形 10"/>
          <p:cNvSpPr/>
          <p:nvPr/>
        </p:nvSpPr>
        <p:spPr>
          <a:xfrm>
            <a:off x="3973351" y="1475493"/>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UI</a:t>
            </a:r>
            <a:endParaRPr lang="zh-CN" altLang="en-US" sz="1600" dirty="0"/>
          </a:p>
        </p:txBody>
      </p:sp>
      <p:sp>
        <p:nvSpPr>
          <p:cNvPr id="12" name="矩形 11"/>
          <p:cNvSpPr/>
          <p:nvPr/>
        </p:nvSpPr>
        <p:spPr>
          <a:xfrm>
            <a:off x="3995372" y="3222682"/>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Database</a:t>
            </a:r>
            <a:endParaRPr lang="zh-CN" altLang="en-US" sz="1600" dirty="0"/>
          </a:p>
        </p:txBody>
      </p:sp>
      <p:cxnSp>
        <p:nvCxnSpPr>
          <p:cNvPr id="13" name="直接箭头连接符 12"/>
          <p:cNvCxnSpPr>
            <a:stCxn id="18" idx="2"/>
            <a:endCxn id="12" idx="0"/>
          </p:cNvCxnSpPr>
          <p:nvPr/>
        </p:nvCxnSpPr>
        <p:spPr>
          <a:xfrm>
            <a:off x="4639139" y="2969658"/>
            <a:ext cx="4305" cy="253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991067" y="2042555"/>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Service</a:t>
            </a:r>
            <a:endParaRPr lang="zh-CN" altLang="en-US" sz="1600" dirty="0"/>
          </a:p>
        </p:txBody>
      </p:sp>
      <p:sp>
        <p:nvSpPr>
          <p:cNvPr id="18" name="矩形 17"/>
          <p:cNvSpPr/>
          <p:nvPr/>
        </p:nvSpPr>
        <p:spPr>
          <a:xfrm>
            <a:off x="3991067" y="2609618"/>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DAO</a:t>
            </a:r>
            <a:endParaRPr lang="zh-CN" altLang="en-US" sz="1600" dirty="0"/>
          </a:p>
        </p:txBody>
      </p:sp>
      <p:cxnSp>
        <p:nvCxnSpPr>
          <p:cNvPr id="21" name="直接箭头连接符 20"/>
          <p:cNvCxnSpPr>
            <a:stCxn id="11" idx="2"/>
            <a:endCxn id="16" idx="0"/>
          </p:cNvCxnSpPr>
          <p:nvPr/>
        </p:nvCxnSpPr>
        <p:spPr>
          <a:xfrm>
            <a:off x="4621423" y="1835533"/>
            <a:ext cx="17716" cy="20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2"/>
            <a:endCxn id="18" idx="0"/>
          </p:cNvCxnSpPr>
          <p:nvPr/>
        </p:nvCxnSpPr>
        <p:spPr>
          <a:xfrm>
            <a:off x="4639139" y="2402595"/>
            <a:ext cx="0" cy="207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961683" y="910510"/>
            <a:ext cx="4392488" cy="2735308"/>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t"/>
          <a:lstStyle/>
          <a:p>
            <a:r>
              <a:rPr lang="zh-CN" altLang="en-US" sz="2000" dirty="0"/>
              <a:t>微服务</a:t>
            </a:r>
          </a:p>
        </p:txBody>
      </p:sp>
      <p:sp>
        <p:nvSpPr>
          <p:cNvPr id="26" name="矩形 25"/>
          <p:cNvSpPr/>
          <p:nvPr/>
        </p:nvSpPr>
        <p:spPr>
          <a:xfrm>
            <a:off x="8293831" y="1245165"/>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UI</a:t>
            </a:r>
            <a:endParaRPr lang="zh-CN" altLang="en-US" sz="1600" dirty="0"/>
          </a:p>
        </p:txBody>
      </p:sp>
      <p:sp>
        <p:nvSpPr>
          <p:cNvPr id="27" name="矩形 26"/>
          <p:cNvSpPr/>
          <p:nvPr/>
        </p:nvSpPr>
        <p:spPr>
          <a:xfrm>
            <a:off x="7069695" y="321377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Database</a:t>
            </a:r>
            <a:endParaRPr lang="zh-CN" altLang="en-US" sz="1600" dirty="0"/>
          </a:p>
        </p:txBody>
      </p:sp>
      <p:cxnSp>
        <p:nvCxnSpPr>
          <p:cNvPr id="28" name="直接箭头连接符 27"/>
          <p:cNvCxnSpPr>
            <a:stCxn id="30" idx="2"/>
            <a:endCxn id="27" idx="0"/>
          </p:cNvCxnSpPr>
          <p:nvPr/>
        </p:nvCxnSpPr>
        <p:spPr>
          <a:xfrm flipH="1">
            <a:off x="7717767" y="3013595"/>
            <a:ext cx="13371" cy="200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065390" y="2033643"/>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Service</a:t>
            </a:r>
            <a:endParaRPr lang="zh-CN" altLang="en-US" sz="1600" dirty="0"/>
          </a:p>
        </p:txBody>
      </p:sp>
      <p:sp>
        <p:nvSpPr>
          <p:cNvPr id="30" name="矩形 29"/>
          <p:cNvSpPr/>
          <p:nvPr/>
        </p:nvSpPr>
        <p:spPr>
          <a:xfrm>
            <a:off x="7083066" y="2653555"/>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Service</a:t>
            </a:r>
            <a:endParaRPr lang="zh-CN" altLang="en-US" sz="1600" dirty="0"/>
          </a:p>
        </p:txBody>
      </p:sp>
      <p:cxnSp>
        <p:nvCxnSpPr>
          <p:cNvPr id="31" name="直接箭头连接符 30"/>
          <p:cNvCxnSpPr>
            <a:stCxn id="26" idx="2"/>
            <a:endCxn id="29" idx="0"/>
          </p:cNvCxnSpPr>
          <p:nvPr/>
        </p:nvCxnSpPr>
        <p:spPr>
          <a:xfrm flipH="1">
            <a:off x="7713462" y="1605205"/>
            <a:ext cx="1228441" cy="4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9" idx="2"/>
            <a:endCxn id="30" idx="0"/>
          </p:cNvCxnSpPr>
          <p:nvPr/>
        </p:nvCxnSpPr>
        <p:spPr>
          <a:xfrm>
            <a:off x="7713462" y="2393683"/>
            <a:ext cx="17676" cy="25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618663" y="2437413"/>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Service</a:t>
            </a:r>
            <a:endParaRPr lang="zh-CN" altLang="en-US" sz="1600" dirty="0"/>
          </a:p>
        </p:txBody>
      </p:sp>
      <p:cxnSp>
        <p:nvCxnSpPr>
          <p:cNvPr id="38" name="直接箭头连接符 37"/>
          <p:cNvCxnSpPr>
            <a:stCxn id="26" idx="2"/>
            <a:endCxn id="34" idx="0"/>
          </p:cNvCxnSpPr>
          <p:nvPr/>
        </p:nvCxnSpPr>
        <p:spPr>
          <a:xfrm>
            <a:off x="8941903" y="1605205"/>
            <a:ext cx="324832" cy="83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618663" y="3036273"/>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Database</a:t>
            </a:r>
            <a:endParaRPr lang="zh-CN" altLang="en-US" sz="1600" dirty="0"/>
          </a:p>
        </p:txBody>
      </p:sp>
      <p:cxnSp>
        <p:nvCxnSpPr>
          <p:cNvPr id="42" name="直接箭头连接符 41"/>
          <p:cNvCxnSpPr>
            <a:stCxn id="34" idx="2"/>
            <a:endCxn id="41" idx="0"/>
          </p:cNvCxnSpPr>
          <p:nvPr/>
        </p:nvCxnSpPr>
        <p:spPr>
          <a:xfrm>
            <a:off x="9266735" y="2797453"/>
            <a:ext cx="0" cy="23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9829428" y="1849848"/>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Service</a:t>
            </a:r>
            <a:endParaRPr lang="zh-CN" altLang="en-US" sz="1600" dirty="0"/>
          </a:p>
        </p:txBody>
      </p:sp>
      <p:cxnSp>
        <p:nvCxnSpPr>
          <p:cNvPr id="50" name="直接箭头连接符 49"/>
          <p:cNvCxnSpPr>
            <a:stCxn id="26" idx="2"/>
            <a:endCxn id="46" idx="0"/>
          </p:cNvCxnSpPr>
          <p:nvPr/>
        </p:nvCxnSpPr>
        <p:spPr>
          <a:xfrm>
            <a:off x="8941903" y="1605205"/>
            <a:ext cx="1535597" cy="24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6" idx="2"/>
            <a:endCxn id="34" idx="0"/>
          </p:cNvCxnSpPr>
          <p:nvPr/>
        </p:nvCxnSpPr>
        <p:spPr>
          <a:xfrm flipH="1">
            <a:off x="9266735" y="2209888"/>
            <a:ext cx="1210765" cy="22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燕尾形箭头 59"/>
          <p:cNvSpPr/>
          <p:nvPr/>
        </p:nvSpPr>
        <p:spPr>
          <a:xfrm>
            <a:off x="2308202" y="1931311"/>
            <a:ext cx="1339445" cy="50604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燕尾形箭头 60"/>
          <p:cNvSpPr/>
          <p:nvPr/>
        </p:nvSpPr>
        <p:spPr>
          <a:xfrm>
            <a:off x="5531571" y="1880128"/>
            <a:ext cx="1339445" cy="50604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718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微服务面临的挑战</a:t>
            </a:r>
          </a:p>
        </p:txBody>
      </p:sp>
      <p:sp>
        <p:nvSpPr>
          <p:cNvPr id="3" name="副标题 2"/>
          <p:cNvSpPr>
            <a:spLocks noGrp="1"/>
          </p:cNvSpPr>
          <p:nvPr>
            <p:ph type="subTitle" idx="1"/>
          </p:nvPr>
        </p:nvSpPr>
        <p:spPr/>
        <p:txBody>
          <a:bodyPr>
            <a:normAutofit fontScale="92500" lnSpcReduction="10000"/>
          </a:bodyPr>
          <a:lstStyle/>
          <a:p>
            <a:pPr marL="457200" indent="-457200">
              <a:buAutoNum type="arabicPeriod"/>
            </a:pPr>
            <a:r>
              <a:rPr lang="zh-CN" altLang="en-US" dirty="0"/>
              <a:t>持续集成：大量的工程，需要一个持续集成工具自动完成编译，打包，发布，部署等工作</a:t>
            </a:r>
            <a:endParaRPr lang="en-US" altLang="zh-CN" dirty="0"/>
          </a:p>
          <a:p>
            <a:pPr marL="457200" indent="-457200">
              <a:buAutoNum type="arabicPeriod"/>
            </a:pPr>
            <a:r>
              <a:rPr lang="zh-CN" altLang="en-US" dirty="0"/>
              <a:t>版本管理：大量的版本，就会遇到兼容性问题。你需要让项目可控</a:t>
            </a:r>
            <a:endParaRPr lang="en-US" altLang="zh-CN" dirty="0"/>
          </a:p>
          <a:p>
            <a:pPr marL="457200" indent="-457200">
              <a:buAutoNum type="arabicPeriod"/>
            </a:pPr>
            <a:r>
              <a:rPr lang="zh-CN" altLang="en-US" dirty="0"/>
              <a:t>文档管理：版本在持续升级，服务接口不匹配。你需要一个文档管理系统，并让开发者严格遵守文档进行开发</a:t>
            </a:r>
            <a:endParaRPr lang="en-US" altLang="zh-CN" dirty="0"/>
          </a:p>
          <a:p>
            <a:pPr marL="457200" indent="-457200">
              <a:buAutoNum type="arabicPeriod"/>
            </a:pPr>
            <a:r>
              <a:rPr lang="zh-CN" altLang="en-US" dirty="0"/>
              <a:t>生命周期管理：服务运行期，需要一个平台管理服务，除了部署，启停，还要能够在服务崩溃时自动拉起服务</a:t>
            </a:r>
            <a:endParaRPr lang="en-US" altLang="zh-CN" dirty="0"/>
          </a:p>
          <a:p>
            <a:pPr marL="457200" indent="-457200">
              <a:buAutoNum type="arabicPeriod"/>
            </a:pPr>
            <a:r>
              <a:rPr lang="zh-CN" altLang="en-US" dirty="0"/>
              <a:t>运维：运维人员操作服务，查看指标，日志，分布式调用链，更改配置项都由于微服务架构而变得比以往更加复杂</a:t>
            </a:r>
            <a:endParaRPr lang="en-US" altLang="zh-CN" dirty="0"/>
          </a:p>
          <a:p>
            <a:pPr marL="457200" indent="-457200">
              <a:buAutoNum type="arabicPeriod"/>
            </a:pPr>
            <a:r>
              <a:rPr lang="zh-CN" altLang="en-US" dirty="0"/>
              <a:t>调试：在开发期你如果依赖于很多微服务，如何方便地在本地去调用依赖的服务。</a:t>
            </a:r>
            <a:endParaRPr lang="en-US" altLang="zh-CN" dirty="0"/>
          </a:p>
          <a:p>
            <a:pPr marL="457200" indent="-457200">
              <a:buAutoNum type="arabicPeriod"/>
            </a:pPr>
            <a:r>
              <a:rPr lang="zh-CN" altLang="en-US" dirty="0"/>
              <a:t>网络调用：从过去本地的内存栈调用变为了网络调用，不再可靠</a:t>
            </a:r>
            <a:endParaRPr lang="en-US" altLang="zh-CN" dirty="0"/>
          </a:p>
          <a:p>
            <a:pPr marL="457200" indent="-457200">
              <a:buAutoNum type="arabicPeriod"/>
            </a:pPr>
            <a:r>
              <a:rPr lang="zh-CN" altLang="en-US" dirty="0"/>
              <a:t>安全：如何控制不让未经授权的调用者访问到自己的数据</a:t>
            </a:r>
            <a:endParaRPr lang="en-US" altLang="zh-CN" dirty="0"/>
          </a:p>
          <a:p>
            <a:pPr marL="457200" indent="-457200">
              <a:buAutoNum type="arabicPeriod"/>
            </a:pPr>
            <a:r>
              <a:rPr lang="zh-CN" altLang="en-US" dirty="0"/>
              <a:t>如何云服务化：转型微服务涉及一系列的工作，处理以上复杂的问题需要大量的基础代码研发，如何能驾驭诸多的技术和文化变更</a:t>
            </a:r>
          </a:p>
        </p:txBody>
      </p:sp>
    </p:spTree>
    <p:extLst>
      <p:ext uri="{BB962C8B-B14F-4D97-AF65-F5344CB8AC3E}">
        <p14:creationId xmlns:p14="http://schemas.microsoft.com/office/powerpoint/2010/main" val="362053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构建微服务系统是困难的</a:t>
            </a:r>
          </a:p>
        </p:txBody>
      </p:sp>
      <p:pic>
        <p:nvPicPr>
          <p:cNvPr id="4" name="image.png" descr="image.png"/>
          <p:cNvPicPr>
            <a:picLocks/>
          </p:cNvPicPr>
          <p:nvPr/>
        </p:nvPicPr>
        <p:blipFill>
          <a:blip r:embed="rId2">
            <a:extLst/>
          </a:blip>
          <a:stretch>
            <a:fillRect/>
          </a:stretch>
        </p:blipFill>
        <p:spPr>
          <a:xfrm>
            <a:off x="696987" y="837506"/>
            <a:ext cx="10062833" cy="5106627"/>
          </a:xfrm>
          <a:prstGeom prst="rect">
            <a:avLst/>
          </a:prstGeom>
        </p:spPr>
      </p:pic>
      <p:sp>
        <p:nvSpPr>
          <p:cNvPr id="5" name="副标题 2"/>
          <p:cNvSpPr>
            <a:spLocks noGrp="1"/>
          </p:cNvSpPr>
          <p:nvPr>
            <p:ph type="subTitle" idx="1"/>
          </p:nvPr>
        </p:nvSpPr>
        <p:spPr>
          <a:xfrm>
            <a:off x="624979" y="5944132"/>
            <a:ext cx="11161240" cy="654013"/>
          </a:xfrm>
        </p:spPr>
        <p:txBody>
          <a:bodyPr>
            <a:normAutofit fontScale="92500"/>
          </a:bodyPr>
          <a:lstStyle/>
          <a:p>
            <a:r>
              <a:rPr lang="zh-CN" altLang="en-US" dirty="0"/>
              <a:t>接下来的章节中将简单介绍微服务模式带来的问题的解决方式，并在后续课程中进行实战</a:t>
            </a:r>
          </a:p>
        </p:txBody>
      </p:sp>
    </p:spTree>
    <p:extLst>
      <p:ext uri="{BB962C8B-B14F-4D97-AF65-F5344CB8AC3E}">
        <p14:creationId xmlns:p14="http://schemas.microsoft.com/office/powerpoint/2010/main" val="415511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容器与容器平台</a:t>
            </a:r>
          </a:p>
        </p:txBody>
      </p:sp>
      <p:sp>
        <p:nvSpPr>
          <p:cNvPr id="3" name="副标题 2"/>
          <p:cNvSpPr>
            <a:spLocks noGrp="1"/>
          </p:cNvSpPr>
          <p:nvPr>
            <p:ph type="subTitle" idx="1"/>
          </p:nvPr>
        </p:nvSpPr>
        <p:spPr/>
        <p:txBody>
          <a:bodyPr>
            <a:normAutofit fontScale="92500"/>
          </a:bodyPr>
          <a:lstStyle/>
          <a:p>
            <a:r>
              <a:rPr lang="zh-CN" altLang="en-US" dirty="0"/>
              <a:t>可以学习</a:t>
            </a:r>
            <a:r>
              <a:rPr lang="en-US" altLang="zh-CN" dirty="0"/>
              <a:t>day1-day4</a:t>
            </a:r>
            <a:r>
              <a:rPr lang="zh-CN" altLang="en-US" dirty="0"/>
              <a:t>的内容来了解相关技术</a:t>
            </a:r>
            <a:endParaRPr lang="en-US" altLang="zh-CN" dirty="0"/>
          </a:p>
          <a:p>
            <a:r>
              <a:rPr lang="en-US" altLang="zh-CN" dirty="0">
                <a:hlinkClick r:id="rId2"/>
              </a:rPr>
              <a:t>https://activity.huaweicloud.com/21days_cce/index.html</a:t>
            </a:r>
            <a:endParaRPr lang="en-US" altLang="zh-CN" dirty="0"/>
          </a:p>
          <a:p>
            <a:endParaRPr lang="en-US" altLang="zh-CN" dirty="0"/>
          </a:p>
          <a:p>
            <a:r>
              <a:rPr lang="zh-CN" altLang="en-US" dirty="0"/>
              <a:t>容器的出现帮助了微服务技术体系的成熟，这是至关重要的一环</a:t>
            </a:r>
            <a:endParaRPr lang="en-US" altLang="zh-CN" dirty="0"/>
          </a:p>
          <a:p>
            <a:r>
              <a:rPr lang="zh-CN" altLang="en-US" dirty="0"/>
              <a:t>容器和微服务是天生一对，在过去的虚拟机时代中，</a:t>
            </a:r>
            <a:r>
              <a:rPr lang="en-US" altLang="zh-CN" dirty="0"/>
              <a:t>VM</a:t>
            </a:r>
            <a:r>
              <a:rPr lang="zh-CN" altLang="en-US" dirty="0"/>
              <a:t>的启停甚至长达数分钟，在进行弹性伸缩时，假设你设置了这样的伸缩条件“</a:t>
            </a:r>
            <a:r>
              <a:rPr lang="en-US" altLang="zh-CN" dirty="0"/>
              <a:t>CPU</a:t>
            </a:r>
            <a:r>
              <a:rPr lang="zh-CN" altLang="en-US" dirty="0"/>
              <a:t>负载高于</a:t>
            </a:r>
            <a:r>
              <a:rPr lang="en-US" altLang="zh-CN" dirty="0"/>
              <a:t>80%</a:t>
            </a:r>
            <a:r>
              <a:rPr lang="zh-CN" altLang="en-US" dirty="0"/>
              <a:t>时，新增一台机器“，那么很可能在你没有得到一台新机器前，现存的</a:t>
            </a:r>
            <a:r>
              <a:rPr lang="en-US" altLang="zh-CN" dirty="0"/>
              <a:t>VM</a:t>
            </a:r>
            <a:r>
              <a:rPr lang="zh-CN" altLang="en-US" dirty="0"/>
              <a:t>中的服务就已经被压垮，继而引发级联崩溃。</a:t>
            </a:r>
            <a:endParaRPr lang="en-US" altLang="zh-CN" dirty="0"/>
          </a:p>
          <a:p>
            <a:endParaRPr lang="en-US" altLang="zh-CN" dirty="0"/>
          </a:p>
          <a:p>
            <a:r>
              <a:rPr lang="zh-CN" altLang="en-US" dirty="0"/>
              <a:t>容器的启停只需要数秒，并且由统一的容器平台管理全生命周期，为微服务系统提供了运行条件</a:t>
            </a:r>
            <a:endParaRPr lang="en-US" altLang="zh-CN" dirty="0"/>
          </a:p>
          <a:p>
            <a:endParaRPr lang="en-US" altLang="zh-CN" dirty="0"/>
          </a:p>
          <a:p>
            <a:r>
              <a:rPr lang="zh-CN" altLang="en-US" dirty="0"/>
              <a:t>从以往以虚拟机为中心的管理变为了以服务为中心的管理。让开发者专注于应用本身</a:t>
            </a:r>
          </a:p>
        </p:txBody>
      </p:sp>
    </p:spTree>
    <p:extLst>
      <p:ext uri="{BB962C8B-B14F-4D97-AF65-F5344CB8AC3E}">
        <p14:creationId xmlns:p14="http://schemas.microsoft.com/office/powerpoint/2010/main" val="71049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微服务模式</a:t>
            </a:r>
            <a:r>
              <a:rPr lang="en-US" altLang="zh-CN" dirty="0"/>
              <a:t>—</a:t>
            </a:r>
            <a:r>
              <a:rPr lang="zh-CN" altLang="en-US" dirty="0"/>
              <a:t>注册发现</a:t>
            </a:r>
          </a:p>
        </p:txBody>
      </p:sp>
      <p:sp>
        <p:nvSpPr>
          <p:cNvPr id="3" name="副标题 2"/>
          <p:cNvSpPr>
            <a:spLocks noGrp="1"/>
          </p:cNvSpPr>
          <p:nvPr>
            <p:ph type="subTitle" idx="1"/>
          </p:nvPr>
        </p:nvSpPr>
        <p:spPr>
          <a:xfrm>
            <a:off x="408159" y="4509915"/>
            <a:ext cx="11378060" cy="1792398"/>
          </a:xfrm>
        </p:spPr>
        <p:txBody>
          <a:bodyPr>
            <a:normAutofit fontScale="62500" lnSpcReduction="20000"/>
          </a:bodyPr>
          <a:lstStyle/>
          <a:p>
            <a:r>
              <a:rPr lang="zh-CN" altLang="en-US" dirty="0"/>
              <a:t>注册发现是微服务的基础，每个微服务实例都要注册自己的信息与地址到注册中心中，每个实例都在注册中心中查询自己需要访问的实例信息与真实地址。</a:t>
            </a:r>
            <a:endParaRPr lang="en-US" altLang="zh-CN" dirty="0"/>
          </a:p>
          <a:p>
            <a:r>
              <a:rPr lang="en-US" altLang="zh-CN" dirty="0"/>
              <a:t>Service center</a:t>
            </a:r>
            <a:r>
              <a:rPr lang="zh-CN" altLang="en-US" dirty="0"/>
              <a:t>是华为云提供的一个典型的注册中心，帮助服务间进行注册与发现</a:t>
            </a:r>
            <a:endParaRPr lang="en-US" altLang="zh-CN" dirty="0"/>
          </a:p>
          <a:p>
            <a:r>
              <a:rPr lang="zh-CN" altLang="en-US" dirty="0"/>
              <a:t>注册中心优点：</a:t>
            </a:r>
            <a:endParaRPr lang="en-US" altLang="zh-CN" dirty="0"/>
          </a:p>
          <a:p>
            <a:r>
              <a:rPr lang="en-US" altLang="zh-CN" dirty="0"/>
              <a:t>1.</a:t>
            </a:r>
            <a:r>
              <a:rPr lang="zh-CN" altLang="en-US" dirty="0"/>
              <a:t>解耦服务提供者与服务消费者，服务消费者不需要硬编码服务提供者地址。</a:t>
            </a:r>
            <a:endParaRPr lang="en-US" altLang="zh-CN" dirty="0"/>
          </a:p>
          <a:p>
            <a:r>
              <a:rPr lang="en-US" altLang="zh-CN" dirty="0"/>
              <a:t>2.</a:t>
            </a:r>
            <a:r>
              <a:rPr lang="zh-CN" altLang="en-US" dirty="0"/>
              <a:t>服务动态发现及可伸缩能力，服务提供者实例的动态增减能通过注册中心动态推送到服务消费者端。</a:t>
            </a:r>
            <a:endParaRPr lang="en-US" altLang="zh-CN" dirty="0"/>
          </a:p>
          <a:p>
            <a:r>
              <a:rPr lang="en-US" altLang="zh-CN" dirty="0"/>
              <a:t>3.</a:t>
            </a:r>
            <a:r>
              <a:rPr lang="zh-CN" altLang="en-US" dirty="0"/>
              <a:t>通过注册中心可以动态地监控服务运行状态</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11" y="910875"/>
            <a:ext cx="9577064" cy="3486992"/>
          </a:xfrm>
          <a:prstGeom prst="rect">
            <a:avLst/>
          </a:prstGeom>
        </p:spPr>
      </p:pic>
    </p:spTree>
    <p:extLst>
      <p:ext uri="{BB962C8B-B14F-4D97-AF65-F5344CB8AC3E}">
        <p14:creationId xmlns:p14="http://schemas.microsoft.com/office/powerpoint/2010/main" val="331801999"/>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32782</TotalTime>
  <Words>2423</Words>
  <Application>Microsoft Office PowerPoint</Application>
  <PresentationFormat>自定义</PresentationFormat>
  <Paragraphs>205</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23</vt:i4>
      </vt:variant>
    </vt:vector>
  </HeadingPairs>
  <TitlesOfParts>
    <vt:vector size="34" baseType="lpstr">
      <vt:lpstr>FrutigerNext LT Light</vt:lpstr>
      <vt:lpstr>FrutigerNext LT Medium</vt:lpstr>
      <vt:lpstr>Open Sans</vt:lpstr>
      <vt:lpstr>黑体</vt:lpstr>
      <vt:lpstr>微软雅黑</vt:lpstr>
      <vt:lpstr>Arial</vt:lpstr>
      <vt:lpstr>Calibri</vt:lpstr>
      <vt:lpstr>Blank</vt:lpstr>
      <vt:lpstr>内容Copytext </vt:lpstr>
      <vt:lpstr>1_内容Copytext </vt:lpstr>
      <vt:lpstr>Thank you</vt:lpstr>
      <vt:lpstr>21天微服务实战营-Day1</vt:lpstr>
      <vt:lpstr>Day1 微服务架构知识介绍</vt:lpstr>
      <vt:lpstr>什么是微服务</vt:lpstr>
      <vt:lpstr>为什么使用微服务</vt:lpstr>
      <vt:lpstr>历史</vt:lpstr>
      <vt:lpstr>微服务面临的挑战</vt:lpstr>
      <vt:lpstr>构建微服务系统是困难的</vt:lpstr>
      <vt:lpstr>容器与容器平台</vt:lpstr>
      <vt:lpstr>微服务模式—注册发现</vt:lpstr>
      <vt:lpstr>微服务模式—路由管理</vt:lpstr>
      <vt:lpstr>灰度发布</vt:lpstr>
      <vt:lpstr>微服务模式—客户端负载均衡</vt:lpstr>
      <vt:lpstr>微服务模式—熔断</vt:lpstr>
      <vt:lpstr>微服务模式—容错</vt:lpstr>
      <vt:lpstr>配置管理</vt:lpstr>
      <vt:lpstr>监控</vt:lpstr>
      <vt:lpstr>安全</vt:lpstr>
      <vt:lpstr>API管理</vt:lpstr>
      <vt:lpstr>开发框架</vt:lpstr>
      <vt:lpstr>Service Mesh</vt:lpstr>
      <vt:lpstr>Service Mesh</vt:lpstr>
      <vt:lpstr>微服务平台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Jason lu</cp:lastModifiedBy>
  <cp:revision>854</cp:revision>
  <dcterms:created xsi:type="dcterms:W3CDTF">2014-09-24T01:01:53Z</dcterms:created>
  <dcterms:modified xsi:type="dcterms:W3CDTF">2019-03-04T01:39:20Z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(3)YUazn81R4q0hUvgnFE4l0CHC3ht66A1zCe+ikn/NO9ez9qjWCXNx/oqfgx6+1u3tPmhcxqYG
ED5sJacxyUO6X4uEEzC+lslJSJPK5IBjp7nBDE7QJRJFZgmqeZSkDlGXwupcttBl5BbnFN11
VMypkbxAZ+OQpR0wYhMBoAHt7uz5v6JETOfvjrR57QJPK/vttCDtD4c2sOW2pqVyEeJcn01A
YBgQ9fJWBbLkqYXpuw</vt:lpwstr>
  </property>
  <property fmtid="{D5CDD505-2E9C-101B-9397-08002B2CF9AE}" pid="6" name="_2015_ms_pID_7253431">
    <vt:lpwstr>KLqR5Axu1uT2kuvYPPNLIqOLuBEuayvu4GjShaxfyc48o1SlM73CE4
fnvMFkVEvKrTHh0Rcdw0fsSMLVj6QqJ5dOYIfVek6zxgHlxZPLBxd1zfixztNYWS0yKxcTAF
AbdKh5awdv9YMGNukPIiJEDVWttINVh+YffbvIfJacjROzhSVN1tWm64WuseLe7TC6TgmrJ+
kdXXRECP1ZNFD9suq3qDrK7NDKGU9lQQr7tB</vt:lpwstr>
  </property>
  <property fmtid="{D5CDD505-2E9C-101B-9397-08002B2CF9AE}" pid="7" name="_2015_ms_pID_7253432">
    <vt:lpwstr>QhroZrBronZquUnYDhoaqP7WP8yeAGHW2dgN
zP8OXyvKp6kWcuCKfzw1P6NoSrGPDNOzyowMCi2kmr3EQ0TontQ=</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1550798826</vt:lpwstr>
  </property>
</Properties>
</file>