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3/6/2019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3/6/2019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C581B8-A27D-4E93-8667-6F93EB9828B3}"/>
              </a:ext>
            </a:extLst>
          </p:cNvPr>
          <p:cNvSpPr>
            <a:spLocks noGrp="1"/>
          </p:cNvSpPr>
          <p:nvPr>
            <p:ph type="ctrTitle"/>
          </p:nvPr>
        </p:nvSpPr>
        <p:spPr>
          <a:xfrm>
            <a:off x="3723859" y="1775791"/>
            <a:ext cx="7197726" cy="1457740"/>
          </a:xfrm>
        </p:spPr>
        <p:txBody>
          <a:bodyPr/>
          <a:lstStyle/>
          <a:p>
            <a:pPr algn="l"/>
            <a:r>
              <a:rPr lang="zh-CN" altLang="en-US" dirty="0"/>
              <a:t>               微服务</a:t>
            </a:r>
          </a:p>
        </p:txBody>
      </p:sp>
      <p:sp>
        <p:nvSpPr>
          <p:cNvPr id="3" name="副标题 2">
            <a:extLst>
              <a:ext uri="{FF2B5EF4-FFF2-40B4-BE49-F238E27FC236}">
                <a16:creationId xmlns:a16="http://schemas.microsoft.com/office/drawing/2014/main" id="{BD9DF902-163C-4DE4-B8E2-95203A8A0A31}"/>
              </a:ext>
            </a:extLst>
          </p:cNvPr>
          <p:cNvSpPr>
            <a:spLocks noGrp="1"/>
          </p:cNvSpPr>
          <p:nvPr>
            <p:ph type="subTitle" idx="1"/>
          </p:nvPr>
        </p:nvSpPr>
        <p:spPr>
          <a:xfrm>
            <a:off x="3962399" y="3849757"/>
            <a:ext cx="7197726" cy="2100469"/>
          </a:xfrm>
        </p:spPr>
        <p:txBody>
          <a:bodyPr>
            <a:normAutofit fontScale="92500"/>
          </a:bodyPr>
          <a:lstStyle/>
          <a:p>
            <a:pPr algn="l"/>
            <a:r>
              <a:rPr lang="en-US" altLang="zh-CN" sz="2400" b="1" dirty="0"/>
              <a:t>"</a:t>
            </a:r>
            <a:r>
              <a:rPr lang="zh-CN" altLang="en-US" sz="2400" b="1" dirty="0"/>
              <a:t>让我们的系统尽可能快地响应变化</a:t>
            </a:r>
            <a:r>
              <a:rPr lang="en-US" altLang="zh-CN" sz="2400" b="1" dirty="0"/>
              <a:t>" - Rebecca Parson </a:t>
            </a:r>
          </a:p>
          <a:p>
            <a:pPr algn="l"/>
            <a:r>
              <a:rPr lang="en-US" altLang="zh-CN" sz="2400" b="1" dirty="0"/>
              <a:t>--------</a:t>
            </a:r>
            <a:r>
              <a:rPr lang="zh-CN" altLang="en-US" sz="2400" b="1" dirty="0"/>
              <a:t>实现自我包含，单一业务功能的自治服务。</a:t>
            </a:r>
            <a:endParaRPr lang="zh-CN" altLang="en-US" sz="2400" dirty="0"/>
          </a:p>
          <a:p>
            <a:pPr algn="l"/>
            <a:endParaRPr lang="en-US" altLang="zh-CN" sz="2400" dirty="0"/>
          </a:p>
          <a:p>
            <a:pPr algn="l"/>
            <a:r>
              <a:rPr lang="en-US" altLang="zh-CN" sz="2400" dirty="0"/>
              <a:t>                                                                               3/4/2019      </a:t>
            </a:r>
          </a:p>
          <a:p>
            <a:pPr algn="l"/>
            <a:endParaRPr lang="zh-CN" altLang="en-US" sz="2400" dirty="0"/>
          </a:p>
        </p:txBody>
      </p:sp>
    </p:spTree>
    <p:extLst>
      <p:ext uri="{BB962C8B-B14F-4D97-AF65-F5344CB8AC3E}">
        <p14:creationId xmlns:p14="http://schemas.microsoft.com/office/powerpoint/2010/main" val="603539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D9E3C-4771-47E9-8825-390ECAA60C37}"/>
              </a:ext>
            </a:extLst>
          </p:cNvPr>
          <p:cNvSpPr>
            <a:spLocks noGrp="1"/>
          </p:cNvSpPr>
          <p:nvPr>
            <p:ph type="title"/>
          </p:nvPr>
        </p:nvSpPr>
        <p:spPr>
          <a:xfrm>
            <a:off x="685800" y="737659"/>
            <a:ext cx="10131427" cy="1091141"/>
          </a:xfrm>
        </p:spPr>
        <p:txBody>
          <a:bodyPr/>
          <a:lstStyle/>
          <a:p>
            <a:r>
              <a:rPr lang="en-US" altLang="zh-CN" b="1" dirty="0"/>
              <a:t>5. </a:t>
            </a:r>
            <a:r>
              <a:rPr lang="zh-CN" altLang="en-US" b="1" dirty="0"/>
              <a:t>什么样的项目适合微服务</a:t>
            </a:r>
            <a:endParaRPr lang="zh-CN" altLang="en-US" dirty="0"/>
          </a:p>
        </p:txBody>
      </p:sp>
      <p:sp>
        <p:nvSpPr>
          <p:cNvPr id="3" name="文本占位符 2">
            <a:extLst>
              <a:ext uri="{FF2B5EF4-FFF2-40B4-BE49-F238E27FC236}">
                <a16:creationId xmlns:a16="http://schemas.microsoft.com/office/drawing/2014/main" id="{A1B02FC3-F25A-4E48-87BC-1312C3D2F764}"/>
              </a:ext>
            </a:extLst>
          </p:cNvPr>
          <p:cNvSpPr>
            <a:spLocks noGrp="1"/>
          </p:cNvSpPr>
          <p:nvPr>
            <p:ph type="body" idx="1"/>
          </p:nvPr>
        </p:nvSpPr>
        <p:spPr>
          <a:xfrm>
            <a:off x="685799" y="2133600"/>
            <a:ext cx="10131428" cy="3551584"/>
          </a:xfrm>
        </p:spPr>
        <p:txBody>
          <a:bodyPr>
            <a:normAutofit fontScale="92500" lnSpcReduction="10000"/>
          </a:bodyPr>
          <a:lstStyle/>
          <a:p>
            <a:r>
              <a:rPr lang="zh-CN" altLang="en-US" sz="2200" dirty="0"/>
              <a:t>微服务可以按照业务功能本身的独立性来划分，如果系统提供的业务是非常底层的，如：操作系统内核、存储系统、网络系统、数据库系统等等，这类系统都偏底层，功能和功能之间有着紧密的配合关系，如果强制拆分为较小的服务单元，会让集成工作量急剧上升，并且这种人为的切割无法带来业务上的真正的隔离，所以无法做到独立部署和运行，也就不适合做成微服务了。</a:t>
            </a:r>
            <a:endParaRPr lang="en-US" altLang="zh-CN" sz="2200" dirty="0"/>
          </a:p>
          <a:p>
            <a:r>
              <a:rPr lang="zh-CN" altLang="en-US" b="1" dirty="0"/>
              <a:t>能不能做成微服务，取决于四个要素：</a:t>
            </a:r>
            <a:endParaRPr lang="en-US" altLang="zh-CN" b="1" dirty="0"/>
          </a:p>
          <a:p>
            <a:pPr marL="342900" indent="-342900">
              <a:buFont typeface="Arial" panose="020B0604020202020204" pitchFamily="34" charset="0"/>
              <a:buChar char="•"/>
            </a:pPr>
            <a:r>
              <a:rPr lang="zh-CN" altLang="en-US" dirty="0"/>
              <a:t>小：微服务体积小，</a:t>
            </a:r>
            <a:r>
              <a:rPr lang="en-US" altLang="zh-CN" dirty="0"/>
              <a:t>2 pizza </a:t>
            </a:r>
            <a:r>
              <a:rPr lang="zh-CN" altLang="en-US" dirty="0"/>
              <a:t>团队。</a:t>
            </a:r>
            <a:endParaRPr lang="en-US" altLang="zh-CN" dirty="0"/>
          </a:p>
          <a:p>
            <a:pPr marL="342900" indent="-342900">
              <a:buFont typeface="Arial" panose="020B0604020202020204" pitchFamily="34" charset="0"/>
              <a:buChar char="•"/>
            </a:pPr>
            <a:r>
              <a:rPr lang="zh-CN" altLang="en-US" dirty="0"/>
              <a:t>独：能够独立的部署和运行。</a:t>
            </a:r>
            <a:endParaRPr lang="en-US" altLang="zh-CN" dirty="0"/>
          </a:p>
          <a:p>
            <a:pPr marL="342900" indent="-342900">
              <a:buFont typeface="Arial" panose="020B0604020202020204" pitchFamily="34" charset="0"/>
              <a:buChar char="•"/>
            </a:pPr>
            <a:r>
              <a:rPr lang="zh-CN" altLang="en-US" dirty="0"/>
              <a:t>轻：使用轻量级的通信机制和架构。</a:t>
            </a:r>
            <a:endParaRPr lang="en-US" altLang="zh-CN" dirty="0"/>
          </a:p>
          <a:p>
            <a:pPr marL="342900" indent="-342900">
              <a:buFont typeface="Arial" panose="020B0604020202020204" pitchFamily="34" charset="0"/>
              <a:buChar char="•"/>
            </a:pPr>
            <a:r>
              <a:rPr lang="zh-CN" altLang="en-US" dirty="0"/>
              <a:t>松：为服务之间是松耦合的。</a:t>
            </a:r>
            <a:endParaRPr lang="en-US" altLang="zh-CN" dirty="0"/>
          </a:p>
          <a:p>
            <a:pPr marL="342900" indent="-342900">
              <a:buFont typeface="Arial" panose="020B0604020202020204" pitchFamily="34" charset="0"/>
              <a:buChar char="•"/>
            </a:pPr>
            <a:endParaRPr lang="zh-CN" altLang="en-US" dirty="0"/>
          </a:p>
        </p:txBody>
      </p:sp>
    </p:spTree>
    <p:extLst>
      <p:ext uri="{BB962C8B-B14F-4D97-AF65-F5344CB8AC3E}">
        <p14:creationId xmlns:p14="http://schemas.microsoft.com/office/powerpoint/2010/main" val="4112243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0072F-4A51-4E54-A447-BB44B9BAB6ED}"/>
              </a:ext>
            </a:extLst>
          </p:cNvPr>
          <p:cNvSpPr>
            <a:spLocks noGrp="1"/>
          </p:cNvSpPr>
          <p:nvPr>
            <p:ph type="title"/>
          </p:nvPr>
        </p:nvSpPr>
        <p:spPr>
          <a:xfrm>
            <a:off x="685799" y="611819"/>
            <a:ext cx="10131427" cy="1150720"/>
          </a:xfrm>
        </p:spPr>
        <p:txBody>
          <a:bodyPr/>
          <a:lstStyle/>
          <a:p>
            <a:r>
              <a:rPr lang="en-US" altLang="zh-CN" b="1" dirty="0"/>
              <a:t>6. </a:t>
            </a:r>
            <a:r>
              <a:rPr lang="zh-CN" altLang="en-US" b="1" dirty="0"/>
              <a:t>微服务折分与设计</a:t>
            </a:r>
            <a:endParaRPr lang="zh-CN" altLang="en-US" dirty="0"/>
          </a:p>
        </p:txBody>
      </p:sp>
      <p:sp>
        <p:nvSpPr>
          <p:cNvPr id="3" name="文本占位符 2">
            <a:extLst>
              <a:ext uri="{FF2B5EF4-FFF2-40B4-BE49-F238E27FC236}">
                <a16:creationId xmlns:a16="http://schemas.microsoft.com/office/drawing/2014/main" id="{727CEC25-16A0-468C-A0F0-8FF55C364CED}"/>
              </a:ext>
            </a:extLst>
          </p:cNvPr>
          <p:cNvSpPr>
            <a:spLocks noGrp="1"/>
          </p:cNvSpPr>
          <p:nvPr>
            <p:ph type="body" idx="1"/>
          </p:nvPr>
        </p:nvSpPr>
        <p:spPr>
          <a:xfrm>
            <a:off x="685799" y="2199862"/>
            <a:ext cx="10131428" cy="3591338"/>
          </a:xfrm>
        </p:spPr>
        <p:txBody>
          <a:bodyPr/>
          <a:lstStyle/>
          <a:p>
            <a:pPr marL="457200" indent="-457200">
              <a:buFont typeface="+mj-lt"/>
              <a:buAutoNum type="arabicPeriod"/>
            </a:pPr>
            <a:r>
              <a:rPr lang="zh-CN" altLang="en-US" dirty="0"/>
              <a:t>从单体式结构转向微服务架构中会持续碰到服务边界划分的问题：比如，我们有</a:t>
            </a:r>
            <a:r>
              <a:rPr lang="en-US" altLang="zh-CN" dirty="0"/>
              <a:t>user </a:t>
            </a:r>
            <a:r>
              <a:rPr lang="zh-CN" altLang="en-US" dirty="0"/>
              <a:t>服务来提供用户的基础信息，那么用户的头像和图片等是应该单独划分为一个新的</a:t>
            </a:r>
            <a:r>
              <a:rPr lang="en-US" altLang="zh-CN" dirty="0"/>
              <a:t>service</a:t>
            </a:r>
            <a:r>
              <a:rPr lang="zh-CN" altLang="en-US" dirty="0"/>
              <a:t>更好还是应该合并到</a:t>
            </a:r>
            <a:r>
              <a:rPr lang="en-US" altLang="zh-CN" dirty="0"/>
              <a:t>user</a:t>
            </a:r>
            <a:r>
              <a:rPr lang="zh-CN" altLang="en-US" dirty="0"/>
              <a:t>服务里呢？如果服务的粒度划分的过粗，那就回到了单体式的老路；如果过细，那服务间调用的开销就变得不可忽视了，管理难度也会指数级增加。目前为止还没有一个可以称之为服务边界划分的标准，只能根据不同的业务系统加以调节</a:t>
            </a:r>
            <a:endParaRPr lang="en-US" altLang="zh-CN" dirty="0"/>
          </a:p>
          <a:p>
            <a:pPr marL="457200" indent="-457200">
              <a:buFont typeface="+mj-lt"/>
              <a:buAutoNum type="arabicPeriod"/>
            </a:pPr>
            <a:r>
              <a:rPr lang="zh-CN" altLang="en-US" dirty="0"/>
              <a:t>拆分的大原则是当一块业务不依赖或极少依赖其它服务，有独立的业务语义，为超过</a:t>
            </a:r>
            <a:r>
              <a:rPr lang="en-US" altLang="zh-CN" dirty="0"/>
              <a:t>2</a:t>
            </a:r>
            <a:r>
              <a:rPr lang="zh-CN" altLang="en-US" dirty="0"/>
              <a:t>个的其他服务或客户端提供数据，那么它就应该被拆分成一个独立的服务模块。</a:t>
            </a:r>
          </a:p>
        </p:txBody>
      </p:sp>
    </p:spTree>
    <p:extLst>
      <p:ext uri="{BB962C8B-B14F-4D97-AF65-F5344CB8AC3E}">
        <p14:creationId xmlns:p14="http://schemas.microsoft.com/office/powerpoint/2010/main" val="77947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958D2-0EC7-4503-840D-283ADFA485F3}"/>
              </a:ext>
            </a:extLst>
          </p:cNvPr>
          <p:cNvSpPr>
            <a:spLocks noGrp="1"/>
          </p:cNvSpPr>
          <p:nvPr>
            <p:ph type="title"/>
          </p:nvPr>
        </p:nvSpPr>
        <p:spPr>
          <a:xfrm>
            <a:off x="685800" y="631644"/>
            <a:ext cx="10131427" cy="812843"/>
          </a:xfrm>
        </p:spPr>
        <p:txBody>
          <a:bodyPr/>
          <a:lstStyle/>
          <a:p>
            <a:r>
              <a:rPr lang="en-US" altLang="zh-CN" b="1" dirty="0"/>
              <a:t>6.1 </a:t>
            </a:r>
            <a:r>
              <a:rPr lang="zh-CN" altLang="en-US" b="1" dirty="0"/>
              <a:t>微服务设计原则</a:t>
            </a:r>
            <a:endParaRPr lang="zh-CN" altLang="en-US" dirty="0"/>
          </a:p>
        </p:txBody>
      </p:sp>
      <p:sp>
        <p:nvSpPr>
          <p:cNvPr id="3" name="文本占位符 2">
            <a:extLst>
              <a:ext uri="{FF2B5EF4-FFF2-40B4-BE49-F238E27FC236}">
                <a16:creationId xmlns:a16="http://schemas.microsoft.com/office/drawing/2014/main" id="{B0592991-CE89-43F1-85B7-FDA306B4B2E4}"/>
              </a:ext>
            </a:extLst>
          </p:cNvPr>
          <p:cNvSpPr>
            <a:spLocks noGrp="1"/>
          </p:cNvSpPr>
          <p:nvPr>
            <p:ph type="body" idx="1"/>
          </p:nvPr>
        </p:nvSpPr>
        <p:spPr>
          <a:xfrm>
            <a:off x="685799" y="1749287"/>
            <a:ext cx="10131428" cy="4477069"/>
          </a:xfrm>
        </p:spPr>
        <p:txBody>
          <a:bodyPr>
            <a:normAutofit fontScale="92500" lnSpcReduction="10000"/>
          </a:bodyPr>
          <a:lstStyle/>
          <a:p>
            <a:r>
              <a:rPr lang="zh-CN" altLang="en-US" b="1" dirty="0"/>
              <a:t>单一职责原则</a:t>
            </a:r>
            <a:endParaRPr lang="en-US" altLang="zh-CN" b="1" dirty="0"/>
          </a:p>
          <a:p>
            <a:pPr marL="342900" indent="-342900">
              <a:buFont typeface="Arial" panose="020B0604020202020204" pitchFamily="34" charset="0"/>
              <a:buChar char="•"/>
            </a:pPr>
            <a:r>
              <a:rPr lang="zh-CN" altLang="en-US" dirty="0"/>
              <a:t>意思是每个微服务只需要实现自己的业务逻辑就可以了，比如订单管理模块，它只需要处理订单的业务逻辑就可以了，其它的不必考虑。</a:t>
            </a:r>
            <a:endParaRPr lang="en-US" altLang="zh-CN" dirty="0"/>
          </a:p>
          <a:p>
            <a:r>
              <a:rPr lang="zh-CN" altLang="en-US" b="1" dirty="0"/>
              <a:t>服务自治原则</a:t>
            </a:r>
            <a:endParaRPr lang="en-US" altLang="zh-CN" b="1" dirty="0"/>
          </a:p>
          <a:p>
            <a:pPr marL="342900" indent="-342900">
              <a:buFont typeface="Arial" panose="020B0604020202020204" pitchFamily="34" charset="0"/>
              <a:buChar char="•"/>
            </a:pPr>
            <a:r>
              <a:rPr lang="zh-CN" altLang="en-US" dirty="0"/>
              <a:t>意思是每个微服务从开发、测试、运维等都是独立的，包括存储的数据库也都是独立的，自己就有一套完整的流程，我们完全可以把它当成一个项目来对待。不必依赖于其它模块。</a:t>
            </a:r>
            <a:endParaRPr lang="en-US" altLang="zh-CN" dirty="0"/>
          </a:p>
          <a:p>
            <a:r>
              <a:rPr lang="zh-CN" altLang="en-US" b="1" dirty="0"/>
              <a:t>轻量级通信原则</a:t>
            </a:r>
            <a:endParaRPr lang="en-US" altLang="zh-CN" b="1" dirty="0"/>
          </a:p>
          <a:p>
            <a:pPr marL="342900" indent="-342900">
              <a:buFont typeface="Arial" panose="020B0604020202020204" pitchFamily="34" charset="0"/>
              <a:buChar char="•"/>
            </a:pPr>
            <a:r>
              <a:rPr lang="zh-CN" altLang="en-US" dirty="0"/>
              <a:t>首先是通信的语言非常的轻量，第二，该通信方式需要是跨语言、跨平台的，之所以要跨平台、跨语言就是为了让每个微服务都有足够的独立性，可以不受技术的钳制。</a:t>
            </a:r>
            <a:endParaRPr lang="en-US" altLang="zh-CN" dirty="0"/>
          </a:p>
          <a:p>
            <a:r>
              <a:rPr lang="zh-CN" altLang="en-US" b="1" dirty="0"/>
              <a:t>接口明确原则</a:t>
            </a:r>
            <a:endParaRPr lang="en-US" altLang="zh-CN" b="1" dirty="0"/>
          </a:p>
          <a:p>
            <a:pPr marL="342900" indent="-342900">
              <a:buFont typeface="Arial" panose="020B0604020202020204" pitchFamily="34" charset="0"/>
              <a:buChar char="•"/>
            </a:pPr>
            <a:r>
              <a:rPr lang="zh-CN" altLang="en-US" dirty="0"/>
              <a:t>由于微服务之间可能存在着调用关系，为了尽量避免以后由于某个微服务的接口变化而导致其它微服务都做调整，在设计之初就要考虑到所有情况，让接口尽量做的更通用，更灵活，从而尽量避免其它模块也做调整。</a:t>
            </a:r>
          </a:p>
        </p:txBody>
      </p:sp>
    </p:spTree>
    <p:extLst>
      <p:ext uri="{BB962C8B-B14F-4D97-AF65-F5344CB8AC3E}">
        <p14:creationId xmlns:p14="http://schemas.microsoft.com/office/powerpoint/2010/main" val="739532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DB753-25F1-437C-BF70-2D25B4DFCB41}"/>
              </a:ext>
            </a:extLst>
          </p:cNvPr>
          <p:cNvSpPr>
            <a:spLocks noGrp="1"/>
          </p:cNvSpPr>
          <p:nvPr>
            <p:ph type="title"/>
          </p:nvPr>
        </p:nvSpPr>
        <p:spPr>
          <a:xfrm>
            <a:off x="685800" y="611819"/>
            <a:ext cx="10131427" cy="1468800"/>
          </a:xfrm>
        </p:spPr>
        <p:txBody>
          <a:bodyPr/>
          <a:lstStyle/>
          <a:p>
            <a:r>
              <a:rPr lang="en-US" altLang="zh-CN" b="1" dirty="0"/>
              <a:t>7. </a:t>
            </a:r>
            <a:r>
              <a:rPr lang="zh-CN" altLang="en-US" b="1" dirty="0"/>
              <a:t>微服务优势与缺点</a:t>
            </a:r>
            <a:endParaRPr lang="zh-CN" altLang="en-US" dirty="0"/>
          </a:p>
        </p:txBody>
      </p:sp>
      <p:sp>
        <p:nvSpPr>
          <p:cNvPr id="3" name="文本占位符 2">
            <a:extLst>
              <a:ext uri="{FF2B5EF4-FFF2-40B4-BE49-F238E27FC236}">
                <a16:creationId xmlns:a16="http://schemas.microsoft.com/office/drawing/2014/main" id="{A17E7ABE-5162-493B-A7E7-181F61E879EB}"/>
              </a:ext>
            </a:extLst>
          </p:cNvPr>
          <p:cNvSpPr>
            <a:spLocks noGrp="1"/>
          </p:cNvSpPr>
          <p:nvPr>
            <p:ph type="body" idx="1"/>
          </p:nvPr>
        </p:nvSpPr>
        <p:spPr>
          <a:xfrm>
            <a:off x="685799" y="2345635"/>
            <a:ext cx="10131428" cy="3292146"/>
          </a:xfrm>
        </p:spPr>
        <p:txBody>
          <a:bodyPr/>
          <a:lstStyle/>
          <a:p>
            <a:r>
              <a:rPr lang="en-US" altLang="zh-CN" b="1" dirty="0"/>
              <a:t>7.1 </a:t>
            </a:r>
            <a:r>
              <a:rPr lang="zh-CN" altLang="en-US" b="1" dirty="0"/>
              <a:t>特性</a:t>
            </a:r>
            <a:endParaRPr lang="en-US" altLang="zh-CN" b="1" dirty="0"/>
          </a:p>
          <a:p>
            <a:pPr marL="457200" indent="-457200">
              <a:buFont typeface="+mj-lt"/>
              <a:buAutoNum type="arabicPeriod"/>
            </a:pPr>
            <a:r>
              <a:rPr lang="zh-CN" altLang="en-US" dirty="0"/>
              <a:t>每个微服务可独立运行在自己的进程里</a:t>
            </a:r>
            <a:endParaRPr lang="en-US" altLang="zh-CN" dirty="0"/>
          </a:p>
          <a:p>
            <a:pPr marL="457200" indent="-457200">
              <a:buFont typeface="+mj-lt"/>
              <a:buAutoNum type="arabicPeriod"/>
            </a:pPr>
            <a:r>
              <a:rPr lang="zh-CN" altLang="en-US" dirty="0"/>
              <a:t>一系列独立运行的微服务共同构建起了整个系统</a:t>
            </a:r>
            <a:endParaRPr lang="en-US" altLang="zh-CN" dirty="0"/>
          </a:p>
          <a:p>
            <a:pPr marL="457200" indent="-457200">
              <a:buFont typeface="+mj-lt"/>
              <a:buAutoNum type="arabicPeriod"/>
            </a:pPr>
            <a:r>
              <a:rPr lang="zh-CN" altLang="en-US" dirty="0"/>
              <a:t>每个服务为独立的业务开发，一个微服务一般完成某个特定的功能，比如：订单管理，用户管理等；</a:t>
            </a:r>
            <a:endParaRPr lang="en-US" altLang="zh-CN" dirty="0"/>
          </a:p>
          <a:p>
            <a:pPr marL="457200" indent="-457200">
              <a:buFont typeface="+mj-lt"/>
              <a:buAutoNum type="arabicPeriod"/>
            </a:pPr>
            <a:r>
              <a:rPr lang="zh-CN" altLang="en-US" dirty="0"/>
              <a:t>微服务之间通过一些轻量级的通信机制进行通信，例如通过</a:t>
            </a:r>
            <a:r>
              <a:rPr lang="en-US" altLang="zh-CN" dirty="0"/>
              <a:t>REST API</a:t>
            </a:r>
            <a:r>
              <a:rPr lang="zh-CN" altLang="en-US" dirty="0"/>
              <a:t>或者</a:t>
            </a:r>
            <a:r>
              <a:rPr lang="en-US" altLang="zh-CN" dirty="0"/>
              <a:t>RPC</a:t>
            </a:r>
            <a:r>
              <a:rPr lang="zh-CN" altLang="en-US" dirty="0"/>
              <a:t>的方式进行调用</a:t>
            </a:r>
            <a:endParaRPr lang="en-US" altLang="zh-CN" b="1" dirty="0"/>
          </a:p>
          <a:p>
            <a:endParaRPr lang="zh-CN" altLang="en-US" dirty="0"/>
          </a:p>
        </p:txBody>
      </p:sp>
    </p:spTree>
    <p:extLst>
      <p:ext uri="{BB962C8B-B14F-4D97-AF65-F5344CB8AC3E}">
        <p14:creationId xmlns:p14="http://schemas.microsoft.com/office/powerpoint/2010/main" val="1805269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E43CB14-EB29-47A1-AB1A-3F4BD6419497}"/>
              </a:ext>
            </a:extLst>
          </p:cNvPr>
          <p:cNvSpPr>
            <a:spLocks noGrp="1"/>
          </p:cNvSpPr>
          <p:nvPr>
            <p:ph type="body" idx="1"/>
          </p:nvPr>
        </p:nvSpPr>
        <p:spPr>
          <a:xfrm>
            <a:off x="685799" y="530088"/>
            <a:ext cx="10131428" cy="5539408"/>
          </a:xfrm>
        </p:spPr>
        <p:txBody>
          <a:bodyPr>
            <a:normAutofit fontScale="85000" lnSpcReduction="10000"/>
          </a:bodyPr>
          <a:lstStyle/>
          <a:p>
            <a:r>
              <a:rPr lang="en-US" altLang="zh-CN" sz="2400" b="1" dirty="0"/>
              <a:t>7.2 </a:t>
            </a:r>
            <a:r>
              <a:rPr lang="zh-CN" altLang="en-US" sz="2400" b="1" dirty="0"/>
              <a:t>特点</a:t>
            </a:r>
            <a:endParaRPr lang="en-US" altLang="zh-CN" sz="2400" b="1" dirty="0"/>
          </a:p>
          <a:p>
            <a:r>
              <a:rPr lang="zh-CN" altLang="en-US" b="1" dirty="0"/>
              <a:t>易于开发和维护</a:t>
            </a:r>
            <a:endParaRPr lang="en-US" altLang="zh-CN" b="1" dirty="0"/>
          </a:p>
          <a:p>
            <a:pPr marL="342900" indent="-342900">
              <a:buFont typeface="Arial" panose="020B0604020202020204" pitchFamily="34" charset="0"/>
              <a:buChar char="•"/>
            </a:pPr>
            <a:r>
              <a:rPr lang="zh-CN" altLang="en-US" dirty="0"/>
              <a:t>由于微服务单个模块就相当于一个项目，开发这个模块我们就只需关心这个模块的逻辑即可，代码量和逻辑复杂度都会降低，从而易于开发和维护</a:t>
            </a:r>
            <a:endParaRPr lang="en-US" altLang="zh-CN" b="1" dirty="0"/>
          </a:p>
          <a:p>
            <a:r>
              <a:rPr lang="zh-CN" altLang="en-US" b="1" dirty="0"/>
              <a:t>启动较快</a:t>
            </a:r>
            <a:endParaRPr lang="en-US" altLang="zh-CN" b="1" dirty="0"/>
          </a:p>
          <a:p>
            <a:pPr marL="342900" indent="-342900">
              <a:buFont typeface="Arial" panose="020B0604020202020204" pitchFamily="34" charset="0"/>
              <a:buChar char="•"/>
            </a:pPr>
            <a:r>
              <a:rPr lang="zh-CN" altLang="en-US" dirty="0"/>
              <a:t>这是相对单个微服务来讲的，相比于启动单体架构的整个项目，启动某个模块的服务速度明显是要快很多的</a:t>
            </a:r>
            <a:endParaRPr lang="en-US" altLang="zh-CN" dirty="0"/>
          </a:p>
          <a:p>
            <a:r>
              <a:rPr lang="zh-CN" altLang="en-US" b="1" dirty="0"/>
              <a:t>局部修改容易部署</a:t>
            </a:r>
            <a:endParaRPr lang="en-US" altLang="zh-CN" b="1" dirty="0"/>
          </a:p>
          <a:p>
            <a:pPr marL="342900" indent="-342900">
              <a:buFont typeface="Arial" panose="020B0604020202020204" pitchFamily="34" charset="0"/>
              <a:buChar char="•"/>
            </a:pPr>
            <a:r>
              <a:rPr lang="zh-CN" altLang="en-US" dirty="0"/>
              <a:t>在开发中发现了一个问题，如果是单体架构的话，我们就需要重新发布并启动整个项目，非常耗时间，但是微服务则不同，哪个模块出现了</a:t>
            </a:r>
            <a:r>
              <a:rPr lang="en-US" altLang="zh-CN" dirty="0"/>
              <a:t>bug</a:t>
            </a:r>
            <a:r>
              <a:rPr lang="zh-CN" altLang="en-US" dirty="0"/>
              <a:t>我们只需要解决那个模块的</a:t>
            </a:r>
            <a:r>
              <a:rPr lang="en-US" altLang="zh-CN" dirty="0"/>
              <a:t>bug</a:t>
            </a:r>
            <a:r>
              <a:rPr lang="zh-CN" altLang="en-US" dirty="0"/>
              <a:t>就可以了，解决完</a:t>
            </a:r>
            <a:r>
              <a:rPr lang="en-US" altLang="zh-CN" dirty="0"/>
              <a:t>bug</a:t>
            </a:r>
            <a:r>
              <a:rPr lang="zh-CN" altLang="en-US" dirty="0"/>
              <a:t>之后，我们只需要重启这个模块的服务即可，部署相对简单，不必重启整个项目从而大大节约时间。</a:t>
            </a:r>
            <a:endParaRPr lang="en-US" altLang="zh-CN" dirty="0"/>
          </a:p>
          <a:p>
            <a:r>
              <a:rPr lang="zh-CN" altLang="en-US" b="1" dirty="0"/>
              <a:t>技术栈不受限</a:t>
            </a:r>
            <a:endParaRPr lang="en-US" altLang="zh-CN" dirty="0"/>
          </a:p>
          <a:p>
            <a:pPr marL="342900" indent="-342900">
              <a:buFont typeface="Arial" panose="020B0604020202020204" pitchFamily="34" charset="0"/>
              <a:buChar char="•"/>
            </a:pPr>
            <a:r>
              <a:rPr lang="zh-CN" altLang="en-US" b="1" dirty="0"/>
              <a:t>技</a:t>
            </a:r>
            <a:r>
              <a:rPr lang="zh-CN" altLang="en-US" dirty="0"/>
              <a:t>比如订单微服务和电影微服务原来都是用</a:t>
            </a:r>
            <a:r>
              <a:rPr lang="en-US" altLang="zh-CN" dirty="0"/>
              <a:t>java</a:t>
            </a:r>
            <a:r>
              <a:rPr lang="zh-CN" altLang="en-US" dirty="0"/>
              <a:t>写的，现在我们想把电影微服务改成</a:t>
            </a:r>
            <a:r>
              <a:rPr lang="en-US" altLang="zh-CN" dirty="0" err="1"/>
              <a:t>nodeJs</a:t>
            </a:r>
            <a:r>
              <a:rPr lang="zh-CN" altLang="en-US" dirty="0"/>
              <a:t>技术，这是完全可以的，而且由于所关注的只是电影的逻辑而已，因此技术更换的成本也就会少很多</a:t>
            </a:r>
            <a:endParaRPr lang="en-US" altLang="zh-CN" dirty="0"/>
          </a:p>
          <a:p>
            <a:pPr marL="342900" indent="-342900">
              <a:buFont typeface="Arial" panose="020B0604020202020204" pitchFamily="34" charset="0"/>
              <a:buChar char="•"/>
            </a:pPr>
            <a:r>
              <a:rPr lang="zh-CN" altLang="en-US" b="1" dirty="0"/>
              <a:t>按需伸缩</a:t>
            </a:r>
          </a:p>
          <a:p>
            <a:r>
              <a:rPr lang="zh-CN" altLang="en-US" dirty="0"/>
              <a:t>我们上面说了单体架构在想扩展某个模块的性能时不得不考虑到其它模块的性能会不会受影响，对于我们微服务来讲，完全不是问题，电影模块通过什么方式来提升性能不必考虑其它模块的情况</a:t>
            </a:r>
            <a:r>
              <a:rPr lang="zh-CN" altLang="en-US" b="1" dirty="0"/>
              <a:t>需伸缩</a:t>
            </a:r>
            <a:endParaRPr lang="zh-CN" altLang="en-US" dirty="0"/>
          </a:p>
        </p:txBody>
      </p:sp>
    </p:spTree>
    <p:extLst>
      <p:ext uri="{BB962C8B-B14F-4D97-AF65-F5344CB8AC3E}">
        <p14:creationId xmlns:p14="http://schemas.microsoft.com/office/powerpoint/2010/main" val="3255186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043AC99-1C94-407C-9EC6-E670631044E3}"/>
              </a:ext>
            </a:extLst>
          </p:cNvPr>
          <p:cNvSpPr>
            <a:spLocks noGrp="1"/>
          </p:cNvSpPr>
          <p:nvPr>
            <p:ph type="body" idx="1"/>
          </p:nvPr>
        </p:nvSpPr>
        <p:spPr>
          <a:xfrm>
            <a:off x="685799" y="596348"/>
            <a:ext cx="10131428" cy="5287617"/>
          </a:xfrm>
        </p:spPr>
        <p:txBody>
          <a:bodyPr>
            <a:normAutofit fontScale="92500" lnSpcReduction="20000"/>
          </a:bodyPr>
          <a:lstStyle/>
          <a:p>
            <a:r>
              <a:rPr lang="en-US" altLang="zh-CN" b="1" dirty="0"/>
              <a:t>7.3 </a:t>
            </a:r>
            <a:r>
              <a:rPr lang="zh-CN" altLang="en-US" b="1" dirty="0"/>
              <a:t>缺点</a:t>
            </a:r>
            <a:endParaRPr lang="en-US" altLang="zh-CN" b="1" dirty="0"/>
          </a:p>
          <a:p>
            <a:r>
              <a:rPr lang="zh-CN" altLang="en-US" b="1" dirty="0"/>
              <a:t>运维要求较高</a:t>
            </a:r>
            <a:endParaRPr lang="en-US" altLang="zh-CN" b="1" dirty="0"/>
          </a:p>
          <a:p>
            <a:pPr marL="342900" indent="-342900">
              <a:buFont typeface="Arial" panose="020B0604020202020204" pitchFamily="34" charset="0"/>
              <a:buChar char="•"/>
            </a:pPr>
            <a:r>
              <a:rPr lang="zh-CN" altLang="en-US" dirty="0"/>
              <a:t>对于单体架构来讲，我们只需要维护好这一个项目就可以了，但是对于微服务架构来讲，由于项目是由多个微服务构成的，每个模块出现问题都会造成整个项目运行出现异常，想要知道是哪个模块造成的问题往往是不容易的，因为我们无法一步一步通过</a:t>
            </a:r>
            <a:r>
              <a:rPr lang="en-US" altLang="zh-CN" dirty="0"/>
              <a:t>debug</a:t>
            </a:r>
            <a:r>
              <a:rPr lang="zh-CN" altLang="en-US" dirty="0"/>
              <a:t>的方式来跟踪，这就对运维人员提出了很高的要求</a:t>
            </a:r>
            <a:endParaRPr lang="en-US" altLang="zh-CN" dirty="0"/>
          </a:p>
          <a:p>
            <a:r>
              <a:rPr lang="zh-CN" altLang="en-US" b="1" dirty="0"/>
              <a:t>分布式的复杂性</a:t>
            </a:r>
            <a:endParaRPr lang="zh-CN" altLang="en-US" dirty="0"/>
          </a:p>
          <a:p>
            <a:pPr marL="342900" indent="-342900">
              <a:buFont typeface="Arial" panose="020B0604020202020204" pitchFamily="34" charset="0"/>
              <a:buChar char="•"/>
            </a:pPr>
            <a:r>
              <a:rPr lang="zh-CN" altLang="en-US" dirty="0"/>
              <a:t>对于单体架构来讲，我们可以不使用分布式，但是对于微服务架构来说，分布式几乎是必会用的技术，由于分布式本身的复杂性，导致微服务架构也变得复杂起来</a:t>
            </a:r>
            <a:endParaRPr lang="en-US" altLang="zh-CN" dirty="0"/>
          </a:p>
          <a:p>
            <a:r>
              <a:rPr lang="zh-CN" altLang="en-US" b="1" dirty="0"/>
              <a:t>接口调整成本高</a:t>
            </a:r>
            <a:endParaRPr lang="en-US" altLang="zh-CN" b="1" dirty="0"/>
          </a:p>
          <a:p>
            <a:pPr marL="342900" indent="-342900">
              <a:buFont typeface="Arial" panose="020B0604020202020204" pitchFamily="34" charset="0"/>
              <a:buChar char="•"/>
            </a:pPr>
            <a:r>
              <a:rPr lang="zh-CN" altLang="en-US" dirty="0"/>
              <a:t>比如，用户微服务是要被订单微服务和电影微服务所调用的，一旦用户微服务的接口发生大的变动，那么所有依赖它的微服务都要做相应的调整，由于微服务可能非常多，那么调整接口所造成的成本将会明显提高</a:t>
            </a:r>
            <a:endParaRPr lang="en-US" altLang="zh-CN" dirty="0"/>
          </a:p>
          <a:p>
            <a:r>
              <a:rPr lang="zh-CN" altLang="en-US" b="1" dirty="0"/>
              <a:t>重复劳动</a:t>
            </a:r>
            <a:endParaRPr lang="en-US" altLang="zh-CN" b="1" dirty="0"/>
          </a:p>
          <a:p>
            <a:pPr marL="342900" indent="-342900">
              <a:buFont typeface="Arial" panose="020B0604020202020204" pitchFamily="34" charset="0"/>
              <a:buChar char="•"/>
            </a:pPr>
            <a:r>
              <a:rPr lang="zh-CN" altLang="en-US" dirty="0"/>
              <a:t>对于单体架构来讲，如果某段业务被多个模块所共同使用，我们便可以抽象成一个工具类，被所有模块直接调用，但是微服务却无法这样做，因为这个微服务的工具类是不能被其它微服务所直接调用的，从而我们便不得不在每个微服务上都建这么一个工具类，从而导致代码的重复。</a:t>
            </a:r>
          </a:p>
        </p:txBody>
      </p:sp>
    </p:spTree>
    <p:extLst>
      <p:ext uri="{BB962C8B-B14F-4D97-AF65-F5344CB8AC3E}">
        <p14:creationId xmlns:p14="http://schemas.microsoft.com/office/powerpoint/2010/main" val="4144425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A41D9-C410-4C66-BC1D-9BC509ACDB2F}"/>
              </a:ext>
            </a:extLst>
          </p:cNvPr>
          <p:cNvSpPr>
            <a:spLocks noGrp="1"/>
          </p:cNvSpPr>
          <p:nvPr>
            <p:ph type="title"/>
          </p:nvPr>
        </p:nvSpPr>
        <p:spPr>
          <a:xfrm>
            <a:off x="685799" y="530088"/>
            <a:ext cx="10131427" cy="821634"/>
          </a:xfrm>
        </p:spPr>
        <p:txBody>
          <a:bodyPr/>
          <a:lstStyle/>
          <a:p>
            <a:r>
              <a:rPr lang="en-US" altLang="zh-CN" b="1" dirty="0"/>
              <a:t>8. </a:t>
            </a:r>
            <a:r>
              <a:rPr lang="zh-CN" altLang="en-US" b="1" dirty="0"/>
              <a:t>微服务开发框架</a:t>
            </a:r>
            <a:endParaRPr lang="zh-CN" altLang="en-US" dirty="0"/>
          </a:p>
        </p:txBody>
      </p:sp>
      <p:sp>
        <p:nvSpPr>
          <p:cNvPr id="3" name="文本占位符 2">
            <a:extLst>
              <a:ext uri="{FF2B5EF4-FFF2-40B4-BE49-F238E27FC236}">
                <a16:creationId xmlns:a16="http://schemas.microsoft.com/office/drawing/2014/main" id="{D6C9E6BD-D426-41BE-9D3B-4A2C5EEB666A}"/>
              </a:ext>
            </a:extLst>
          </p:cNvPr>
          <p:cNvSpPr>
            <a:spLocks noGrp="1"/>
          </p:cNvSpPr>
          <p:nvPr>
            <p:ph type="body" idx="1"/>
          </p:nvPr>
        </p:nvSpPr>
        <p:spPr>
          <a:xfrm>
            <a:off x="685799" y="1630017"/>
            <a:ext cx="10644810" cy="5062331"/>
          </a:xfrm>
        </p:spPr>
        <p:txBody>
          <a:bodyPr>
            <a:normAutofit fontScale="92500" lnSpcReduction="10000"/>
          </a:bodyPr>
          <a:lstStyle/>
          <a:p>
            <a:r>
              <a:rPr lang="zh-CN" altLang="en-US" b="1" dirty="0"/>
              <a:t>目前微服务的开发框架，最常用的有以下几个：</a:t>
            </a:r>
            <a:endParaRPr lang="en-US" altLang="zh-CN" b="1" dirty="0"/>
          </a:p>
          <a:p>
            <a:r>
              <a:rPr lang="en-US" altLang="zh-CN" dirty="0"/>
              <a:t>1</a:t>
            </a:r>
            <a:r>
              <a:rPr lang="zh-CN" altLang="en-US" dirty="0"/>
              <a:t>，</a:t>
            </a:r>
            <a:r>
              <a:rPr lang="en-US" altLang="zh-CN" dirty="0" err="1"/>
              <a:t>Sping</a:t>
            </a:r>
            <a:r>
              <a:rPr lang="en-US" altLang="zh-CN" dirty="0"/>
              <a:t> Cloud</a:t>
            </a:r>
            <a:r>
              <a:rPr lang="zh-CN" altLang="en-US" dirty="0"/>
              <a:t>：</a:t>
            </a:r>
            <a:r>
              <a:rPr lang="en-US" altLang="zh-CN" dirty="0"/>
              <a:t>http://projects.spring.io/spring-cloud</a:t>
            </a:r>
            <a:r>
              <a:rPr lang="zh-CN" altLang="en-US" dirty="0"/>
              <a:t>（现在非常流行的微服务架构）是一个系列框架的合计，基于</a:t>
            </a:r>
            <a:r>
              <a:rPr lang="en-US" altLang="zh-CN" dirty="0"/>
              <a:t>HTTP</a:t>
            </a:r>
            <a:r>
              <a:rPr lang="zh-CN" altLang="en-US" dirty="0"/>
              <a:t>（</a:t>
            </a:r>
            <a:r>
              <a:rPr lang="en-US" altLang="zh-CN" dirty="0"/>
              <a:t>s</a:t>
            </a:r>
            <a:r>
              <a:rPr lang="zh-CN" altLang="en-US" dirty="0"/>
              <a:t>）的</a:t>
            </a:r>
            <a:r>
              <a:rPr lang="en-US" altLang="zh-CN" dirty="0"/>
              <a:t>RETS</a:t>
            </a:r>
            <a:r>
              <a:rPr lang="zh-CN" altLang="en-US" dirty="0"/>
              <a:t>服务构建服务体系，</a:t>
            </a:r>
            <a:r>
              <a:rPr lang="en-US" altLang="zh-CN" dirty="0"/>
              <a:t>Spring Cloud</a:t>
            </a:r>
            <a:r>
              <a:rPr lang="zh-CN" altLang="en-US" dirty="0"/>
              <a:t>能够帮助架构师构建一整套完整的微服务架构技术生态链。 </a:t>
            </a:r>
            <a:endParaRPr lang="en-US" altLang="zh-CN" dirty="0"/>
          </a:p>
          <a:p>
            <a:r>
              <a:rPr lang="en-US" altLang="zh-CN" dirty="0"/>
              <a:t>2</a:t>
            </a:r>
            <a:r>
              <a:rPr lang="zh-CN" altLang="en-US" dirty="0"/>
              <a:t>， </a:t>
            </a:r>
            <a:r>
              <a:rPr lang="en-US" altLang="zh-CN" dirty="0"/>
              <a:t>Spring Boot</a:t>
            </a:r>
            <a:r>
              <a:rPr lang="zh-CN" altLang="en-US" dirty="0"/>
              <a:t>的设计目的是简化新</a:t>
            </a:r>
            <a:r>
              <a:rPr lang="en-US" altLang="zh-CN" dirty="0"/>
              <a:t>Spring</a:t>
            </a:r>
            <a:r>
              <a:rPr lang="zh-CN" altLang="en-US" dirty="0"/>
              <a:t>应用初始搭建以及开发过程，</a:t>
            </a:r>
            <a:r>
              <a:rPr lang="en-US" altLang="zh-CN" dirty="0"/>
              <a:t>2017</a:t>
            </a:r>
            <a:r>
              <a:rPr lang="zh-CN" altLang="en-US" dirty="0"/>
              <a:t>年有</a:t>
            </a:r>
            <a:r>
              <a:rPr lang="en-US" altLang="zh-CN" dirty="0"/>
              <a:t>64.4%</a:t>
            </a:r>
            <a:r>
              <a:rPr lang="zh-CN" altLang="en-US" dirty="0"/>
              <a:t>的受访者决定使用</a:t>
            </a:r>
            <a:r>
              <a:rPr lang="en-US" altLang="zh-CN" dirty="0"/>
              <a:t>Spring Boot</a:t>
            </a:r>
            <a:r>
              <a:rPr lang="zh-CN" altLang="en-US" dirty="0"/>
              <a:t>，可以说是最受欢迎的微服务开发框架。利用</a:t>
            </a:r>
            <a:r>
              <a:rPr lang="en-US" altLang="zh-CN" dirty="0"/>
              <a:t>Spring Boot</a:t>
            </a:r>
            <a:r>
              <a:rPr lang="zh-CN" altLang="en-US" dirty="0"/>
              <a:t>开发的便捷度简化分布式系统基础设施的开发，比如像配置中心、注册、负载均衡等方面都可以做到一键启动和一键部署。</a:t>
            </a:r>
          </a:p>
          <a:p>
            <a:r>
              <a:rPr lang="en-US" altLang="zh-CN" dirty="0"/>
              <a:t>3</a:t>
            </a:r>
            <a:r>
              <a:rPr lang="zh-CN" altLang="en-US" dirty="0"/>
              <a:t>，</a:t>
            </a:r>
            <a:r>
              <a:rPr lang="en-US" altLang="zh-CN" dirty="0"/>
              <a:t>Dubbo</a:t>
            </a:r>
            <a:r>
              <a:rPr lang="zh-CN" altLang="en-US" dirty="0"/>
              <a:t>：</a:t>
            </a:r>
            <a:r>
              <a:rPr lang="en-US" altLang="zh-CN" dirty="0"/>
              <a:t>http</a:t>
            </a:r>
            <a:r>
              <a:rPr lang="zh-CN" altLang="en-US" dirty="0"/>
              <a:t>：</a:t>
            </a:r>
            <a:r>
              <a:rPr lang="en-US" altLang="zh-CN" dirty="0"/>
              <a:t>//dubbo.io</a:t>
            </a:r>
            <a:r>
              <a:rPr lang="zh-CN" altLang="en-US" dirty="0"/>
              <a:t>是由阿里巴巴开源的分布式服务化治理框架，通过</a:t>
            </a:r>
            <a:r>
              <a:rPr lang="en-US" altLang="zh-CN" dirty="0"/>
              <a:t>RPC</a:t>
            </a:r>
            <a:r>
              <a:rPr lang="zh-CN" altLang="en-US" dirty="0"/>
              <a:t>请求方式访问。</a:t>
            </a:r>
            <a:r>
              <a:rPr lang="en-US" altLang="zh-CN" dirty="0"/>
              <a:t>Dubbo</a:t>
            </a:r>
            <a:r>
              <a:rPr lang="zh-CN" altLang="en-US" dirty="0"/>
              <a:t>是在阿里巴巴的电商平台中逐渐探索演进所形成的，经历过复杂业务的高并发挑战，比</a:t>
            </a:r>
            <a:r>
              <a:rPr lang="en-US" altLang="zh-CN" dirty="0"/>
              <a:t>Spring Cloud</a:t>
            </a:r>
            <a:r>
              <a:rPr lang="zh-CN" altLang="en-US" dirty="0"/>
              <a:t>的开源时间还要早。</a:t>
            </a:r>
            <a:r>
              <a:rPr lang="zh-CN" altLang="en-US" sz="2100" dirty="0"/>
              <a:t>目前阿里、京东、当当、携程、去哪等一些企业都在使用</a:t>
            </a:r>
            <a:r>
              <a:rPr lang="en-US" altLang="zh-CN" sz="2100" dirty="0"/>
              <a:t>Dubbo</a:t>
            </a:r>
            <a:r>
              <a:rPr lang="zh-CN" altLang="en-US" sz="2100" dirty="0"/>
              <a:t>。 </a:t>
            </a:r>
            <a:endParaRPr lang="en-US" altLang="zh-CN" sz="2100" dirty="0"/>
          </a:p>
          <a:p>
            <a:r>
              <a:rPr lang="en-US" altLang="zh-CN" dirty="0"/>
              <a:t>4</a:t>
            </a:r>
            <a:r>
              <a:rPr lang="zh-CN" altLang="en-US" dirty="0"/>
              <a:t>，</a:t>
            </a:r>
            <a:r>
              <a:rPr lang="en-US" altLang="zh-CN" dirty="0" err="1"/>
              <a:t>Dropwizard</a:t>
            </a:r>
            <a:r>
              <a:rPr lang="zh-CN" altLang="en-US" dirty="0"/>
              <a:t>：</a:t>
            </a:r>
            <a:r>
              <a:rPr lang="en-US" altLang="zh-CN" dirty="0"/>
              <a:t>http://www.dropwizard.io </a:t>
            </a:r>
            <a:r>
              <a:rPr lang="zh-CN" altLang="en-US" dirty="0"/>
              <a:t>（关注单个微服务的开发）将</a:t>
            </a:r>
            <a:r>
              <a:rPr lang="en-US" altLang="zh-CN" dirty="0"/>
              <a:t>Java</a:t>
            </a:r>
            <a:r>
              <a:rPr lang="zh-CN" altLang="en-US" dirty="0"/>
              <a:t>生态系统中各个问题域里最好的组建集成于一身，能够快速打造一个</a:t>
            </a:r>
            <a:r>
              <a:rPr lang="en-US" altLang="zh-CN" dirty="0"/>
              <a:t>Rest</a:t>
            </a:r>
            <a:r>
              <a:rPr lang="zh-CN" altLang="en-US" dirty="0"/>
              <a:t>风格的后台，还可以整合</a:t>
            </a:r>
            <a:r>
              <a:rPr lang="en-US" altLang="zh-CN" dirty="0" err="1"/>
              <a:t>Dropwizard</a:t>
            </a:r>
            <a:r>
              <a:rPr lang="zh-CN" altLang="en-US" dirty="0"/>
              <a:t>核心以外的项目。</a:t>
            </a:r>
          </a:p>
          <a:p>
            <a:r>
              <a:rPr lang="en-US" altLang="zh-CN" dirty="0"/>
              <a:t>5</a:t>
            </a:r>
            <a:r>
              <a:rPr lang="zh-CN" altLang="en-US" dirty="0"/>
              <a:t>，</a:t>
            </a:r>
            <a:r>
              <a:rPr lang="en-US" altLang="zh-CN" dirty="0"/>
              <a:t>Consul</a:t>
            </a:r>
            <a:r>
              <a:rPr lang="zh-CN" altLang="en-US" dirty="0"/>
              <a:t>、</a:t>
            </a:r>
            <a:r>
              <a:rPr lang="en-US" altLang="zh-CN" dirty="0" err="1"/>
              <a:t>etcd&amp;etc</a:t>
            </a:r>
            <a:r>
              <a:rPr lang="en-US" altLang="zh-CN" dirty="0"/>
              <a:t>.</a:t>
            </a:r>
            <a:r>
              <a:rPr lang="zh-CN" altLang="en-US" dirty="0"/>
              <a:t>（微服务的模块）</a:t>
            </a:r>
          </a:p>
          <a:p>
            <a:endParaRPr lang="zh-CN" altLang="en-US" dirty="0"/>
          </a:p>
        </p:txBody>
      </p:sp>
    </p:spTree>
    <p:extLst>
      <p:ext uri="{BB962C8B-B14F-4D97-AF65-F5344CB8AC3E}">
        <p14:creationId xmlns:p14="http://schemas.microsoft.com/office/powerpoint/2010/main" val="264023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28230C-EF9B-41AC-9B07-E7EE9E7C37D3}"/>
              </a:ext>
            </a:extLst>
          </p:cNvPr>
          <p:cNvSpPr>
            <a:spLocks noGrp="1"/>
          </p:cNvSpPr>
          <p:nvPr>
            <p:ph type="title"/>
          </p:nvPr>
        </p:nvSpPr>
        <p:spPr>
          <a:xfrm>
            <a:off x="685800" y="611819"/>
            <a:ext cx="10131427" cy="1468800"/>
          </a:xfrm>
        </p:spPr>
        <p:txBody>
          <a:bodyPr/>
          <a:lstStyle/>
          <a:p>
            <a:r>
              <a:rPr lang="en-US" altLang="zh-CN" b="1" dirty="0"/>
              <a:t>1</a:t>
            </a:r>
            <a:r>
              <a:rPr lang="zh-CN" altLang="en-US" b="1" dirty="0"/>
              <a:t>，什么是微服务</a:t>
            </a:r>
            <a:endParaRPr lang="zh-CN" altLang="en-US" dirty="0"/>
          </a:p>
        </p:txBody>
      </p:sp>
      <p:sp>
        <p:nvSpPr>
          <p:cNvPr id="3" name="文本占位符 2">
            <a:extLst>
              <a:ext uri="{FF2B5EF4-FFF2-40B4-BE49-F238E27FC236}">
                <a16:creationId xmlns:a16="http://schemas.microsoft.com/office/drawing/2014/main" id="{EE92502E-0765-4515-9DEE-A099FB529F5B}"/>
              </a:ext>
            </a:extLst>
          </p:cNvPr>
          <p:cNvSpPr>
            <a:spLocks noGrp="1"/>
          </p:cNvSpPr>
          <p:nvPr>
            <p:ph type="body" idx="1"/>
          </p:nvPr>
        </p:nvSpPr>
        <p:spPr>
          <a:xfrm>
            <a:off x="685799" y="2690191"/>
            <a:ext cx="10131428" cy="2849218"/>
          </a:xfrm>
        </p:spPr>
        <p:txBody>
          <a:bodyPr/>
          <a:lstStyle/>
          <a:p>
            <a:r>
              <a:rPr lang="zh-CN" altLang="en-US" dirty="0"/>
              <a:t>微 狭义来讲就是体积小，著名的</a:t>
            </a:r>
            <a:r>
              <a:rPr lang="en-US" altLang="zh-CN" dirty="0"/>
              <a:t>"2 pizza </a:t>
            </a:r>
            <a:r>
              <a:rPr lang="zh-CN" altLang="en-US" dirty="0"/>
              <a:t>团队</a:t>
            </a:r>
            <a:r>
              <a:rPr lang="en-US" altLang="zh-CN" dirty="0"/>
              <a:t>"</a:t>
            </a:r>
            <a:r>
              <a:rPr lang="zh-CN" altLang="en-US" dirty="0"/>
              <a:t>很好的诠释了这一解释（</a:t>
            </a:r>
            <a:r>
              <a:rPr lang="en-US" altLang="zh-CN" dirty="0"/>
              <a:t>2 pizza </a:t>
            </a:r>
            <a:r>
              <a:rPr lang="zh-CN" altLang="en-US" dirty="0"/>
              <a:t>团队最早是亚马逊 </a:t>
            </a:r>
            <a:r>
              <a:rPr lang="en-US" altLang="zh-CN" dirty="0"/>
              <a:t>CEO Bezos</a:t>
            </a:r>
            <a:r>
              <a:rPr lang="zh-CN" altLang="en-US" dirty="0"/>
              <a:t>提出来的，意思是说单个服务的设计，所有参与人从设计、开发、测试、运维所有人加起来 只需要</a:t>
            </a:r>
            <a:r>
              <a:rPr lang="en-US" altLang="zh-CN" dirty="0"/>
              <a:t>2</a:t>
            </a:r>
            <a:r>
              <a:rPr lang="zh-CN" altLang="en-US" dirty="0"/>
              <a:t>个披萨就够了 ）。 而所谓服务，一定要区别于系统，服务一个或者一组相对较小且独立的功能单元，是用户可以感知最小功能集。</a:t>
            </a:r>
          </a:p>
        </p:txBody>
      </p:sp>
    </p:spTree>
    <p:extLst>
      <p:ext uri="{BB962C8B-B14F-4D97-AF65-F5344CB8AC3E}">
        <p14:creationId xmlns:p14="http://schemas.microsoft.com/office/powerpoint/2010/main" val="369808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6123D3-0463-49ED-B1E2-4FCC25C25D06}"/>
              </a:ext>
            </a:extLst>
          </p:cNvPr>
          <p:cNvSpPr>
            <a:spLocks noGrp="1"/>
          </p:cNvSpPr>
          <p:nvPr>
            <p:ph type="title"/>
          </p:nvPr>
        </p:nvSpPr>
        <p:spPr>
          <a:xfrm>
            <a:off x="685799" y="701271"/>
            <a:ext cx="10131427" cy="1468800"/>
          </a:xfrm>
        </p:spPr>
        <p:txBody>
          <a:bodyPr/>
          <a:lstStyle/>
          <a:p>
            <a:r>
              <a:rPr lang="en-US" altLang="zh-CN" b="1" dirty="0"/>
              <a:t>2</a:t>
            </a:r>
            <a:r>
              <a:rPr lang="zh-CN" altLang="en-US" b="1" dirty="0"/>
              <a:t>，微服务由来</a:t>
            </a:r>
            <a:endParaRPr lang="zh-CN" altLang="en-US" dirty="0"/>
          </a:p>
        </p:txBody>
      </p:sp>
      <p:sp>
        <p:nvSpPr>
          <p:cNvPr id="3" name="文本占位符 2">
            <a:extLst>
              <a:ext uri="{FF2B5EF4-FFF2-40B4-BE49-F238E27FC236}">
                <a16:creationId xmlns:a16="http://schemas.microsoft.com/office/drawing/2014/main" id="{C7E13E4C-75EE-410B-8327-6711F4C45E7E}"/>
              </a:ext>
            </a:extLst>
          </p:cNvPr>
          <p:cNvSpPr>
            <a:spLocks noGrp="1"/>
          </p:cNvSpPr>
          <p:nvPr>
            <p:ph type="body" idx="1"/>
          </p:nvPr>
        </p:nvSpPr>
        <p:spPr>
          <a:xfrm>
            <a:off x="685799" y="2504661"/>
            <a:ext cx="10131428" cy="3061252"/>
          </a:xfrm>
        </p:spPr>
        <p:txBody>
          <a:bodyPr/>
          <a:lstStyle/>
          <a:p>
            <a:r>
              <a:rPr lang="zh-CN" altLang="en-US" dirty="0"/>
              <a:t>微服务最早由</a:t>
            </a:r>
            <a:r>
              <a:rPr lang="en-US" altLang="zh-CN" dirty="0"/>
              <a:t>Martin Fowler</a:t>
            </a:r>
            <a:r>
              <a:rPr lang="zh-CN" altLang="en-US" dirty="0"/>
              <a:t>与</a:t>
            </a:r>
            <a:r>
              <a:rPr lang="en-US" altLang="zh-CN" dirty="0"/>
              <a:t>James Lewis</a:t>
            </a:r>
            <a:r>
              <a:rPr lang="zh-CN" altLang="en-US" dirty="0"/>
              <a:t>于</a:t>
            </a:r>
            <a:r>
              <a:rPr lang="en-US" altLang="zh-CN" dirty="0"/>
              <a:t>2014</a:t>
            </a:r>
            <a:r>
              <a:rPr lang="zh-CN" altLang="en-US" dirty="0"/>
              <a:t>年共同提出，微服务架构风格是一种使用一套小服务来开发单个应用的方式途径，每个服务运行在自己的进程中，并使用轻量级机制通信，通常是</a:t>
            </a:r>
            <a:r>
              <a:rPr lang="en-US" altLang="zh-CN" dirty="0"/>
              <a:t>HTTP API</a:t>
            </a:r>
            <a:r>
              <a:rPr lang="zh-CN" altLang="en-US" dirty="0"/>
              <a:t>，这些服务基于业务能力构建，并能够通过自动化部署机制来独立部署，这些服务使用不同的编程语言实现，以及不同数据存储技术，并保持最低限度的集中式管理。</a:t>
            </a:r>
          </a:p>
        </p:txBody>
      </p:sp>
    </p:spTree>
    <p:extLst>
      <p:ext uri="{BB962C8B-B14F-4D97-AF65-F5344CB8AC3E}">
        <p14:creationId xmlns:p14="http://schemas.microsoft.com/office/powerpoint/2010/main" val="172914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870BE-3E39-454A-95F2-037C7B03D4DB}"/>
              </a:ext>
            </a:extLst>
          </p:cNvPr>
          <p:cNvSpPr>
            <a:spLocks noGrp="1"/>
          </p:cNvSpPr>
          <p:nvPr>
            <p:ph type="title"/>
          </p:nvPr>
        </p:nvSpPr>
        <p:spPr>
          <a:xfrm>
            <a:off x="685799" y="724407"/>
            <a:ext cx="10131427" cy="1468800"/>
          </a:xfrm>
        </p:spPr>
        <p:txBody>
          <a:bodyPr/>
          <a:lstStyle/>
          <a:p>
            <a:r>
              <a:rPr lang="en-US" altLang="zh-CN" b="1" dirty="0"/>
              <a:t>3</a:t>
            </a:r>
            <a:r>
              <a:rPr lang="zh-CN" altLang="en-US" b="1" dirty="0"/>
              <a:t>，为什么需要微服务？</a:t>
            </a:r>
            <a:endParaRPr lang="zh-CN" altLang="en-US" dirty="0"/>
          </a:p>
        </p:txBody>
      </p:sp>
      <p:sp>
        <p:nvSpPr>
          <p:cNvPr id="3" name="文本占位符 2">
            <a:extLst>
              <a:ext uri="{FF2B5EF4-FFF2-40B4-BE49-F238E27FC236}">
                <a16:creationId xmlns:a16="http://schemas.microsoft.com/office/drawing/2014/main" id="{AA56C02B-263D-4715-9FB9-DB1802E9B84C}"/>
              </a:ext>
            </a:extLst>
          </p:cNvPr>
          <p:cNvSpPr>
            <a:spLocks noGrp="1"/>
          </p:cNvSpPr>
          <p:nvPr>
            <p:ph type="body" idx="1"/>
          </p:nvPr>
        </p:nvSpPr>
        <p:spPr>
          <a:xfrm>
            <a:off x="685799" y="2597426"/>
            <a:ext cx="10131428" cy="3159653"/>
          </a:xfrm>
        </p:spPr>
        <p:txBody>
          <a:bodyPr/>
          <a:lstStyle/>
          <a:p>
            <a:r>
              <a:rPr lang="zh-CN" altLang="en-US" dirty="0"/>
              <a:t>在传统的</a:t>
            </a:r>
            <a:r>
              <a:rPr lang="en-US" altLang="zh-CN" dirty="0"/>
              <a:t>IT</a:t>
            </a:r>
            <a:r>
              <a:rPr lang="zh-CN" altLang="en-US" dirty="0"/>
              <a:t>行业软件大多都是各种独立系统的堆砌，这些系统的问题总结来说就是扩展性差，可靠性不高，维护成本高。到后面引入了</a:t>
            </a:r>
            <a:r>
              <a:rPr lang="en-US" altLang="zh-CN" dirty="0"/>
              <a:t>SOA</a:t>
            </a:r>
            <a:r>
              <a:rPr lang="zh-CN" altLang="en-US" dirty="0"/>
              <a:t>服务化，但是，由于 </a:t>
            </a:r>
            <a:r>
              <a:rPr lang="en-US" altLang="zh-CN" dirty="0"/>
              <a:t>SOA </a:t>
            </a:r>
            <a:r>
              <a:rPr lang="zh-CN" altLang="en-US" dirty="0"/>
              <a:t>早期均使用了总线模式，这种总线模式是与某种技术栈强绑定的，比如：</a:t>
            </a:r>
            <a:r>
              <a:rPr lang="en-US" altLang="zh-CN" dirty="0"/>
              <a:t>J2EE</a:t>
            </a:r>
            <a:r>
              <a:rPr lang="zh-CN" altLang="en-US" dirty="0"/>
              <a:t>。这导致很多企业的遗留系统很难对接，切换时间太长，成本太高，新系统稳定性的收敛也需要一些时间。最终 </a:t>
            </a:r>
            <a:r>
              <a:rPr lang="en-US" altLang="zh-CN" dirty="0"/>
              <a:t>SOA </a:t>
            </a:r>
            <a:r>
              <a:rPr lang="zh-CN" altLang="en-US" dirty="0"/>
              <a:t>看起来很美，但却成为了企业级奢侈品，中小公司都望而生畏。</a:t>
            </a:r>
          </a:p>
        </p:txBody>
      </p:sp>
    </p:spTree>
    <p:extLst>
      <p:ext uri="{BB962C8B-B14F-4D97-AF65-F5344CB8AC3E}">
        <p14:creationId xmlns:p14="http://schemas.microsoft.com/office/powerpoint/2010/main" val="870734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F623B-C942-4B90-A673-DB9AAEF78F14}"/>
              </a:ext>
            </a:extLst>
          </p:cNvPr>
          <p:cNvSpPr>
            <a:spLocks noGrp="1"/>
          </p:cNvSpPr>
          <p:nvPr>
            <p:ph type="title"/>
          </p:nvPr>
        </p:nvSpPr>
        <p:spPr>
          <a:xfrm>
            <a:off x="579782" y="485819"/>
            <a:ext cx="10131427" cy="1468800"/>
          </a:xfrm>
        </p:spPr>
        <p:txBody>
          <a:bodyPr/>
          <a:lstStyle/>
          <a:p>
            <a:r>
              <a:rPr lang="en-US" altLang="zh-CN" dirty="0"/>
              <a:t>3.1 </a:t>
            </a:r>
            <a:r>
              <a:rPr lang="zh-CN" altLang="en-US" b="1" dirty="0"/>
              <a:t>早期的单体架构带来的问题</a:t>
            </a:r>
            <a:endParaRPr lang="zh-CN" altLang="en-US" dirty="0"/>
          </a:p>
        </p:txBody>
      </p:sp>
      <p:sp>
        <p:nvSpPr>
          <p:cNvPr id="3" name="文本占位符 2">
            <a:extLst>
              <a:ext uri="{FF2B5EF4-FFF2-40B4-BE49-F238E27FC236}">
                <a16:creationId xmlns:a16="http://schemas.microsoft.com/office/drawing/2014/main" id="{944A2B15-2A07-4B01-AE4B-470017D7467A}"/>
              </a:ext>
            </a:extLst>
          </p:cNvPr>
          <p:cNvSpPr>
            <a:spLocks noGrp="1"/>
          </p:cNvSpPr>
          <p:nvPr>
            <p:ph type="body" idx="1"/>
          </p:nvPr>
        </p:nvSpPr>
        <p:spPr>
          <a:xfrm>
            <a:off x="685799" y="2372139"/>
            <a:ext cx="10131428" cy="3265642"/>
          </a:xfrm>
        </p:spPr>
        <p:txBody>
          <a:bodyPr>
            <a:normAutofit fontScale="92500"/>
          </a:bodyPr>
          <a:lstStyle/>
          <a:p>
            <a:r>
              <a:rPr lang="zh-CN" altLang="en-US" dirty="0"/>
              <a:t>单体架构在规模比较小的情况下工作情况良好，但是随着系统规模的扩大，它暴露出来的问题也越来越多，主要有以下几点：</a:t>
            </a:r>
            <a:endParaRPr lang="en-US" altLang="zh-CN" dirty="0"/>
          </a:p>
          <a:p>
            <a:r>
              <a:rPr lang="en-US" altLang="zh-CN" b="1" dirty="0"/>
              <a:t>1.   </a:t>
            </a:r>
            <a:r>
              <a:rPr lang="zh-CN" altLang="en-US" b="1" dirty="0"/>
              <a:t>复杂性逐渐变高</a:t>
            </a:r>
            <a:endParaRPr lang="en-US" altLang="zh-CN" b="1" dirty="0"/>
          </a:p>
          <a:p>
            <a:pPr marL="342900" indent="-342900">
              <a:buFont typeface="Arial" panose="020B0604020202020204" pitchFamily="34" charset="0"/>
              <a:buChar char="•"/>
            </a:pPr>
            <a:r>
              <a:rPr lang="zh-CN" altLang="en-US" dirty="0"/>
              <a:t>比如有的项目有几十万行代码，各个模块之间区别比较模糊，逻辑比较混乱，代码越多复杂性越高，越难解决遇到的问题。</a:t>
            </a:r>
            <a:endParaRPr lang="en-US" altLang="zh-CN" dirty="0"/>
          </a:p>
          <a:p>
            <a:r>
              <a:rPr lang="en-US" altLang="zh-CN" b="1" dirty="0"/>
              <a:t>2.   </a:t>
            </a:r>
            <a:r>
              <a:rPr lang="zh-CN" altLang="en-US" b="1" dirty="0"/>
              <a:t>技术债务逐渐上升</a:t>
            </a:r>
            <a:endParaRPr lang="en-US" altLang="zh-CN" b="1" dirty="0"/>
          </a:p>
          <a:p>
            <a:pPr marL="342900" indent="-342900">
              <a:buFont typeface="Arial" panose="020B0604020202020204" pitchFamily="34" charset="0"/>
              <a:buChar char="•"/>
            </a:pPr>
            <a:r>
              <a:rPr lang="zh-CN" altLang="en-US" dirty="0"/>
              <a:t>公司的人员流动是再正常不过的事情，有的员工在离职之前，疏于代码质量的自我管束，导致留下来很多坑，由于单体项目代码量庞大的惊人，留下的坑很难被发觉，这就给新来的员工带来很大的烦恼，人员流动越大所留下的坑越多，也就是所谓的技术债务越来越多。</a:t>
            </a:r>
          </a:p>
        </p:txBody>
      </p:sp>
    </p:spTree>
    <p:extLst>
      <p:ext uri="{BB962C8B-B14F-4D97-AF65-F5344CB8AC3E}">
        <p14:creationId xmlns:p14="http://schemas.microsoft.com/office/powerpoint/2010/main" val="2473891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93F8157-2F8A-4C5D-80A8-F5C935F83F39}"/>
              </a:ext>
            </a:extLst>
          </p:cNvPr>
          <p:cNvSpPr>
            <a:spLocks noGrp="1"/>
          </p:cNvSpPr>
          <p:nvPr>
            <p:ph type="body" idx="1"/>
          </p:nvPr>
        </p:nvSpPr>
        <p:spPr>
          <a:xfrm>
            <a:off x="685799" y="1046922"/>
            <a:ext cx="10127975" cy="5208103"/>
          </a:xfrm>
        </p:spPr>
        <p:txBody>
          <a:bodyPr>
            <a:normAutofit/>
          </a:bodyPr>
          <a:lstStyle/>
          <a:p>
            <a:pPr marL="457200" indent="-457200">
              <a:buAutoNum type="arabicPeriod" startAt="3"/>
            </a:pPr>
            <a:r>
              <a:rPr lang="zh-CN" altLang="en-US" b="1" dirty="0"/>
              <a:t>部署速度逐渐变慢</a:t>
            </a:r>
            <a:endParaRPr lang="en-US" altLang="zh-CN" b="1" dirty="0"/>
          </a:p>
          <a:p>
            <a:pPr marL="342900" indent="-342900">
              <a:buFont typeface="Arial" panose="020B0604020202020204" pitchFamily="34" charset="0"/>
              <a:buChar char="•"/>
            </a:pPr>
            <a:r>
              <a:rPr lang="zh-CN" altLang="en-US" dirty="0"/>
              <a:t>  这个就很好理解了，单体架构模块非常多，代码量非常庞大，导致部署项目所花费的      时间越来越多，曾经有的项目启动就要一二十分钟，这是多么恐怖的事情啊，启动几 次项目一天的时间就过去了，留给开发者开发的时间就非常少了。</a:t>
            </a:r>
            <a:endParaRPr lang="en-US" altLang="zh-CN" dirty="0"/>
          </a:p>
          <a:p>
            <a:pPr marL="457200" indent="-457200">
              <a:buAutoNum type="arabicPeriod" startAt="4"/>
            </a:pPr>
            <a:r>
              <a:rPr lang="zh-CN" altLang="en-US" dirty="0"/>
              <a:t>阻碍技术创新</a:t>
            </a:r>
            <a:endParaRPr lang="en-US" altLang="zh-CN" dirty="0"/>
          </a:p>
          <a:p>
            <a:pPr marL="342900" indent="-342900">
              <a:buFont typeface="Arial" panose="020B0604020202020204" pitchFamily="34" charset="0"/>
              <a:buChar char="•"/>
            </a:pPr>
            <a:r>
              <a:rPr lang="zh-CN" altLang="en-US" dirty="0"/>
              <a:t>比如以前的某个项目使用</a:t>
            </a:r>
            <a:r>
              <a:rPr lang="en-US" altLang="zh-CN" dirty="0"/>
              <a:t>struts2</a:t>
            </a:r>
            <a:r>
              <a:rPr lang="zh-CN" altLang="en-US" dirty="0"/>
              <a:t>写的，由于各个模块之间有着千丝万缕的联系，代码量大，逻辑不够清楚，如果现在想用</a:t>
            </a:r>
            <a:r>
              <a:rPr lang="en-US" altLang="zh-CN" dirty="0"/>
              <a:t>spring </a:t>
            </a:r>
            <a:r>
              <a:rPr lang="en-US" altLang="zh-CN" dirty="0" err="1"/>
              <a:t>mvc</a:t>
            </a:r>
            <a:r>
              <a:rPr lang="zh-CN" altLang="en-US" dirty="0"/>
              <a:t>来重构这个项目将是非常困难的，付出的成本将非常大，所以更多的时候公司不得不硬着头皮继续使用老的</a:t>
            </a:r>
            <a:r>
              <a:rPr lang="en-US" altLang="zh-CN" dirty="0"/>
              <a:t>struts</a:t>
            </a:r>
            <a:r>
              <a:rPr lang="zh-CN" altLang="en-US" dirty="0"/>
              <a:t>架构，这就阻碍了技术的创新。</a:t>
            </a:r>
            <a:endParaRPr lang="en-US" altLang="zh-CN" b="1" dirty="0"/>
          </a:p>
          <a:p>
            <a:r>
              <a:rPr lang="en-US" altLang="zh-CN" b="1" dirty="0"/>
              <a:t>5.   </a:t>
            </a:r>
            <a:r>
              <a:rPr lang="zh-CN" altLang="en-US" b="1" dirty="0"/>
              <a:t>无法按需伸缩</a:t>
            </a:r>
            <a:endParaRPr lang="en-US" altLang="zh-CN" b="1" dirty="0"/>
          </a:p>
          <a:p>
            <a:pPr marL="342900" indent="-342900">
              <a:buFont typeface="Arial" panose="020B0604020202020204" pitchFamily="34" charset="0"/>
              <a:buChar char="•"/>
            </a:pPr>
            <a:r>
              <a:rPr lang="zh-CN" altLang="en-US" dirty="0"/>
              <a:t>比如说电影模块是</a:t>
            </a:r>
            <a:r>
              <a:rPr lang="en-US" altLang="zh-CN" dirty="0"/>
              <a:t>CPU</a:t>
            </a:r>
            <a:r>
              <a:rPr lang="zh-CN" altLang="en-US" dirty="0"/>
              <a:t>密集型的模块，而订单模块是</a:t>
            </a:r>
            <a:r>
              <a:rPr lang="en-US" altLang="zh-CN" dirty="0"/>
              <a:t>IO</a:t>
            </a:r>
            <a:r>
              <a:rPr lang="zh-CN" altLang="en-US" dirty="0"/>
              <a:t>密集型的模块，假如我们要提升订单模块的性能，比如加大内存、增加硬盘，但是由于所有的模块都在一个架构下，因此我们在扩展订单模块的性能时不得不考虑其它模块的因素，因为我们不能因为扩展某个模块的性能而损害其它模块的性能，从而无法按需进行伸缩。</a:t>
            </a:r>
            <a:endParaRPr lang="en-US" altLang="zh-CN" b="1" dirty="0"/>
          </a:p>
          <a:p>
            <a:pPr marL="457200" indent="-457200">
              <a:buAutoNum type="arabicPeriod" startAt="4"/>
            </a:pPr>
            <a:endParaRPr lang="en-US" altLang="zh-CN" b="1" dirty="0"/>
          </a:p>
          <a:p>
            <a:pPr marL="457200" indent="-457200">
              <a:buAutoNum type="arabicPeriod" startAt="4"/>
            </a:pPr>
            <a:endParaRPr lang="en-US" altLang="zh-CN" b="1" dirty="0"/>
          </a:p>
          <a:p>
            <a:pPr marL="457200" indent="-457200">
              <a:buAutoNum type="arabicPeriod" startAt="4"/>
            </a:pPr>
            <a:endParaRPr lang="zh-CN" altLang="en-US" dirty="0"/>
          </a:p>
        </p:txBody>
      </p:sp>
    </p:spTree>
    <p:extLst>
      <p:ext uri="{BB962C8B-B14F-4D97-AF65-F5344CB8AC3E}">
        <p14:creationId xmlns:p14="http://schemas.microsoft.com/office/powerpoint/2010/main" val="1379859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59E77F-1E46-4926-9B6B-616D5BEED5F9}"/>
              </a:ext>
            </a:extLst>
          </p:cNvPr>
          <p:cNvSpPr>
            <a:spLocks noGrp="1"/>
          </p:cNvSpPr>
          <p:nvPr>
            <p:ph type="title"/>
          </p:nvPr>
        </p:nvSpPr>
        <p:spPr>
          <a:xfrm>
            <a:off x="685799" y="830424"/>
            <a:ext cx="10131427" cy="1468800"/>
          </a:xfrm>
        </p:spPr>
        <p:txBody>
          <a:bodyPr/>
          <a:lstStyle/>
          <a:p>
            <a:r>
              <a:rPr lang="en-US" altLang="zh-CN" b="1" dirty="0"/>
              <a:t>3.2 </a:t>
            </a:r>
            <a:r>
              <a:rPr lang="zh-CN" altLang="en-US" b="1" dirty="0"/>
              <a:t>微服务与单体架构区别</a:t>
            </a:r>
            <a:endParaRPr lang="zh-CN" altLang="en-US" dirty="0"/>
          </a:p>
        </p:txBody>
      </p:sp>
      <p:sp>
        <p:nvSpPr>
          <p:cNvPr id="3" name="文本占位符 2">
            <a:extLst>
              <a:ext uri="{FF2B5EF4-FFF2-40B4-BE49-F238E27FC236}">
                <a16:creationId xmlns:a16="http://schemas.microsoft.com/office/drawing/2014/main" id="{6397AEC3-7477-44E8-8D2D-0B793C868363}"/>
              </a:ext>
            </a:extLst>
          </p:cNvPr>
          <p:cNvSpPr>
            <a:spLocks noGrp="1"/>
          </p:cNvSpPr>
          <p:nvPr>
            <p:ph type="body" idx="1"/>
          </p:nvPr>
        </p:nvSpPr>
        <p:spPr>
          <a:xfrm>
            <a:off x="685799" y="2782957"/>
            <a:ext cx="10131428" cy="2854824"/>
          </a:xfrm>
        </p:spPr>
        <p:txBody>
          <a:bodyPr/>
          <a:lstStyle/>
          <a:p>
            <a:pPr marL="457200" indent="-457200">
              <a:buFont typeface="+mj-lt"/>
              <a:buAutoNum type="arabicPeriod"/>
            </a:pPr>
            <a:r>
              <a:rPr lang="zh-CN" altLang="en-US" dirty="0"/>
              <a:t>单体架构所有的模块全都耦合在一块，代码量大，维护困难，微服务每个模块就相当于一个单独的项目，代码量明显减少，遇到问题也相对来说比较好解决。</a:t>
            </a:r>
            <a:endParaRPr lang="en-US" altLang="zh-CN" dirty="0"/>
          </a:p>
          <a:p>
            <a:pPr marL="457200" indent="-457200">
              <a:buFont typeface="+mj-lt"/>
              <a:buAutoNum type="arabicPeriod"/>
            </a:pPr>
            <a:r>
              <a:rPr lang="zh-CN" altLang="en-US" dirty="0"/>
              <a:t>单体架构所有的模块都共用一个数据库，存储方式比较单一，微服务每个模块都可以使用不同的存储方式（比如有的用</a:t>
            </a:r>
            <a:r>
              <a:rPr lang="en-US" altLang="zh-CN" dirty="0" err="1"/>
              <a:t>redis</a:t>
            </a:r>
            <a:r>
              <a:rPr lang="zh-CN" altLang="en-US" dirty="0"/>
              <a:t>，有的用</a:t>
            </a:r>
            <a:r>
              <a:rPr lang="en-US" altLang="zh-CN" dirty="0" err="1"/>
              <a:t>mysql</a:t>
            </a:r>
            <a:r>
              <a:rPr lang="zh-CN" altLang="en-US" dirty="0"/>
              <a:t>等），数据库也是单个模块对应自己的数据库。</a:t>
            </a:r>
            <a:endParaRPr lang="en-US" altLang="zh-CN" dirty="0"/>
          </a:p>
          <a:p>
            <a:pPr marL="457200" indent="-457200">
              <a:buFont typeface="+mj-lt"/>
              <a:buAutoNum type="arabicPeriod"/>
            </a:pPr>
            <a:r>
              <a:rPr lang="zh-CN" altLang="en-US" dirty="0"/>
              <a:t>单体架构所有的模块开发所使用的技术一样，微服务每个模块都可以使用不同的开发技术，开发模式更灵活。</a:t>
            </a:r>
          </a:p>
        </p:txBody>
      </p:sp>
    </p:spTree>
    <p:extLst>
      <p:ext uri="{BB962C8B-B14F-4D97-AF65-F5344CB8AC3E}">
        <p14:creationId xmlns:p14="http://schemas.microsoft.com/office/powerpoint/2010/main" val="3194551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1CD63-E254-4282-8899-F11E800F295B}"/>
              </a:ext>
            </a:extLst>
          </p:cNvPr>
          <p:cNvSpPr>
            <a:spLocks noGrp="1"/>
          </p:cNvSpPr>
          <p:nvPr>
            <p:ph type="title"/>
          </p:nvPr>
        </p:nvSpPr>
        <p:spPr>
          <a:xfrm>
            <a:off x="685799" y="989451"/>
            <a:ext cx="10131427" cy="1468800"/>
          </a:xfrm>
        </p:spPr>
        <p:txBody>
          <a:bodyPr/>
          <a:lstStyle/>
          <a:p>
            <a:r>
              <a:rPr lang="en-US" altLang="zh-CN" b="1" dirty="0"/>
              <a:t>3.3 </a:t>
            </a:r>
            <a:r>
              <a:rPr lang="zh-CN" altLang="en-US" b="1" dirty="0"/>
              <a:t>微服务与</a:t>
            </a:r>
            <a:r>
              <a:rPr lang="en-US" altLang="zh-CN" b="1" dirty="0"/>
              <a:t>SOA</a:t>
            </a:r>
            <a:r>
              <a:rPr lang="zh-CN" altLang="en-US" b="1" dirty="0"/>
              <a:t>区别</a:t>
            </a:r>
            <a:endParaRPr lang="zh-CN" altLang="en-US" dirty="0"/>
          </a:p>
        </p:txBody>
      </p:sp>
      <p:sp>
        <p:nvSpPr>
          <p:cNvPr id="3" name="文本占位符 2">
            <a:extLst>
              <a:ext uri="{FF2B5EF4-FFF2-40B4-BE49-F238E27FC236}">
                <a16:creationId xmlns:a16="http://schemas.microsoft.com/office/drawing/2014/main" id="{1E3A255E-D336-4653-8E3D-DEB241018943}"/>
              </a:ext>
            </a:extLst>
          </p:cNvPr>
          <p:cNvSpPr>
            <a:spLocks noGrp="1"/>
          </p:cNvSpPr>
          <p:nvPr>
            <p:ph type="body" idx="1"/>
          </p:nvPr>
        </p:nvSpPr>
        <p:spPr>
          <a:xfrm>
            <a:off x="685799" y="3048000"/>
            <a:ext cx="10131428" cy="2589781"/>
          </a:xfrm>
        </p:spPr>
        <p:txBody>
          <a:bodyPr/>
          <a:lstStyle/>
          <a:p>
            <a:r>
              <a:rPr lang="zh-CN" altLang="en-US" dirty="0"/>
              <a:t>微服务，从本质意义上看，还是 </a:t>
            </a:r>
            <a:r>
              <a:rPr lang="en-US" altLang="zh-CN" dirty="0"/>
              <a:t>SOA </a:t>
            </a:r>
            <a:r>
              <a:rPr lang="zh-CN" altLang="en-US" dirty="0"/>
              <a:t>架构。但内涵有所不同，微服务并不绑定某种特殊的技术，在一个微服务的系统中，可以有 </a:t>
            </a:r>
            <a:r>
              <a:rPr lang="en-US" altLang="zh-CN" dirty="0"/>
              <a:t>Java </a:t>
            </a:r>
            <a:r>
              <a:rPr lang="zh-CN" altLang="en-US" dirty="0"/>
              <a:t>编写的服务，也可以有 </a:t>
            </a:r>
            <a:r>
              <a:rPr lang="en-US" altLang="zh-CN" dirty="0"/>
              <a:t>Python</a:t>
            </a:r>
            <a:r>
              <a:rPr lang="zh-CN" altLang="en-US" dirty="0"/>
              <a:t>编写的服务，他们是靠</a:t>
            </a:r>
            <a:r>
              <a:rPr lang="en-US" altLang="zh-CN" dirty="0"/>
              <a:t>Restful</a:t>
            </a:r>
            <a:r>
              <a:rPr lang="zh-CN" altLang="en-US" dirty="0"/>
              <a:t>架构风格统一成一个系统的。所以微服务本身与具体技术实现无关，扩展性强。</a:t>
            </a:r>
          </a:p>
        </p:txBody>
      </p:sp>
    </p:spTree>
    <p:extLst>
      <p:ext uri="{BB962C8B-B14F-4D97-AF65-F5344CB8AC3E}">
        <p14:creationId xmlns:p14="http://schemas.microsoft.com/office/powerpoint/2010/main" val="4073897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C68C7-D56B-42B0-8275-49D35382E315}"/>
              </a:ext>
            </a:extLst>
          </p:cNvPr>
          <p:cNvSpPr>
            <a:spLocks noGrp="1"/>
          </p:cNvSpPr>
          <p:nvPr>
            <p:ph type="title"/>
          </p:nvPr>
        </p:nvSpPr>
        <p:spPr>
          <a:xfrm>
            <a:off x="685800" y="768626"/>
            <a:ext cx="10131427" cy="1212546"/>
          </a:xfrm>
        </p:spPr>
        <p:txBody>
          <a:bodyPr/>
          <a:lstStyle/>
          <a:p>
            <a:r>
              <a:rPr lang="en-US" altLang="zh-CN" b="1" dirty="0"/>
              <a:t>4. </a:t>
            </a:r>
            <a:r>
              <a:rPr lang="zh-CN" altLang="en-US" b="1" dirty="0"/>
              <a:t>微服务本质</a:t>
            </a:r>
            <a:endParaRPr lang="zh-CN" altLang="en-US" dirty="0"/>
          </a:p>
        </p:txBody>
      </p:sp>
      <p:sp>
        <p:nvSpPr>
          <p:cNvPr id="3" name="文本占位符 2">
            <a:extLst>
              <a:ext uri="{FF2B5EF4-FFF2-40B4-BE49-F238E27FC236}">
                <a16:creationId xmlns:a16="http://schemas.microsoft.com/office/drawing/2014/main" id="{61B470BB-D21D-4A4F-954A-D134CF549131}"/>
              </a:ext>
            </a:extLst>
          </p:cNvPr>
          <p:cNvSpPr>
            <a:spLocks noGrp="1"/>
          </p:cNvSpPr>
          <p:nvPr>
            <p:ph type="body" idx="1"/>
          </p:nvPr>
        </p:nvSpPr>
        <p:spPr>
          <a:xfrm>
            <a:off x="685799" y="2292626"/>
            <a:ext cx="10131428" cy="3796747"/>
          </a:xfrm>
        </p:spPr>
        <p:txBody>
          <a:bodyPr>
            <a:normAutofit/>
          </a:bodyPr>
          <a:lstStyle/>
          <a:p>
            <a:pPr marL="457200" indent="-457200">
              <a:buFont typeface="+mj-lt"/>
              <a:buAutoNum type="arabicPeriod"/>
            </a:pPr>
            <a:r>
              <a:rPr lang="zh-CN" altLang="en-US" dirty="0"/>
              <a:t>微服务，关键其实不仅仅是微服务本身，而是系统要提供一套基础的架构，这种架构使得微服务可以独立的部署、运行、升级，不仅如此，这个系统架构还让微服务与微服务之间在结构上“松耦合”，而在功能上则表现为一个统一的整体。这种所谓的“统一的整体”表现出来的是统一风格的界面，统一的权限管理，统一的安全策略，统一的上线过程，统一的日志和审计方法，统一的调度方式，统一的访问入口等等。</a:t>
            </a:r>
            <a:endParaRPr lang="en-US" altLang="zh-CN" dirty="0"/>
          </a:p>
          <a:p>
            <a:pPr marL="457200" indent="-457200">
              <a:buFont typeface="+mj-lt"/>
              <a:buAutoNum type="arabicPeriod"/>
            </a:pPr>
            <a:r>
              <a:rPr lang="zh-CN" altLang="en-US" b="1" dirty="0"/>
              <a:t>微服务的目的是有效的拆分应用，实现敏捷开发和部署 。</a:t>
            </a:r>
            <a:endParaRPr lang="en-US" altLang="zh-CN" b="1" dirty="0"/>
          </a:p>
          <a:p>
            <a:pPr marL="457200" indent="-457200">
              <a:buFont typeface="+mj-lt"/>
              <a:buAutoNum type="arabicPeriod"/>
            </a:pPr>
            <a:r>
              <a:rPr lang="zh-CN" altLang="en-US" dirty="0"/>
              <a:t>微服务提倡的理念团队间应该是 </a:t>
            </a:r>
            <a:r>
              <a:rPr lang="en-US" altLang="zh-CN" dirty="0"/>
              <a:t>inter-operate, not integrate </a:t>
            </a:r>
            <a:r>
              <a:rPr lang="zh-CN" altLang="en-US" dirty="0"/>
              <a:t>。</a:t>
            </a:r>
            <a:r>
              <a:rPr lang="en-US" altLang="zh-CN" dirty="0"/>
              <a:t>inter-operate</a:t>
            </a:r>
            <a:r>
              <a:rPr lang="zh-CN" altLang="en-US" dirty="0"/>
              <a:t>是定义好系统的边界和接口，在一个团队内全栈，让团队自治，原因就是因为如果团队按照这样的方式组建，将沟通的成本维持在系统内部，每个子系统就会更加内聚，彼此的依赖耦合能变弱，跨系统的沟通成本也就能降低</a:t>
            </a:r>
          </a:p>
        </p:txBody>
      </p:sp>
    </p:spTree>
    <p:extLst>
      <p:ext uri="{BB962C8B-B14F-4D97-AF65-F5344CB8AC3E}">
        <p14:creationId xmlns:p14="http://schemas.microsoft.com/office/powerpoint/2010/main" val="2592916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TM03457452[[fn=天体]]</Template>
  <TotalTime>364</TotalTime>
  <Words>2685</Words>
  <Application>Microsoft Office PowerPoint</Application>
  <PresentationFormat>宽屏</PresentationFormat>
  <Paragraphs>86</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Arial</vt:lpstr>
      <vt:lpstr>Calibri</vt:lpstr>
      <vt:lpstr>Calibri Light</vt:lpstr>
      <vt:lpstr>天体</vt:lpstr>
      <vt:lpstr>               微服务</vt:lpstr>
      <vt:lpstr>1，什么是微服务</vt:lpstr>
      <vt:lpstr>2，微服务由来</vt:lpstr>
      <vt:lpstr>3，为什么需要微服务？</vt:lpstr>
      <vt:lpstr>3.1 早期的单体架构带来的问题</vt:lpstr>
      <vt:lpstr>PowerPoint 演示文稿</vt:lpstr>
      <vt:lpstr>3.2 微服务与单体架构区别</vt:lpstr>
      <vt:lpstr>3.3 微服务与SOA区别</vt:lpstr>
      <vt:lpstr>4. 微服务本质</vt:lpstr>
      <vt:lpstr>5. 什么样的项目适合微服务</vt:lpstr>
      <vt:lpstr>6. 微服务折分与设计</vt:lpstr>
      <vt:lpstr>6.1 微服务设计原则</vt:lpstr>
      <vt:lpstr>7. 微服务优势与缺点</vt:lpstr>
      <vt:lpstr>PowerPoint 演示文稿</vt:lpstr>
      <vt:lpstr>PowerPoint 演示文稿</vt:lpstr>
      <vt:lpstr>8. 微服务开发框架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微服务</dc:title>
  <dc:creator>Jason lu</dc:creator>
  <cp:lastModifiedBy>lu jason</cp:lastModifiedBy>
  <cp:revision>46</cp:revision>
  <dcterms:created xsi:type="dcterms:W3CDTF">2019-03-04T02:25:40Z</dcterms:created>
  <dcterms:modified xsi:type="dcterms:W3CDTF">2019-03-06T08:58:31Z</dcterms:modified>
</cp:coreProperties>
</file>