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24" d="100"/>
          <a:sy n="24" d="100"/>
        </p:scale>
        <p:origin x="4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6EFC-CAEE-4F74-AEE7-09B606295E47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8AB6-63AC-4532-BFCB-0B9B68B74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372077" y="3333743"/>
            <a:ext cx="28107643" cy="189370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040" y="357837"/>
            <a:ext cx="42016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Extracting sense vectors from word </a:t>
            </a:r>
            <a:r>
              <a:rPr lang="en-US" sz="8800" b="1" dirty="0" err="1"/>
              <a:t>embeddings</a:t>
            </a:r>
            <a:endParaRPr lang="en-US" sz="10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4546" y="3046833"/>
            <a:ext cx="42368149" cy="53135"/>
          </a:xfrm>
          <a:prstGeom prst="line">
            <a:avLst/>
          </a:prstGeom>
          <a:ln w="1270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4068"/>
            <a:ext cx="1864361" cy="1944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532" y="3333743"/>
            <a:ext cx="14904720" cy="8217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ABSTRACT</a:t>
            </a:r>
          </a:p>
          <a:p>
            <a:r>
              <a:rPr lang="en-US" sz="4000" dirty="0"/>
              <a:t>Vector Space Models (VSMs) represent words as dense, real-valued vectors in an embedding space where semantically and syntactically similar words are closer to each other.  However, one notable deficiency in these methods is that they cannot </a:t>
            </a:r>
            <a:r>
              <a:rPr lang="en-US" sz="4000" dirty="0" smtClean="0"/>
              <a:t>capture </a:t>
            </a:r>
            <a:r>
              <a:rPr lang="en-US" sz="4000" dirty="0"/>
              <a:t>multiple senses of each word, thereby ignoring </a:t>
            </a:r>
            <a:r>
              <a:rPr lang="en-US" sz="4000" dirty="0" err="1"/>
              <a:t>polysemes</a:t>
            </a:r>
            <a:r>
              <a:rPr lang="en-US" sz="4000" dirty="0"/>
              <a:t> and homonyms. Recent methods such as ICE (instance-context </a:t>
            </a:r>
            <a:r>
              <a:rPr lang="en-US" sz="4000" dirty="0" err="1"/>
              <a:t>embeddings</a:t>
            </a:r>
            <a:r>
              <a:rPr lang="en-US" sz="4000" dirty="0"/>
              <a:t>)[1] and a sparse coding based method [2] have sought to overcome this problem. Our work focuses on first evaluating these methods and doing a comparative study of different </a:t>
            </a:r>
            <a:r>
              <a:rPr lang="en-US" sz="4000" dirty="0" err="1"/>
              <a:t>embeddings</a:t>
            </a:r>
            <a:r>
              <a:rPr lang="en-US" sz="4000" dirty="0"/>
              <a:t> schemes (such as </a:t>
            </a:r>
            <a:r>
              <a:rPr lang="en-US" sz="4000" dirty="0" err="1"/>
              <a:t>GloVe</a:t>
            </a:r>
            <a:r>
              <a:rPr lang="en-US" sz="4000" dirty="0"/>
              <a:t>, ICE and Sense2vec [3]) and evaluation methods followed by a proposal to develop an alternative method that learn context </a:t>
            </a:r>
            <a:r>
              <a:rPr lang="en-US" sz="4000" dirty="0" err="1"/>
              <a:t>embeddings</a:t>
            </a:r>
            <a:r>
              <a:rPr lang="en-US" sz="4000" dirty="0"/>
              <a:t> for words using ____ </a:t>
            </a:r>
            <a:r>
              <a:rPr lang="en-US" sz="4000" b="1" dirty="0">
                <a:solidFill>
                  <a:srgbClr val="FF0000"/>
                </a:solidFill>
              </a:rPr>
              <a:t>(DEVENDRA please fill in)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812" y="30624816"/>
            <a:ext cx="4329890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REFERENCES</a:t>
            </a:r>
          </a:p>
          <a:p>
            <a:r>
              <a:rPr lang="en-US" sz="3200" dirty="0"/>
              <a:t>1. </a:t>
            </a:r>
            <a:r>
              <a:rPr lang="en-US" sz="3800" dirty="0"/>
              <a:t>Mikael </a:t>
            </a:r>
            <a:r>
              <a:rPr lang="en-US" sz="3800" dirty="0" err="1"/>
              <a:t>Kågebäck</a:t>
            </a:r>
            <a:r>
              <a:rPr lang="en-US" sz="3800" dirty="0"/>
              <a:t>, Fredrik Johansson, Richard Johansson, and </a:t>
            </a:r>
            <a:r>
              <a:rPr lang="en-US" sz="3800" dirty="0" err="1"/>
              <a:t>Devdatt</a:t>
            </a:r>
            <a:r>
              <a:rPr lang="en-US" sz="3800" dirty="0"/>
              <a:t> </a:t>
            </a:r>
            <a:r>
              <a:rPr lang="en-US" sz="3800" dirty="0" err="1"/>
              <a:t>Dubhashi</a:t>
            </a:r>
            <a:r>
              <a:rPr lang="en-US" sz="3800" dirty="0"/>
              <a:t>.   Neural context </a:t>
            </a:r>
            <a:r>
              <a:rPr lang="en-US" sz="3800" dirty="0" err="1"/>
              <a:t>embeddings</a:t>
            </a:r>
            <a:r>
              <a:rPr lang="en-US" sz="3800" dirty="0"/>
              <a:t> for automatic discovery of word senses. In Proceedings of NAACL-HLT, pages 25–32, 2015</a:t>
            </a:r>
          </a:p>
          <a:p>
            <a:r>
              <a:rPr lang="en-US" sz="3200" dirty="0"/>
              <a:t>2.</a:t>
            </a:r>
            <a:r>
              <a:rPr lang="en-US" sz="3800" dirty="0"/>
              <a:t> Sanjeev Arora, </a:t>
            </a:r>
            <a:r>
              <a:rPr lang="en-US" sz="3800" dirty="0" err="1"/>
              <a:t>Yuanzhi</a:t>
            </a:r>
            <a:r>
              <a:rPr lang="en-US" sz="3800" dirty="0"/>
              <a:t> Li, </a:t>
            </a:r>
            <a:r>
              <a:rPr lang="en-US" sz="3800" dirty="0" err="1"/>
              <a:t>Yingyu</a:t>
            </a:r>
            <a:r>
              <a:rPr lang="en-US" sz="3800" dirty="0"/>
              <a:t> Liang, </a:t>
            </a:r>
            <a:r>
              <a:rPr lang="en-US" sz="3800" dirty="0" err="1"/>
              <a:t>Tengyu</a:t>
            </a:r>
            <a:r>
              <a:rPr lang="en-US" sz="3800" dirty="0"/>
              <a:t> Ma, and Andrej </a:t>
            </a:r>
            <a:r>
              <a:rPr lang="en-US" sz="3800" dirty="0" err="1"/>
              <a:t>Risteski</a:t>
            </a:r>
            <a:r>
              <a:rPr lang="en-US" sz="3800" dirty="0"/>
              <a:t>. Linear algebraic structure of word senses, with applications to polysemy. </a:t>
            </a:r>
            <a:r>
              <a:rPr lang="en-US" sz="3800" dirty="0" err="1"/>
              <a:t>arXiv</a:t>
            </a:r>
            <a:r>
              <a:rPr lang="en-US" sz="3800" dirty="0"/>
              <a:t> preprint arXiv:1601.03764,2016.</a:t>
            </a:r>
          </a:p>
          <a:p>
            <a:r>
              <a:rPr lang="en-US" sz="3200" dirty="0"/>
              <a:t>3. </a:t>
            </a:r>
            <a:r>
              <a:rPr lang="en-US" sz="3800" dirty="0"/>
              <a:t>Andrew Trask, Phil </a:t>
            </a:r>
            <a:r>
              <a:rPr lang="en-US" sz="3800" dirty="0" err="1"/>
              <a:t>Michalak</a:t>
            </a:r>
            <a:r>
              <a:rPr lang="en-US" sz="3800" dirty="0"/>
              <a:t>, and John Liu. sense2vec-a fast and accurate method for word sense disambiguation in neural word </a:t>
            </a:r>
            <a:r>
              <a:rPr lang="en-US" sz="3800" dirty="0" err="1"/>
              <a:t>embeddings</a:t>
            </a:r>
            <a:r>
              <a:rPr lang="en-US" sz="3800" dirty="0"/>
              <a:t>. </a:t>
            </a:r>
            <a:r>
              <a:rPr lang="en-US" sz="3800" dirty="0" err="1"/>
              <a:t>arXiv</a:t>
            </a:r>
            <a:r>
              <a:rPr lang="en-US" sz="3800" dirty="0"/>
              <a:t> preprint arXiv:1511.06388, 2015.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25007" y="1853893"/>
            <a:ext cx="1789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Devandra</a:t>
            </a:r>
            <a:r>
              <a:rPr lang="en-US" sz="5400" dirty="0"/>
              <a:t> </a:t>
            </a:r>
            <a:r>
              <a:rPr lang="en-US" sz="5400" dirty="0" err="1"/>
              <a:t>Sachan</a:t>
            </a:r>
            <a:r>
              <a:rPr lang="en-US" sz="5400" dirty="0"/>
              <a:t>, Easwaran Ramamurthy, </a:t>
            </a:r>
            <a:r>
              <a:rPr lang="en-US" sz="5400" dirty="0" err="1"/>
              <a:t>Tejus</a:t>
            </a:r>
            <a:r>
              <a:rPr lang="en-US" sz="5400" dirty="0"/>
              <a:t> </a:t>
            </a:r>
            <a:r>
              <a:rPr lang="en-US" sz="5400" dirty="0" err="1"/>
              <a:t>Siddagangaiah</a:t>
            </a:r>
            <a:r>
              <a:rPr lang="en-US" sz="5400" dirty="0"/>
              <a:t> 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2" y="11812148"/>
            <a:ext cx="14972825" cy="10458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2" y="22506996"/>
            <a:ext cx="7659715" cy="7973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99" y="22506996"/>
            <a:ext cx="15344391" cy="79730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5820909" y="3844381"/>
            <a:ext cx="14202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Nearest Neighbor Visualizations on Wikipedia dataset for 5 senses</a:t>
            </a:r>
            <a:endParaRPr lang="en-US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897910" y="14489470"/>
                <a:ext cx="1422589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 smtClean="0">
                    <a:solidFill>
                      <a:srgbClr val="FF0000"/>
                    </a:solidFill>
                  </a:rPr>
                  <a:t>Spearman’s rank correlation (</a:t>
                </a:r>
                <a14:m>
                  <m:oMath xmlns:m="http://schemas.openxmlformats.org/officeDocument/2006/math">
                    <m:r>
                      <a:rPr lang="en-US" sz="66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sz="6600" dirty="0" smtClean="0">
                    <a:solidFill>
                      <a:srgbClr val="FF0000"/>
                    </a:solidFill>
                  </a:rPr>
                  <a:t>) on SCWS</a:t>
                </a:r>
                <a:endParaRPr lang="en-US" sz="6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7910" y="14489470"/>
                <a:ext cx="14225891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2956" t="-19231" r="-2099" b="-4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3675114" y="22450740"/>
                <a:ext cx="19804605" cy="80329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LSTM BASED </a:t>
                </a:r>
                <a:r>
                  <a:rPr lang="en-US" sz="4800" b="1" dirty="0" smtClean="0"/>
                  <a:t>APPROACH and DISCUSSION</a:t>
                </a:r>
              </a:p>
              <a:p>
                <a:pPr algn="ctr"/>
                <a:endParaRPr lang="en-US" sz="4000" b="1" dirty="0" smtClean="0">
                  <a:solidFill>
                    <a:srgbClr val="FF0000"/>
                  </a:solidFill>
                </a:endParaRP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</a:rPr>
                  <a:t>Our current work is to use Bidirectional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LSTM to make better use of longer context words in a document and predict probability of target polysemous word using softmax classifier.</a:t>
                </a:r>
              </a:p>
              <a:p>
                <a:pPr marL="1143000" indent="-1143000">
                  <a:buFont typeface="+mj-lt"/>
                  <a:buAutoNum type="arabicPeriod"/>
                </a:pPr>
                <a:endParaRPr lang="en-US" sz="4000" dirty="0">
                  <a:solidFill>
                    <a:schemeClr val="tx1"/>
                  </a:solidFill>
                </a:endParaRPr>
              </a:p>
              <a:p>
                <a:pPr marL="1143000" indent="-1143000">
                  <a:buFont typeface="+mj-lt"/>
                  <a:buAutoNum type="arabicPeriod"/>
                </a:pPr>
                <a:r>
                  <a:rPr lang="en-US" sz="4000" dirty="0" smtClean="0">
                    <a:solidFill>
                      <a:schemeClr val="tx1"/>
                    </a:solidFill>
                  </a:rPr>
                  <a:t>For predicted words with highest probabilities, use cosine similarity as distance measure to identify the closest basis vector using corresponding word encoding</a:t>
                </a:r>
                <a:r>
                  <a:rPr lang="en-US" sz="40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1143000" indent="-1143000">
                  <a:buFont typeface="+mj-lt"/>
                  <a:buAutoNum type="arabicPeriod"/>
                </a:pPr>
                <a:endParaRPr lang="en-US" sz="4800" dirty="0"/>
              </a:p>
              <a:p>
                <a:pPr marL="1143000" indent="-1143000">
                  <a:buFont typeface="+mj-lt"/>
                  <a:buAutoNum type="arabicPeriod"/>
                </a:pPr>
                <a:r>
                  <a:rPr lang="en-US" sz="4000" dirty="0" smtClean="0"/>
                  <a:t>In k-SVD approach, we observe positive values for coefficient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4000" dirty="0" smtClean="0"/>
                  <a:t> while in LARS approach we get few negative values of 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4000" dirty="0" smtClean="0"/>
                  <a:t>as well.  These negative values correspond to those basis vectors which have very low similarity with words.  We can induce word senses by discarding basis vectors with low similarity and negative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4000" dirty="0" smtClean="0"/>
                  <a:t>.</a:t>
                </a:r>
                <a:endParaRPr lang="en-US" sz="480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114" y="22450740"/>
                <a:ext cx="19804605" cy="8032968"/>
              </a:xfrm>
              <a:prstGeom prst="rect">
                <a:avLst/>
              </a:prstGeom>
              <a:blipFill rotWithShape="0">
                <a:blip r:embed="rId7"/>
                <a:stretch>
                  <a:fillRect l="-1077" t="-1591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5247" y="16132277"/>
            <a:ext cx="14559933" cy="3857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499" y="3817476"/>
            <a:ext cx="12553948" cy="8967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336" y="12571891"/>
            <a:ext cx="12294667" cy="8781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18" y="322738"/>
            <a:ext cx="2577781" cy="25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661" y="14803615"/>
            <a:ext cx="20662694" cy="9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997" y="10761667"/>
            <a:ext cx="106553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771" y="15210868"/>
            <a:ext cx="15659100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633" y="22291858"/>
            <a:ext cx="11976100" cy="102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4484" y="17607053"/>
            <a:ext cx="3911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387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Sparse Coding</vt:lpstr>
      <vt:lpstr>ICE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Easwaran Ramamurthy</dc:creator>
  <cp:lastModifiedBy>dsachan</cp:lastModifiedBy>
  <cp:revision>51</cp:revision>
  <dcterms:created xsi:type="dcterms:W3CDTF">2016-11-26T17:08:27Z</dcterms:created>
  <dcterms:modified xsi:type="dcterms:W3CDTF">2016-12-01T18:37:07Z</dcterms:modified>
</cp:coreProperties>
</file>