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4" d="100"/>
          <a:sy n="14" d="100"/>
        </p:scale>
        <p:origin x="128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249321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32869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62886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1226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B76EFC-CAEE-4F74-AEE7-09B606295E4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4158141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B76EFC-CAEE-4F74-AEE7-09B606295E47}"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98949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B76EFC-CAEE-4F74-AEE7-09B606295E47}" type="datetimeFigureOut">
              <a:rPr lang="en-US" smtClean="0"/>
              <a:t>11/30/2016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203392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B76EFC-CAEE-4F74-AEE7-09B606295E47}" type="datetimeFigureOut">
              <a:rPr lang="en-US" smtClean="0"/>
              <a:t>11/30/2016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788390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B76EFC-CAEE-4F74-AEE7-09B606295E47}" type="datetimeFigureOut">
              <a:rPr lang="en-US" smtClean="0"/>
              <a:t>11/30/2016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63103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0B76EFC-CAEE-4F74-AEE7-09B606295E47}"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3224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0B76EFC-CAEE-4F74-AEE7-09B606295E47}"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79890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0B76EFC-CAEE-4F74-AEE7-09B606295E47}" type="datetimeFigureOut">
              <a:rPr lang="en-US" smtClean="0"/>
              <a:t>11/30/2016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3948AB6-63AC-4532-BFCB-0B9B68B745E9}" type="slidenum">
              <a:rPr lang="en-US" smtClean="0"/>
              <a:t>‹#›</a:t>
            </a:fld>
            <a:endParaRPr lang="en-US"/>
          </a:p>
        </p:txBody>
      </p:sp>
    </p:spTree>
    <p:extLst>
      <p:ext uri="{BB962C8B-B14F-4D97-AF65-F5344CB8AC3E}">
        <p14:creationId xmlns:p14="http://schemas.microsoft.com/office/powerpoint/2010/main" val="2668286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040" y="357837"/>
            <a:ext cx="42016680" cy="1446550"/>
          </a:xfrm>
          <a:prstGeom prst="rect">
            <a:avLst/>
          </a:prstGeom>
          <a:noFill/>
        </p:spPr>
        <p:txBody>
          <a:bodyPr wrap="square" rtlCol="0">
            <a:spAutoFit/>
          </a:bodyPr>
          <a:lstStyle/>
          <a:p>
            <a:pPr algn="ctr"/>
            <a:r>
              <a:rPr lang="en-US" sz="8800" dirty="0"/>
              <a:t>Extracting sense vectors from word </a:t>
            </a:r>
            <a:r>
              <a:rPr lang="en-US" sz="8800" dirty="0" err="1"/>
              <a:t>embeddings</a:t>
            </a:r>
            <a:endParaRPr lang="en-US" sz="1000" dirty="0"/>
          </a:p>
        </p:txBody>
      </p:sp>
      <p:cxnSp>
        <p:nvCxnSpPr>
          <p:cNvPr id="6" name="Straight Connector 5"/>
          <p:cNvCxnSpPr/>
          <p:nvPr/>
        </p:nvCxnSpPr>
        <p:spPr>
          <a:xfrm flipV="1">
            <a:off x="794546" y="3046833"/>
            <a:ext cx="42368149" cy="53135"/>
          </a:xfrm>
          <a:prstGeom prst="line">
            <a:avLst/>
          </a:prstGeom>
          <a:ln w="127000"/>
        </p:spPr>
        <p:style>
          <a:lnRef idx="3">
            <a:schemeClr val="accent5"/>
          </a:lnRef>
          <a:fillRef idx="0">
            <a:schemeClr val="accent5"/>
          </a:fillRef>
          <a:effectRef idx="2">
            <a:schemeClr val="accent5"/>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33600" y="197222"/>
            <a:ext cx="2496346" cy="249634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534068"/>
            <a:ext cx="1864361" cy="1944034"/>
          </a:xfrm>
          <a:prstGeom prst="rect">
            <a:avLst/>
          </a:prstGeom>
        </p:spPr>
      </p:pic>
      <p:sp>
        <p:nvSpPr>
          <p:cNvPr id="12" name="TextBox 11"/>
          <p:cNvSpPr txBox="1"/>
          <p:nvPr/>
        </p:nvSpPr>
        <p:spPr>
          <a:xfrm>
            <a:off x="546573" y="3470903"/>
            <a:ext cx="14904720" cy="760208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800" dirty="0"/>
              <a:t>ABSTRACT</a:t>
            </a:r>
          </a:p>
          <a:p>
            <a:r>
              <a:rPr lang="en-US" sz="4000" dirty="0"/>
              <a:t>Vector Space Models (VSMs) represent words as dense, real-valued vectors in an embedding space where semantically and syntactically similar words are closer to each other.  However, one notable deficiency in these methods is that they cannot capture multiple senses of each word, thereby ignoring </a:t>
            </a:r>
            <a:r>
              <a:rPr lang="en-US" sz="4000" dirty="0" err="1"/>
              <a:t>polysemes</a:t>
            </a:r>
            <a:r>
              <a:rPr lang="en-US" sz="4000" dirty="0"/>
              <a:t> and homonyms. Recent methods such as ICE (instance-context </a:t>
            </a:r>
            <a:r>
              <a:rPr lang="en-US" sz="4000" dirty="0" err="1"/>
              <a:t>embeddings</a:t>
            </a:r>
            <a:r>
              <a:rPr lang="en-US" sz="4000" dirty="0"/>
              <a:t>)[1] and a sparse coding based method [2] have sought to overcome this problem. Our work focuses on first evaluating these methods and doing a comparative study followed by a proposal to develop an alternative method that learn context </a:t>
            </a:r>
            <a:r>
              <a:rPr lang="en-US" sz="4000" dirty="0" err="1"/>
              <a:t>embeddings</a:t>
            </a:r>
            <a:r>
              <a:rPr lang="en-US" sz="4000" dirty="0"/>
              <a:t> for words using ____ </a:t>
            </a:r>
            <a:r>
              <a:rPr lang="en-US" sz="4000" b="1" dirty="0">
                <a:solidFill>
                  <a:srgbClr val="FF0000"/>
                </a:solidFill>
              </a:rPr>
              <a:t>(DEVENDRA please fill in)</a:t>
            </a:r>
          </a:p>
        </p:txBody>
      </p:sp>
      <p:sp>
        <p:nvSpPr>
          <p:cNvPr id="13" name="TextBox 12"/>
          <p:cNvSpPr txBox="1"/>
          <p:nvPr/>
        </p:nvSpPr>
        <p:spPr>
          <a:xfrm>
            <a:off x="15791177" y="18016354"/>
            <a:ext cx="27711402" cy="280076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4800" dirty="0"/>
              <a:t>REFERENCES</a:t>
            </a:r>
          </a:p>
          <a:p>
            <a:r>
              <a:rPr lang="en-US" sz="3200" dirty="0"/>
              <a:t>1. Mikael </a:t>
            </a:r>
            <a:r>
              <a:rPr lang="en-US" sz="3200" dirty="0" err="1"/>
              <a:t>Kågebäck</a:t>
            </a:r>
            <a:r>
              <a:rPr lang="en-US" sz="3200" dirty="0"/>
              <a:t>, Fredrik Johansson, Richard Johansson, and </a:t>
            </a:r>
            <a:r>
              <a:rPr lang="en-US" sz="3200" dirty="0" err="1"/>
              <a:t>Devdatt</a:t>
            </a:r>
            <a:r>
              <a:rPr lang="en-US" sz="3200" dirty="0"/>
              <a:t> </a:t>
            </a:r>
            <a:r>
              <a:rPr lang="en-US" sz="3200" dirty="0" err="1"/>
              <a:t>Dubhashi</a:t>
            </a:r>
            <a:r>
              <a:rPr lang="en-US" sz="3200" dirty="0"/>
              <a:t>.   Neural context </a:t>
            </a:r>
            <a:r>
              <a:rPr lang="en-US" sz="3200" dirty="0" err="1"/>
              <a:t>embeddings</a:t>
            </a:r>
            <a:r>
              <a:rPr lang="en-US" sz="3200" dirty="0"/>
              <a:t> for automatic discovery of word senses. In Proceedings of NAACL-HLT, pages 25–32, 2015</a:t>
            </a:r>
          </a:p>
          <a:p>
            <a:r>
              <a:rPr lang="en-US" sz="3200" dirty="0"/>
              <a:t>2. Sanjeev Arora, </a:t>
            </a:r>
            <a:r>
              <a:rPr lang="en-US" sz="3200" dirty="0" err="1"/>
              <a:t>Yuanzhi</a:t>
            </a:r>
            <a:r>
              <a:rPr lang="en-US" sz="3200" dirty="0"/>
              <a:t> Li, </a:t>
            </a:r>
            <a:r>
              <a:rPr lang="en-US" sz="3200" dirty="0" err="1"/>
              <a:t>Yingyu</a:t>
            </a:r>
            <a:r>
              <a:rPr lang="en-US" sz="3200" dirty="0"/>
              <a:t> Liang, </a:t>
            </a:r>
            <a:r>
              <a:rPr lang="en-US" sz="3200" dirty="0" err="1"/>
              <a:t>Tengyu</a:t>
            </a:r>
            <a:r>
              <a:rPr lang="en-US" sz="3200" dirty="0"/>
              <a:t> Ma, and Andrej </a:t>
            </a:r>
            <a:r>
              <a:rPr lang="en-US" sz="3200" dirty="0" err="1"/>
              <a:t>Risteski</a:t>
            </a:r>
            <a:r>
              <a:rPr lang="en-US" sz="3200" dirty="0"/>
              <a:t>. Linear algebraic structure of word senses, with applications to polysemy. </a:t>
            </a:r>
            <a:r>
              <a:rPr lang="en-US" sz="3200" dirty="0" err="1"/>
              <a:t>arXiv</a:t>
            </a:r>
            <a:r>
              <a:rPr lang="en-US" sz="3200" dirty="0"/>
              <a:t> preprint arXiv:1601.03764,2016.</a:t>
            </a:r>
          </a:p>
        </p:txBody>
      </p:sp>
      <p:sp>
        <p:nvSpPr>
          <p:cNvPr id="14" name="TextBox 13"/>
          <p:cNvSpPr txBox="1"/>
          <p:nvPr/>
        </p:nvSpPr>
        <p:spPr>
          <a:xfrm>
            <a:off x="15824199" y="3494689"/>
            <a:ext cx="27711401" cy="1412694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800" dirty="0"/>
              <a:t>MAIN RESULTS/TABLES</a:t>
            </a:r>
          </a:p>
          <a:p>
            <a:pPr algn="ctr"/>
            <a:r>
              <a:rPr lang="en-US" sz="4800" dirty="0"/>
              <a:t>Describe results of 4 </a:t>
            </a:r>
            <a:r>
              <a:rPr lang="en-US" sz="4800" dirty="0" err="1"/>
              <a:t>algos</a:t>
            </a:r>
            <a:r>
              <a:rPr lang="en-US" sz="4800" dirty="0"/>
              <a:t> (</a:t>
            </a:r>
            <a:r>
              <a:rPr lang="en-US" sz="4800" dirty="0" err="1"/>
              <a:t>GLoVe</a:t>
            </a:r>
            <a:r>
              <a:rPr lang="en-US" sz="4800" dirty="0"/>
              <a:t>, Arora, ICE)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a:t>
            </a:r>
          </a:p>
        </p:txBody>
      </p:sp>
      <p:sp>
        <p:nvSpPr>
          <p:cNvPr id="2" name="TextBox 1"/>
          <p:cNvSpPr txBox="1"/>
          <p:nvPr/>
        </p:nvSpPr>
        <p:spPr>
          <a:xfrm>
            <a:off x="12125007" y="1853893"/>
            <a:ext cx="17898746" cy="923330"/>
          </a:xfrm>
          <a:prstGeom prst="rect">
            <a:avLst/>
          </a:prstGeom>
          <a:noFill/>
        </p:spPr>
        <p:txBody>
          <a:bodyPr wrap="none" rtlCol="0">
            <a:spAutoFit/>
          </a:bodyPr>
          <a:lstStyle/>
          <a:p>
            <a:r>
              <a:rPr lang="en-US" sz="5400" dirty="0" err="1"/>
              <a:t>Devandra</a:t>
            </a:r>
            <a:r>
              <a:rPr lang="en-US" sz="5400" dirty="0"/>
              <a:t> </a:t>
            </a:r>
            <a:r>
              <a:rPr lang="en-US" sz="5400" dirty="0" err="1"/>
              <a:t>Sachan</a:t>
            </a:r>
            <a:r>
              <a:rPr lang="en-US" sz="5400" dirty="0"/>
              <a:t>, Easwaran Ramamurthy, </a:t>
            </a:r>
            <a:r>
              <a:rPr lang="en-US" sz="5400" dirty="0" err="1"/>
              <a:t>Tejus</a:t>
            </a:r>
            <a:r>
              <a:rPr lang="en-US" sz="5400" dirty="0"/>
              <a:t> </a:t>
            </a:r>
            <a:r>
              <a:rPr lang="en-US" sz="5400" dirty="0" err="1"/>
              <a:t>Siddagangaiah</a:t>
            </a:r>
            <a:r>
              <a:rPr lang="en-US" sz="5400" dirty="0"/>
              <a:t> </a:t>
            </a:r>
            <a:endParaRPr lang="en-US" sz="1600" dirty="0"/>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572" y="11354948"/>
            <a:ext cx="14972825" cy="10458605"/>
          </a:xfrm>
          <a:prstGeom prst="rect">
            <a:avLst/>
          </a:prstGeom>
          <a:ln w="12700">
            <a:solidFill>
              <a:schemeClr val="tx1"/>
            </a:solidFill>
          </a:ln>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572" y="22095516"/>
            <a:ext cx="9969028" cy="10376787"/>
          </a:xfrm>
          <a:prstGeom prst="rect">
            <a:avLst/>
          </a:prstGeom>
          <a:ln w="12700">
            <a:solidFill>
              <a:schemeClr val="tx1"/>
            </a:solidFill>
          </a:ln>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24539" y="22095516"/>
            <a:ext cx="19882551" cy="10331067"/>
          </a:xfrm>
          <a:prstGeom prst="rect">
            <a:avLst/>
          </a:prstGeom>
          <a:ln w="12700">
            <a:solidFill>
              <a:schemeClr val="tx1"/>
            </a:solidFill>
          </a:ln>
        </p:spPr>
      </p:pic>
    </p:spTree>
    <p:extLst>
      <p:ext uri="{BB962C8B-B14F-4D97-AF65-F5344CB8AC3E}">
        <p14:creationId xmlns:p14="http://schemas.microsoft.com/office/powerpoint/2010/main" val="40871882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TotalTime>
  <Words>249</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Easwaran Ramamurthy</dc:creator>
  <cp:lastModifiedBy>Easwaran Ramamurthy</cp:lastModifiedBy>
  <cp:revision>12</cp:revision>
  <dcterms:created xsi:type="dcterms:W3CDTF">2016-11-26T17:08:27Z</dcterms:created>
  <dcterms:modified xsi:type="dcterms:W3CDTF">2016-12-01T02:59:21Z</dcterms:modified>
</cp:coreProperties>
</file>