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402" r:id="rId3"/>
    <p:sldId id="403" r:id="rId4"/>
    <p:sldId id="412" r:id="rId5"/>
    <p:sldId id="409" r:id="rId6"/>
    <p:sldId id="407" r:id="rId7"/>
    <p:sldId id="408" r:id="rId8"/>
    <p:sldId id="410" r:id="rId9"/>
    <p:sldId id="259" r:id="rId10"/>
  </p:sldIdLst>
  <p:sldSz cx="12192000" cy="6858000"/>
  <p:notesSz cx="6797675" cy="99282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B2D"/>
    <a:srgbClr val="179448"/>
    <a:srgbClr val="62C5D9"/>
    <a:srgbClr val="777777"/>
    <a:srgbClr val="66FF33"/>
    <a:srgbClr val="95BD0D"/>
    <a:srgbClr val="A2C529"/>
    <a:srgbClr val="8CC540"/>
    <a:srgbClr val="379A24"/>
    <a:srgbClr val="E4F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6433" autoAdjust="0"/>
  </p:normalViewPr>
  <p:slideViewPr>
    <p:cSldViewPr snapToGrid="0">
      <p:cViewPr>
        <p:scale>
          <a:sx n="100" d="100"/>
          <a:sy n="100" d="100"/>
        </p:scale>
        <p:origin x="1195" y="3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F2901-15D6-4547-B017-4ED8904D4252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CA983-0551-4126-9081-76024D2041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673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1DC3D-05F2-41D8-A350-5BC6982E5224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FA4E0-36BE-4B65-9405-5B605983555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49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FA4E0-36BE-4B65-9405-5B605983555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564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FA4E0-36BE-4B65-9405-5B605983555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96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4108"/>
            <a:ext cx="12192000" cy="385762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034971" y="1877646"/>
            <a:ext cx="7430830" cy="590931"/>
          </a:xfrm>
        </p:spPr>
        <p:txBody>
          <a:bodyPr wrap="square" anchor="b">
            <a:spAutoFit/>
          </a:bodyPr>
          <a:lstStyle>
            <a:lvl1pPr algn="l">
              <a:defRPr sz="3600" b="1" spc="100" baseline="0">
                <a:solidFill>
                  <a:srgbClr val="96BD0D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4034971" y="2468577"/>
            <a:ext cx="7430830" cy="480131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Auteur</a:t>
            </a:r>
            <a:endParaRPr lang="en-GB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4034971" y="295674"/>
            <a:ext cx="55178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cap="all" baseline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Make your global </a:t>
            </a:r>
          </a:p>
          <a:p>
            <a:r>
              <a:rPr lang="en-US" sz="4000" b="1" cap="all" baseline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market easy</a:t>
            </a:r>
            <a:endParaRPr lang="en-GB" sz="4000" b="1" cap="all" baseline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23" y="477852"/>
            <a:ext cx="1990725" cy="1990725"/>
          </a:xfrm>
          <a:prstGeom prst="rect">
            <a:avLst/>
          </a:prstGeom>
        </p:spPr>
      </p:pic>
      <p:sp>
        <p:nvSpPr>
          <p:cNvPr id="4" name="ZoneTexte 3"/>
          <p:cNvSpPr txBox="1"/>
          <p:nvPr userDrawn="1"/>
        </p:nvSpPr>
        <p:spPr>
          <a:xfrm>
            <a:off x="693435" y="2551676"/>
            <a:ext cx="240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www.eglobalmark.com</a:t>
            </a:r>
          </a:p>
        </p:txBody>
      </p:sp>
    </p:spTree>
    <p:extLst>
      <p:ext uri="{BB962C8B-B14F-4D97-AF65-F5344CB8AC3E}">
        <p14:creationId xmlns:p14="http://schemas.microsoft.com/office/powerpoint/2010/main" val="295134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spc="10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 spc="10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 spc="1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400" spc="1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400" spc="1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400" spc="1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fr-FR"/>
              <a:t>Accelerating IoT Adoption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GB" dirty="0">
                <a:solidFill>
                  <a:schemeClr val="bg1"/>
                </a:solidFill>
                <a:ea typeface="Lato Light" panose="020F0502020204030203" pitchFamily="34" charset="0"/>
              </a:rPr>
              <a:t>Page </a:t>
            </a:r>
            <a:fld id="{85A8BB31-FD7F-4B0B-814E-B4CDD614D09A}" type="slidenum">
              <a:rPr lang="en-GB" b="1" smtClean="0">
                <a:solidFill>
                  <a:schemeClr val="bg1"/>
                </a:solidFill>
                <a:ea typeface="Lato Black" panose="020F0502020204030203" pitchFamily="34" charset="0"/>
              </a:rPr>
              <a:pPr/>
              <a:t>‹N°›</a:t>
            </a:fld>
            <a:endParaRPr lang="en-GB" b="1" dirty="0">
              <a:solidFill>
                <a:schemeClr val="bg1"/>
              </a:solidFill>
              <a:ea typeface="Lato Black" panose="020F0502020204030203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838200" y="1016000"/>
            <a:ext cx="9942285" cy="493713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96BD0D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 b="0">
                <a:latin typeface="+mj-lt"/>
              </a:defRPr>
            </a:lvl2pPr>
            <a:lvl3pPr>
              <a:defRPr sz="2400" b="0">
                <a:latin typeface="+mj-lt"/>
              </a:defRPr>
            </a:lvl3pPr>
            <a:lvl4pPr>
              <a:defRPr sz="2400" b="0">
                <a:latin typeface="+mj-lt"/>
              </a:defRPr>
            </a:lvl4pPr>
            <a:lvl5pPr>
              <a:defRPr sz="2400" b="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3544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spc="10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fr-FR"/>
              <a:t>Accelerating IoT Adoption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GB" dirty="0">
                <a:solidFill>
                  <a:schemeClr val="bg1"/>
                </a:solidFill>
                <a:ea typeface="Lato Light" panose="020F0502020204030203" pitchFamily="34" charset="0"/>
              </a:rPr>
              <a:t>Page </a:t>
            </a:r>
            <a:fld id="{85A8BB31-FD7F-4B0B-814E-B4CDD614D09A}" type="slidenum">
              <a:rPr lang="en-GB" b="1" smtClean="0">
                <a:solidFill>
                  <a:schemeClr val="bg1"/>
                </a:solidFill>
                <a:ea typeface="Lato Black" panose="020F0502020204030203" pitchFamily="34" charset="0"/>
              </a:rPr>
              <a:pPr/>
              <a:t>‹N°›</a:t>
            </a:fld>
            <a:endParaRPr lang="en-GB" b="1" dirty="0">
              <a:solidFill>
                <a:schemeClr val="bg1"/>
              </a:solidFill>
              <a:ea typeface="Lato Black" panose="020F0502020204030203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838200" y="1016000"/>
            <a:ext cx="9942285" cy="493713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96BD0D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 b="0">
                <a:latin typeface="+mj-lt"/>
              </a:defRPr>
            </a:lvl2pPr>
            <a:lvl3pPr>
              <a:defRPr sz="2400" b="0">
                <a:latin typeface="+mj-lt"/>
              </a:defRPr>
            </a:lvl3pPr>
            <a:lvl4pPr>
              <a:defRPr sz="2400" b="0">
                <a:latin typeface="+mj-lt"/>
              </a:defRPr>
            </a:lvl4pPr>
            <a:lvl5pPr>
              <a:defRPr sz="2400" b="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5927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spc="10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fr-FR"/>
              <a:t>Accelerating IoT Adoption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GB" dirty="0">
                <a:solidFill>
                  <a:schemeClr val="bg1"/>
                </a:solidFill>
                <a:ea typeface="Lato Light" panose="020F0502020204030203" pitchFamily="34" charset="0"/>
              </a:rPr>
              <a:t>Page </a:t>
            </a:r>
            <a:fld id="{85A8BB31-FD7F-4B0B-814E-B4CDD614D09A}" type="slidenum">
              <a:rPr lang="en-GB" b="1" smtClean="0">
                <a:solidFill>
                  <a:schemeClr val="bg1"/>
                </a:solidFill>
                <a:ea typeface="Lato Black" panose="020F0502020204030203" pitchFamily="34" charset="0"/>
              </a:rPr>
              <a:pPr/>
              <a:t>‹N°›</a:t>
            </a:fld>
            <a:endParaRPr lang="en-GB" b="1" dirty="0">
              <a:solidFill>
                <a:schemeClr val="bg1"/>
              </a:solidFill>
              <a:ea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53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b="0" baseline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87350" indent="0">
              <a:buNone/>
              <a:defRPr/>
            </a:lvl2pPr>
            <a:lvl3pPr marL="1033463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Zone de </a:t>
            </a:r>
            <a:r>
              <a:rPr lang="en-GB" dirty="0" err="1"/>
              <a:t>texte</a:t>
            </a:r>
            <a:r>
              <a:rPr lang="en-GB" dirty="0"/>
              <a:t> long…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fr-FR"/>
              <a:t>Accelerating IoT Adoption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GB">
                <a:solidFill>
                  <a:schemeClr val="bg1"/>
                </a:solidFill>
                <a:ea typeface="Lato Light" panose="020F0502020204030203" pitchFamily="34" charset="0"/>
              </a:rPr>
              <a:t>Page </a:t>
            </a:r>
            <a:fld id="{85A8BB31-FD7F-4B0B-814E-B4CDD614D09A}" type="slidenum">
              <a:rPr lang="en-GB" b="1" smtClean="0">
                <a:solidFill>
                  <a:schemeClr val="bg1"/>
                </a:solidFill>
                <a:ea typeface="Lato Black" panose="020F0502020204030203" pitchFamily="34" charset="0"/>
              </a:rPr>
              <a:pPr/>
              <a:t>‹N°›</a:t>
            </a:fld>
            <a:endParaRPr lang="en-GB" b="1" dirty="0">
              <a:solidFill>
                <a:schemeClr val="bg1"/>
              </a:solidFill>
              <a:ea typeface="Lato Black" panose="020F0502020204030203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838200" y="1016000"/>
            <a:ext cx="9942285" cy="493713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96BD0D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 b="0">
                <a:latin typeface="+mj-lt"/>
              </a:defRPr>
            </a:lvl2pPr>
            <a:lvl3pPr>
              <a:defRPr sz="2400" b="0">
                <a:latin typeface="+mj-lt"/>
              </a:defRPr>
            </a:lvl3pPr>
            <a:lvl4pPr>
              <a:defRPr sz="2400" b="0">
                <a:latin typeface="+mj-lt"/>
              </a:defRPr>
            </a:lvl4pPr>
            <a:lvl5pPr>
              <a:defRPr sz="2400" b="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8035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 spc="100" baseline="0">
                <a:solidFill>
                  <a:srgbClr val="96BD0D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fr-FR"/>
              <a:t>Accelerating IoT Adoption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GB">
                <a:solidFill>
                  <a:schemeClr val="bg1"/>
                </a:solidFill>
                <a:ea typeface="Lato Light" panose="020F0502020204030203" pitchFamily="34" charset="0"/>
              </a:rPr>
              <a:t>Page </a:t>
            </a:r>
            <a:fld id="{85A8BB31-FD7F-4B0B-814E-B4CDD614D09A}" type="slidenum">
              <a:rPr lang="en-GB" b="1" smtClean="0">
                <a:solidFill>
                  <a:schemeClr val="bg1"/>
                </a:solidFill>
                <a:ea typeface="Lato Black" panose="020F0502020204030203" pitchFamily="34" charset="0"/>
              </a:rPr>
              <a:pPr/>
              <a:t>‹N°›</a:t>
            </a:fld>
            <a:endParaRPr lang="en-GB" b="1" dirty="0">
              <a:solidFill>
                <a:schemeClr val="bg1"/>
              </a:solidFill>
              <a:ea typeface="Lato Black" panose="020F0502020204030203" pitchFamily="34" charset="0"/>
            </a:endParaRP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838200" y="1016000"/>
            <a:ext cx="9942285" cy="0"/>
          </a:xfrm>
          <a:prstGeom prst="line">
            <a:avLst/>
          </a:prstGeom>
          <a:ln w="19050">
            <a:solidFill>
              <a:srgbClr val="96B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37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9525"/>
            <a:ext cx="12192000" cy="30384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681038"/>
            <a:ext cx="10515600" cy="585561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454377"/>
            <a:ext cx="10515600" cy="2058080"/>
          </a:xfrm>
        </p:spPr>
        <p:txBody>
          <a:bodyPr/>
          <a:lstStyle>
            <a:lvl1pPr marL="342900" indent="-342900">
              <a:buFontTx/>
              <a:buBlip>
                <a:blip r:embed="rId3"/>
              </a:buBlip>
              <a:defRPr sz="2400">
                <a:solidFill>
                  <a:srgbClr val="96BD0D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38200" y="6432550"/>
            <a:ext cx="7315200" cy="365125"/>
          </a:xfrm>
        </p:spPr>
        <p:txBody>
          <a:bodyPr/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fr-FR"/>
              <a:t>Accelerating IoT Adoption</a:t>
            </a:r>
            <a:endParaRPr lang="en-GB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599" y="6432550"/>
            <a:ext cx="3015343" cy="365125"/>
          </a:xfrm>
        </p:spPr>
        <p:txBody>
          <a:bodyPr/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GB">
                <a:solidFill>
                  <a:schemeClr val="bg1"/>
                </a:solidFill>
                <a:ea typeface="Lato Light" panose="020F0502020204030203" pitchFamily="34" charset="0"/>
              </a:rPr>
              <a:t>Page </a:t>
            </a:r>
            <a:fld id="{85A8BB31-FD7F-4B0B-814E-B4CDD614D09A}" type="slidenum">
              <a:rPr lang="en-GB" b="1" smtClean="0">
                <a:solidFill>
                  <a:schemeClr val="bg1"/>
                </a:solidFill>
                <a:ea typeface="Lato Black" panose="020F0502020204030203" pitchFamily="34" charset="0"/>
              </a:rPr>
              <a:pPr/>
              <a:t>‹N°›</a:t>
            </a:fld>
            <a:endParaRPr lang="en-GB" b="1" dirty="0">
              <a:solidFill>
                <a:schemeClr val="bg1"/>
              </a:solidFill>
              <a:ea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62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 userDrawn="1"/>
        </p:nvSpPr>
        <p:spPr>
          <a:xfrm>
            <a:off x="4034971" y="295674"/>
            <a:ext cx="32489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cap="all" baseline="0" dirty="0">
                <a:latin typeface="Calibri" panose="020F0502020204030204" pitchFamily="34" charset="0"/>
                <a:ea typeface="Lato" panose="020F0502020204030203" pitchFamily="34" charset="0"/>
                <a:cs typeface="Calibri" panose="020F0502020204030204" pitchFamily="34" charset="0"/>
              </a:rPr>
              <a:t>Thank You</a:t>
            </a:r>
            <a:endParaRPr lang="en-GB" sz="4800" b="1" cap="all" baseline="0" dirty="0">
              <a:latin typeface="Calibri" panose="020F0502020204030204" pitchFamily="34" charset="0"/>
              <a:ea typeface="Lato" panose="020F0502020204030203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639" y="477215"/>
            <a:ext cx="1991362" cy="1991362"/>
          </a:xfrm>
          <a:prstGeom prst="rect">
            <a:avLst/>
          </a:prstGeom>
        </p:spPr>
      </p:pic>
      <p:sp>
        <p:nvSpPr>
          <p:cNvPr id="5" name="Espace réservé pour une image  4"/>
          <p:cNvSpPr>
            <a:spLocks noGrp="1"/>
          </p:cNvSpPr>
          <p:nvPr>
            <p:ph type="pic" sz="quarter" idx="10" hasCustomPrompt="1"/>
          </p:nvPr>
        </p:nvSpPr>
        <p:spPr>
          <a:xfrm>
            <a:off x="4035425" y="1131888"/>
            <a:ext cx="1572039" cy="1863947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GB" dirty="0"/>
              <a:t>Speaker picture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</p:nvPr>
        </p:nvSpPr>
        <p:spPr>
          <a:xfrm>
            <a:off x="5892799" y="1146176"/>
            <a:ext cx="5007429" cy="498668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96BD0D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fr-FR" dirty="0" err="1"/>
              <a:t>Prenom</a:t>
            </a:r>
            <a:r>
              <a:rPr lang="fr-FR" dirty="0"/>
              <a:t> NOM</a:t>
            </a: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5892799" y="1671218"/>
            <a:ext cx="5007429" cy="49866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1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6336040" y="2283910"/>
            <a:ext cx="4564188" cy="37034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fr-FR" dirty="0" err="1"/>
              <a:t>Telephone</a:t>
            </a:r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5892799" y="228391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96BD0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Tel:</a:t>
            </a:r>
          </a:p>
        </p:txBody>
      </p:sp>
      <p:sp>
        <p:nvSpPr>
          <p:cNvPr id="15" name="ZoneTexte 14"/>
          <p:cNvSpPr txBox="1"/>
          <p:nvPr userDrawn="1"/>
        </p:nvSpPr>
        <p:spPr>
          <a:xfrm>
            <a:off x="5892799" y="2626503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96BD0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E.mail</a:t>
            </a:r>
            <a:r>
              <a:rPr lang="en-GB" dirty="0">
                <a:solidFill>
                  <a:srgbClr val="96BD0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</p:txBody>
      </p:sp>
      <p:sp>
        <p:nvSpPr>
          <p:cNvPr id="16" name="Espace réservé du texte 7"/>
          <p:cNvSpPr>
            <a:spLocks noGrp="1"/>
          </p:cNvSpPr>
          <p:nvPr>
            <p:ph type="body" sz="quarter" idx="14" hasCustomPrompt="1"/>
          </p:nvPr>
        </p:nvSpPr>
        <p:spPr>
          <a:xfrm>
            <a:off x="6543188" y="2625495"/>
            <a:ext cx="4357040" cy="37034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fr-FR" dirty="0" err="1"/>
              <a:t>E.mail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09859"/>
            <a:ext cx="12192000" cy="3857625"/>
          </a:xfrm>
          <a:prstGeom prst="rect">
            <a:avLst/>
          </a:prstGeom>
        </p:spPr>
      </p:pic>
      <p:sp>
        <p:nvSpPr>
          <p:cNvPr id="17" name="ZoneTexte 16"/>
          <p:cNvSpPr txBox="1"/>
          <p:nvPr userDrawn="1"/>
        </p:nvSpPr>
        <p:spPr>
          <a:xfrm>
            <a:off x="693435" y="2551676"/>
            <a:ext cx="240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www.eglobalmark.com</a:t>
            </a:r>
          </a:p>
        </p:txBody>
      </p:sp>
    </p:spTree>
    <p:extLst>
      <p:ext uri="{BB962C8B-B14F-4D97-AF65-F5344CB8AC3E}">
        <p14:creationId xmlns:p14="http://schemas.microsoft.com/office/powerpoint/2010/main" val="354761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0" descr="page-N°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78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eglobalmark\eglobalmark activities\com eglobalmark\LogoToutesVersions\LogoToutesVersions\Logo-eGM-quadri-fond-transparent_petit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98718" y="5661029"/>
            <a:ext cx="1293282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61637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415925"/>
            <a:ext cx="9942285" cy="600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838200" y="64325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/>
              <a:t>Accelerating IoT Adoption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599" y="6432550"/>
            <a:ext cx="30153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Page </a:t>
            </a:r>
            <a:fld id="{85A8BB31-FD7F-4B0B-814E-B4CDD614D09A}" type="slidenum">
              <a:rPr lang="en-GB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/>
              <a:t>‹N°›</a:t>
            </a:fld>
            <a:endParaRPr lang="en-GB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838200" y="1016000"/>
            <a:ext cx="9942285" cy="0"/>
          </a:xfrm>
          <a:prstGeom prst="line">
            <a:avLst/>
          </a:prstGeom>
          <a:ln w="19050">
            <a:solidFill>
              <a:srgbClr val="96B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2225"/>
            <a:ext cx="12192000" cy="48577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785" y="144462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5" r:id="rId4"/>
    <p:sldLayoutId id="2147483660" r:id="rId5"/>
    <p:sldLayoutId id="2147483661" r:id="rId6"/>
    <p:sldLayoutId id="2147483651" r:id="rId7"/>
    <p:sldLayoutId id="2147483662" r:id="rId8"/>
    <p:sldLayoutId id="2147483663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 cap="small" baseline="0">
          <a:solidFill>
            <a:schemeClr val="tx1"/>
          </a:solidFill>
          <a:latin typeface="+mj-lt"/>
          <a:ea typeface="Adobe Fan Heiti Std B" panose="020B0700000000000000" pitchFamily="34" charset="-128"/>
          <a:cs typeface="Lato" panose="020F0502020204030203" pitchFamily="34" charset="0"/>
        </a:defRPr>
      </a:lvl1pPr>
    </p:titleStyle>
    <p:bodyStyle>
      <a:lvl1pPr marL="0" indent="20638" algn="l" defTabSz="914400" rtl="0" eaLnBrk="1" latinLnBrk="0" hangingPunct="1">
        <a:lnSpc>
          <a:spcPct val="90000"/>
        </a:lnSpc>
        <a:spcBef>
          <a:spcPts val="1800"/>
        </a:spcBef>
        <a:spcAft>
          <a:spcPts val="1200"/>
        </a:spcAft>
        <a:buClr>
          <a:schemeClr val="bg1"/>
        </a:buClr>
        <a:buSzPct val="50000"/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900113" indent="-188913" algn="l" defTabSz="914400" rtl="0" eaLnBrk="1" latinLnBrk="0" hangingPunct="1">
        <a:lnSpc>
          <a:spcPct val="100000"/>
        </a:lnSpc>
        <a:spcBef>
          <a:spcPts val="500"/>
        </a:spcBef>
        <a:buClr>
          <a:srgbClr val="96BD0D"/>
        </a:buClr>
        <a:buSzPct val="75000"/>
        <a:buFontTx/>
        <a:buBlip>
          <a:blip r:embed="rId13"/>
        </a:buBlip>
        <a:tabLst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228600" algn="l" defTabSz="914400" rtl="0" eaLnBrk="1" latinLnBrk="0" hangingPunct="1">
        <a:lnSpc>
          <a:spcPct val="100000"/>
        </a:lnSpc>
        <a:spcBef>
          <a:spcPts val="500"/>
        </a:spcBef>
        <a:buFont typeface="Lato Light" panose="020F0502020204030203" pitchFamily="34" charset="0"/>
        <a:buChar char="˃"/>
        <a:defRPr sz="1800" kern="1200">
          <a:solidFill>
            <a:srgbClr val="96BD0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16.png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../media/image20.png"/><Relationship Id="rId7" Type="http://schemas.openxmlformats.org/officeDocument/2006/relationships/image" Target="../media/image13.png"/><Relationship Id="rId12" Type="http://schemas.openxmlformats.org/officeDocument/2006/relationships/image" Target="NULL"/><Relationship Id="rId17" Type="http://schemas.openxmlformats.org/officeDocument/2006/relationships/image" Target="../media/image18.png"/><Relationship Id="rId2" Type="http://schemas.openxmlformats.org/officeDocument/2006/relationships/image" Target="../media/image10.png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10" Type="http://schemas.openxmlformats.org/officeDocument/2006/relationships/image" Target="NULL"/><Relationship Id="rId19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NUL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NUL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034971" y="1583090"/>
            <a:ext cx="8157029" cy="535531"/>
          </a:xfrm>
        </p:spPr>
        <p:txBody>
          <a:bodyPr/>
          <a:lstStyle/>
          <a:p>
            <a:r>
              <a:rPr lang="en-US" sz="3200" dirty="0" smtClean="0"/>
              <a:t>EGM Data </a:t>
            </a:r>
            <a:r>
              <a:rPr lang="en-US" sz="3200" dirty="0" smtClean="0"/>
              <a:t>Modelling </a:t>
            </a:r>
            <a:r>
              <a:rPr lang="en-US" sz="3200" dirty="0" smtClean="0"/>
              <a:t>Activities</a:t>
            </a:r>
            <a:endParaRPr lang="en-GB" sz="3200" dirty="0"/>
          </a:p>
        </p:txBody>
      </p:sp>
      <p:sp>
        <p:nvSpPr>
          <p:cNvPr id="3" name="ZoneTexte 2"/>
          <p:cNvSpPr txBox="1"/>
          <p:nvPr/>
        </p:nvSpPr>
        <p:spPr>
          <a:xfrm>
            <a:off x="4034971" y="2281727"/>
            <a:ext cx="1428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Ahmed </a:t>
            </a:r>
            <a:r>
              <a:rPr lang="fr-FR" dirty="0" smtClean="0"/>
              <a:t>Abid</a:t>
            </a:r>
          </a:p>
          <a:p>
            <a:r>
              <a:rPr lang="fr-FR" dirty="0" smtClean="0"/>
              <a:t>23/01/2020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0663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The Context Of Aquaculture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Accelerating IoT Adoption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134953" y="5994531"/>
            <a:ext cx="3015343" cy="36512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ea typeface="Lato Light" panose="020F0502020204030203" pitchFamily="34" charset="0"/>
              </a:rPr>
              <a:t>Page </a:t>
            </a:r>
            <a:fld id="{85A8BB31-FD7F-4B0B-814E-B4CDD614D09A}" type="slidenum">
              <a:rPr lang="en-GB" b="1" smtClean="0">
                <a:solidFill>
                  <a:schemeClr val="bg1"/>
                </a:solidFill>
                <a:ea typeface="Lato Black" panose="020F0502020204030203" pitchFamily="34" charset="0"/>
              </a:rPr>
              <a:pPr/>
              <a:t>2</a:t>
            </a:fld>
            <a:endParaRPr lang="en-GB" b="1" dirty="0">
              <a:solidFill>
                <a:schemeClr val="bg1"/>
              </a:solidFill>
              <a:ea typeface="Lato Black" panose="020F0502020204030203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54148" y="1271848"/>
            <a:ext cx="2633758" cy="193899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BZ" sz="2000" b="1" dirty="0"/>
              <a:t>Heterogeneous data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BZ" sz="2000" dirty="0"/>
              <a:t>Format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BZ" sz="2000" dirty="0"/>
              <a:t>Speed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BZ" sz="2000" dirty="0"/>
              <a:t>Bandwidth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BZ" sz="2000" dirty="0"/>
              <a:t>Security</a:t>
            </a:r>
          </a:p>
          <a:p>
            <a:endParaRPr lang="en-BZ" sz="2000" dirty="0"/>
          </a:p>
        </p:txBody>
      </p:sp>
      <p:sp>
        <p:nvSpPr>
          <p:cNvPr id="3" name="Nuage 2">
            <a:extLst>
              <a:ext uri="{FF2B5EF4-FFF2-40B4-BE49-F238E27FC236}">
                <a16:creationId xmlns:a16="http://schemas.microsoft.com/office/drawing/2014/main" xmlns="" id="{A06DAFB3-4351-49B9-BECC-CF26E69E7E78}"/>
              </a:ext>
            </a:extLst>
          </p:cNvPr>
          <p:cNvSpPr/>
          <p:nvPr/>
        </p:nvSpPr>
        <p:spPr>
          <a:xfrm>
            <a:off x="5376186" y="3184333"/>
            <a:ext cx="1885478" cy="1073097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Data cloud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0FE86A05-8714-4516-87C6-28DE8F262D27}"/>
              </a:ext>
            </a:extLst>
          </p:cNvPr>
          <p:cNvSpPr txBox="1"/>
          <p:nvPr/>
        </p:nvSpPr>
        <p:spPr>
          <a:xfrm>
            <a:off x="2077251" y="4298817"/>
            <a:ext cx="1885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Data producers</a:t>
            </a:r>
            <a:endParaRPr lang="fr-FR" sz="24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7155843A-6398-424A-9435-20C0D360335E}"/>
              </a:ext>
            </a:extLst>
          </p:cNvPr>
          <p:cNvSpPr txBox="1"/>
          <p:nvPr/>
        </p:nvSpPr>
        <p:spPr>
          <a:xfrm>
            <a:off x="8509655" y="4315112"/>
            <a:ext cx="1962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Data </a:t>
            </a:r>
            <a:r>
              <a:rPr lang="fr-FR" sz="2400" b="1" dirty="0" err="1"/>
              <a:t>consumers</a:t>
            </a:r>
            <a:endParaRPr lang="fr-FR" sz="24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xmlns="" id="{89B97B44-4E28-4453-9490-8A8D6E504D6A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4012012" y="3720882"/>
            <a:ext cx="1370022" cy="1032249"/>
          </a:xfrm>
          <a:prstGeom prst="straightConnector1">
            <a:avLst/>
          </a:prstGeom>
          <a:ln w="60325" cmpd="dbl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xmlns="" id="{E9375AC0-1186-4C08-A8A2-D54CAB58B330}"/>
              </a:ext>
            </a:extLst>
          </p:cNvPr>
          <p:cNvCxnSpPr>
            <a:cxnSpLocks/>
            <a:stCxn id="3" idx="0"/>
            <a:endCxn id="8" idx="1"/>
          </p:cNvCxnSpPr>
          <p:nvPr/>
        </p:nvCxnSpPr>
        <p:spPr>
          <a:xfrm>
            <a:off x="7260093" y="3720882"/>
            <a:ext cx="1249562" cy="1009729"/>
          </a:xfrm>
          <a:prstGeom prst="straightConnector1">
            <a:avLst/>
          </a:prstGeom>
          <a:ln w="60325" cmpd="dbl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xmlns="" id="{32377AD8-E9E4-40CA-AE0F-85ED4A24FCB6}"/>
              </a:ext>
            </a:extLst>
          </p:cNvPr>
          <p:cNvSpPr txBox="1"/>
          <p:nvPr/>
        </p:nvSpPr>
        <p:spPr>
          <a:xfrm>
            <a:off x="5257950" y="1265776"/>
            <a:ext cx="2121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Data processors</a:t>
            </a:r>
            <a:endParaRPr lang="fr-FR" sz="24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xmlns="" id="{28ACFF28-0E5C-46EC-8A1A-C86567FF2C46}"/>
              </a:ext>
            </a:extLst>
          </p:cNvPr>
          <p:cNvCxnSpPr>
            <a:cxnSpLocks/>
            <a:stCxn id="3" idx="3"/>
            <a:endCxn id="21" idx="2"/>
          </p:cNvCxnSpPr>
          <p:nvPr/>
        </p:nvCxnSpPr>
        <p:spPr>
          <a:xfrm flipV="1">
            <a:off x="6318925" y="2096773"/>
            <a:ext cx="0" cy="1148915"/>
          </a:xfrm>
          <a:prstGeom prst="straightConnector1">
            <a:avLst/>
          </a:prstGeom>
          <a:ln w="60325" cmpd="dbl"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xmlns="" id="{C2608068-6125-4F9C-A6DF-16A5729A2FC6}"/>
              </a:ext>
            </a:extLst>
          </p:cNvPr>
          <p:cNvSpPr txBox="1"/>
          <p:nvPr/>
        </p:nvSpPr>
        <p:spPr>
          <a:xfrm>
            <a:off x="7756647" y="3494334"/>
            <a:ext cx="1378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Query</a:t>
            </a:r>
            <a:endParaRPr lang="fr-FR" dirty="0"/>
          </a:p>
          <a:p>
            <a:r>
              <a:rPr lang="fr-FR" dirty="0"/>
              <a:t>Notification</a:t>
            </a:r>
          </a:p>
        </p:txBody>
      </p:sp>
      <p:pic>
        <p:nvPicPr>
          <p:cNvPr id="38" name="Graphique 37">
            <a:extLst>
              <a:ext uri="{FF2B5EF4-FFF2-40B4-BE49-F238E27FC236}">
                <a16:creationId xmlns:a16="http://schemas.microsoft.com/office/drawing/2014/main" xmlns="" id="{C51C512B-24DD-4FC0-8795-C88C618CBA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644947" y="3480760"/>
            <a:ext cx="695456" cy="695456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xmlns="" id="{146BD621-22A0-4F88-9243-9CA48A3052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93" y="5151464"/>
            <a:ext cx="731158" cy="695456"/>
          </a:xfrm>
          <a:prstGeom prst="rect">
            <a:avLst/>
          </a:prstGeom>
        </p:spPr>
      </p:pic>
      <p:pic>
        <p:nvPicPr>
          <p:cNvPr id="41" name="Graphique 40">
            <a:extLst>
              <a:ext uri="{FF2B5EF4-FFF2-40B4-BE49-F238E27FC236}">
                <a16:creationId xmlns:a16="http://schemas.microsoft.com/office/drawing/2014/main" xmlns="" id="{DD2E6BD4-73EE-41FF-A8A9-2EC84826429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144861" y="4384115"/>
            <a:ext cx="660400" cy="660400"/>
          </a:xfrm>
          <a:prstGeom prst="rect">
            <a:avLst/>
          </a:prstGeom>
        </p:spPr>
      </p:pic>
      <p:pic>
        <p:nvPicPr>
          <p:cNvPr id="45" name="Graphique 44">
            <a:extLst>
              <a:ext uri="{FF2B5EF4-FFF2-40B4-BE49-F238E27FC236}">
                <a16:creationId xmlns:a16="http://schemas.microsoft.com/office/drawing/2014/main" xmlns="" id="{6A1BF722-53F2-4C23-B970-7C44584361D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475061" y="5084060"/>
            <a:ext cx="830263" cy="830263"/>
          </a:xfrm>
          <a:prstGeom prst="rect">
            <a:avLst/>
          </a:prstGeom>
        </p:spPr>
      </p:pic>
      <p:pic>
        <p:nvPicPr>
          <p:cNvPr id="51" name="Graphique 50">
            <a:extLst>
              <a:ext uri="{FF2B5EF4-FFF2-40B4-BE49-F238E27FC236}">
                <a16:creationId xmlns:a16="http://schemas.microsoft.com/office/drawing/2014/main" xmlns="" id="{CB3FBE18-FC14-4C88-816D-F53CBFD4A9E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503084" y="5075085"/>
            <a:ext cx="609373" cy="609373"/>
          </a:xfrm>
          <a:prstGeom prst="rect">
            <a:avLst/>
          </a:prstGeom>
        </p:spPr>
      </p:pic>
      <p:pic>
        <p:nvPicPr>
          <p:cNvPr id="53" name="Graphique 52">
            <a:extLst>
              <a:ext uri="{FF2B5EF4-FFF2-40B4-BE49-F238E27FC236}">
                <a16:creationId xmlns:a16="http://schemas.microsoft.com/office/drawing/2014/main" xmlns="" id="{BF257F66-9841-4F59-ADE9-8558537A23A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8415259" y="5241394"/>
            <a:ext cx="598935" cy="598935"/>
          </a:xfrm>
          <a:prstGeom prst="rect">
            <a:avLst/>
          </a:prstGeom>
        </p:spPr>
      </p:pic>
      <p:pic>
        <p:nvPicPr>
          <p:cNvPr id="55" name="Graphique 54">
            <a:extLst>
              <a:ext uri="{FF2B5EF4-FFF2-40B4-BE49-F238E27FC236}">
                <a16:creationId xmlns:a16="http://schemas.microsoft.com/office/drawing/2014/main" xmlns="" id="{99555BC3-E955-4477-8A5D-E72CBE1876E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9490872" y="5350182"/>
            <a:ext cx="473892" cy="473892"/>
          </a:xfrm>
          <a:prstGeom prst="rect">
            <a:avLst/>
          </a:prstGeom>
        </p:spPr>
      </p:pic>
      <p:pic>
        <p:nvPicPr>
          <p:cNvPr id="57" name="Graphique 56">
            <a:extLst>
              <a:ext uri="{FF2B5EF4-FFF2-40B4-BE49-F238E27FC236}">
                <a16:creationId xmlns:a16="http://schemas.microsoft.com/office/drawing/2014/main" xmlns="" id="{53A13AF5-56DC-4C74-8DDA-B4907FDD7A7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10253421" y="5345240"/>
            <a:ext cx="376042" cy="376042"/>
          </a:xfrm>
          <a:prstGeom prst="rect">
            <a:avLst/>
          </a:prstGeom>
        </p:spPr>
      </p:pic>
      <p:pic>
        <p:nvPicPr>
          <p:cNvPr id="59" name="Graphique 58">
            <a:extLst>
              <a:ext uri="{FF2B5EF4-FFF2-40B4-BE49-F238E27FC236}">
                <a16:creationId xmlns:a16="http://schemas.microsoft.com/office/drawing/2014/main" xmlns="" id="{49ED51D2-D94C-4B6F-9446-8E2CD7464256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0626325" y="4148629"/>
            <a:ext cx="1020036" cy="1020036"/>
          </a:xfrm>
          <a:prstGeom prst="rect">
            <a:avLst/>
          </a:prstGeom>
        </p:spPr>
      </p:pic>
      <p:pic>
        <p:nvPicPr>
          <p:cNvPr id="68" name="Graphique 67">
            <a:extLst>
              <a:ext uri="{FF2B5EF4-FFF2-40B4-BE49-F238E27FC236}">
                <a16:creationId xmlns:a16="http://schemas.microsoft.com/office/drawing/2014/main" xmlns="" id="{5E2CCBA5-7615-41A7-B0E6-045FD79451CB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4736320" y="1813789"/>
            <a:ext cx="740824" cy="740824"/>
          </a:xfrm>
          <a:prstGeom prst="rect">
            <a:avLst/>
          </a:prstGeom>
        </p:spPr>
      </p:pic>
      <p:pic>
        <p:nvPicPr>
          <p:cNvPr id="70" name="Graphique 69">
            <a:extLst>
              <a:ext uri="{FF2B5EF4-FFF2-40B4-BE49-F238E27FC236}">
                <a16:creationId xmlns:a16="http://schemas.microsoft.com/office/drawing/2014/main" xmlns="" id="{B63A6AD5-28F4-438D-B9C3-2AA226E1BE55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7260093" y="1578293"/>
            <a:ext cx="700723" cy="700723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xmlns="" id="{F00B3AC8-FD44-47A7-BC42-E05370DE002E}"/>
              </a:ext>
            </a:extLst>
          </p:cNvPr>
          <p:cNvSpPr txBox="1"/>
          <p:nvPr/>
        </p:nvSpPr>
        <p:spPr>
          <a:xfrm>
            <a:off x="4849781" y="4571365"/>
            <a:ext cx="3159811" cy="1323439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BZ" sz="2000" b="1" dirty="0"/>
              <a:t>Interoperable interfaces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BZ" sz="2000" dirty="0"/>
              <a:t>Open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BZ" sz="2000" dirty="0"/>
              <a:t>Extensible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BZ" sz="2000" dirty="0"/>
              <a:t>Secured</a:t>
            </a:r>
          </a:p>
        </p:txBody>
      </p:sp>
      <p:pic>
        <p:nvPicPr>
          <p:cNvPr id="72" name="Image 71">
            <a:extLst>
              <a:ext uri="{FF2B5EF4-FFF2-40B4-BE49-F238E27FC236}">
                <a16:creationId xmlns:a16="http://schemas.microsoft.com/office/drawing/2014/main" xmlns="" id="{4E60B7FD-FE55-46C2-813B-3C141D06EF61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902" y="3641756"/>
            <a:ext cx="447042" cy="447042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xmlns="" id="{F1AAE4BD-1B4F-43E3-B0BA-AAD009C4DC86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333" y="2580228"/>
            <a:ext cx="447042" cy="447042"/>
          </a:xfrm>
          <a:prstGeom prst="rect">
            <a:avLst/>
          </a:prstGeom>
        </p:spPr>
      </p:pic>
      <p:pic>
        <p:nvPicPr>
          <p:cNvPr id="74" name="Image 73">
            <a:extLst>
              <a:ext uri="{FF2B5EF4-FFF2-40B4-BE49-F238E27FC236}">
                <a16:creationId xmlns:a16="http://schemas.microsoft.com/office/drawing/2014/main" xmlns="" id="{2D982FFB-F58D-4A3E-93B3-061C0E8AE0AC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093" y="3581752"/>
            <a:ext cx="447042" cy="447042"/>
          </a:xfrm>
          <a:prstGeom prst="rect">
            <a:avLst/>
          </a:prstGeom>
        </p:spPr>
      </p:pic>
      <p:sp>
        <p:nvSpPr>
          <p:cNvPr id="75" name="ZoneTexte 74">
            <a:extLst>
              <a:ext uri="{FF2B5EF4-FFF2-40B4-BE49-F238E27FC236}">
                <a16:creationId xmlns:a16="http://schemas.microsoft.com/office/drawing/2014/main" xmlns="" id="{227EB0EF-0120-440A-80DB-D570520D8AC3}"/>
              </a:ext>
            </a:extLst>
          </p:cNvPr>
          <p:cNvSpPr txBox="1"/>
          <p:nvPr/>
        </p:nvSpPr>
        <p:spPr>
          <a:xfrm>
            <a:off x="8517518" y="1522481"/>
            <a:ext cx="3159811" cy="1323439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BZ" sz="2000" b="1" dirty="0"/>
              <a:t>Different scales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BZ" sz="2000" dirty="0"/>
              <a:t>Within a farm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BZ" sz="2000" dirty="0"/>
              <a:t>Between farms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BZ" sz="2000" dirty="0"/>
              <a:t>With outside world</a:t>
            </a:r>
          </a:p>
        </p:txBody>
      </p:sp>
    </p:spTree>
    <p:extLst>
      <p:ext uri="{BB962C8B-B14F-4D97-AF65-F5344CB8AC3E}">
        <p14:creationId xmlns:p14="http://schemas.microsoft.com/office/powerpoint/2010/main" val="317528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Accelerating IoT Adoption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>
                <a:solidFill>
                  <a:schemeClr val="bg1"/>
                </a:solidFill>
                <a:ea typeface="Lato Light" panose="020F0502020204030203" pitchFamily="34" charset="0"/>
              </a:rPr>
              <a:t>Page </a:t>
            </a:r>
            <a:fld id="{85A8BB31-FD7F-4B0B-814E-B4CDD614D09A}" type="slidenum">
              <a:rPr lang="en-GB" b="1" smtClean="0">
                <a:solidFill>
                  <a:schemeClr val="bg1"/>
                </a:solidFill>
                <a:ea typeface="Lato Black" panose="020F0502020204030203" pitchFamily="34" charset="0"/>
              </a:rPr>
              <a:pPr/>
              <a:t>3</a:t>
            </a:fld>
            <a:endParaRPr lang="en-GB" b="1" dirty="0">
              <a:solidFill>
                <a:schemeClr val="bg1"/>
              </a:solidFill>
              <a:ea typeface="Lato Black" panose="020F0502020204030203" pitchFamily="34" charset="0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838200" y="415925"/>
            <a:ext cx="10092267" cy="600075"/>
          </a:xfrm>
        </p:spPr>
        <p:txBody>
          <a:bodyPr>
            <a:noAutofit/>
          </a:bodyPr>
          <a:lstStyle/>
          <a:p>
            <a:r>
              <a:rPr lang="fr-FR" sz="4000" dirty="0">
                <a:solidFill>
                  <a:srgbClr val="96BD0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AI Applications for the Aquaculture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4196"/>
            <a:ext cx="5838788" cy="280806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925962" flipH="1">
            <a:off x="3892424" y="2724012"/>
            <a:ext cx="1348627" cy="638598"/>
          </a:xfrm>
          <a:prstGeom prst="rect">
            <a:avLst/>
          </a:prstGeom>
        </p:spPr>
      </p:pic>
      <p:sp>
        <p:nvSpPr>
          <p:cNvPr id="12" name="Rectangle à coins arrondis 11"/>
          <p:cNvSpPr/>
          <p:nvPr/>
        </p:nvSpPr>
        <p:spPr>
          <a:xfrm>
            <a:off x="4695403" y="4907055"/>
            <a:ext cx="1682327" cy="1090994"/>
          </a:xfrm>
          <a:prstGeom prst="wedgeRoundRectCallout">
            <a:avLst>
              <a:gd name="adj1" fmla="val -89226"/>
              <a:gd name="adj2" fmla="val -20224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rgbClr val="FF0000"/>
                </a:solidFill>
              </a:rPr>
              <a:t>I'm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hungry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130960" y="1450501"/>
            <a:ext cx="665709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Detecting Fish behaviors by IoT component and using Machine Learning Algorithms help in </a:t>
            </a:r>
            <a:r>
              <a:rPr lang="en-US" sz="2400" dirty="0">
                <a:sym typeface="Wingdings" panose="05000000000000000000" pitchFamily="2" charset="2"/>
              </a:rPr>
              <a:t>Discovering the needs of fishes in real time.</a:t>
            </a:r>
          </a:p>
          <a:p>
            <a:pPr algn="just"/>
            <a:endParaRPr lang="en-US" sz="2400" dirty="0">
              <a:sym typeface="Wingdings" panose="05000000000000000000" pitchFamily="2" charset="2"/>
            </a:endParaRPr>
          </a:p>
          <a:p>
            <a:pPr marL="285750" indent="-285750" algn="just">
              <a:buFont typeface="Wingdings" panose="05000000000000000000" pitchFamily="2" charset="2"/>
              <a:buChar char="è"/>
            </a:pPr>
            <a:r>
              <a:rPr lang="en-US" sz="2400" dirty="0">
                <a:sym typeface="Wingdings" panose="05000000000000000000" pitchFamily="2" charset="2"/>
              </a:rPr>
              <a:t>Activating automatically the appropriate process (such as feeding, origination..) in the right moment,</a:t>
            </a:r>
          </a:p>
          <a:p>
            <a:pPr marL="285750" indent="-285750" algn="just">
              <a:buFont typeface="Wingdings" panose="05000000000000000000" pitchFamily="2" charset="2"/>
              <a:buChar char="è"/>
            </a:pPr>
            <a:r>
              <a:rPr lang="en-US" sz="2400" dirty="0">
                <a:sym typeface="Wingdings" panose="05000000000000000000" pitchFamily="2" charset="2"/>
              </a:rPr>
              <a:t>Providing insight on biomass repartition </a:t>
            </a:r>
          </a:p>
          <a:p>
            <a:pPr marL="285750" indent="-285750" algn="just">
              <a:buFont typeface="Wingdings" panose="05000000000000000000" pitchFamily="2" charset="2"/>
              <a:buChar char="è"/>
            </a:pPr>
            <a:r>
              <a:rPr lang="en-US" sz="2400" dirty="0">
                <a:sym typeface="Wingdings" panose="05000000000000000000" pitchFamily="2" charset="2"/>
              </a:rPr>
              <a:t> …</a:t>
            </a:r>
          </a:p>
          <a:p>
            <a:pPr marL="285750" indent="-285750" algn="just">
              <a:buFont typeface="Wingdings" panose="05000000000000000000" pitchFamily="2" charset="2"/>
              <a:buChar char="è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139998" y="5075443"/>
            <a:ext cx="1682327" cy="1188720"/>
          </a:xfrm>
          <a:prstGeom prst="wedgeRoundRectCallout">
            <a:avLst>
              <a:gd name="adj1" fmla="val 46657"/>
              <a:gd name="adj2" fmla="val -19963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rgbClr val="FF0000"/>
                </a:solidFill>
              </a:rPr>
              <a:t>I'm need More Oxygen</a:t>
            </a:r>
          </a:p>
        </p:txBody>
      </p:sp>
      <p:pic>
        <p:nvPicPr>
          <p:cNvPr id="15" name="Graphique 14">
            <a:extLst>
              <a:ext uri="{FF2B5EF4-FFF2-40B4-BE49-F238E27FC236}">
                <a16:creationId xmlns:a16="http://schemas.microsoft.com/office/drawing/2014/main" xmlns="" id="{EF692DA5-F09C-4428-9D64-55CF949288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16498" y="2375009"/>
            <a:ext cx="830263" cy="830263"/>
          </a:xfrm>
          <a:prstGeom prst="rect">
            <a:avLst/>
          </a:prstGeom>
        </p:spPr>
      </p:pic>
      <p:pic>
        <p:nvPicPr>
          <p:cNvPr id="16" name="Graphique 15">
            <a:extLst>
              <a:ext uri="{FF2B5EF4-FFF2-40B4-BE49-F238E27FC236}">
                <a16:creationId xmlns:a16="http://schemas.microsoft.com/office/drawing/2014/main" xmlns="" id="{8D7AEB2C-5084-462D-97E6-34832D80C1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93140" y="3917426"/>
            <a:ext cx="376042" cy="37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28" y="1047388"/>
            <a:ext cx="9782337" cy="575028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in The </a:t>
            </a:r>
            <a:r>
              <a:rPr lang="fr-FR" dirty="0" err="1" smtClean="0"/>
              <a:t>Context</a:t>
            </a:r>
            <a:r>
              <a:rPr lang="fr-FR" dirty="0" smtClean="0"/>
              <a:t> of </a:t>
            </a:r>
            <a:r>
              <a:rPr lang="fr-FR" dirty="0" smtClean="0"/>
              <a:t>Aquaculture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Accelerating IoT Adoption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chemeClr val="bg1"/>
                </a:solidFill>
                <a:ea typeface="Lato Light" panose="020F0502020204030203" pitchFamily="34" charset="0"/>
              </a:rPr>
              <a:t>Page </a:t>
            </a:r>
            <a:fld id="{85A8BB31-FD7F-4B0B-814E-B4CDD614D09A}" type="slidenum">
              <a:rPr lang="en-GB" b="1" smtClean="0">
                <a:solidFill>
                  <a:schemeClr val="bg1"/>
                </a:solidFill>
                <a:ea typeface="Lato Black" panose="020F0502020204030203" pitchFamily="34" charset="0"/>
              </a:rPr>
              <a:pPr/>
              <a:t>4</a:t>
            </a:fld>
            <a:endParaRPr lang="en-GB" b="1" dirty="0">
              <a:solidFill>
                <a:schemeClr val="bg1"/>
              </a:solidFill>
              <a:ea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64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Diatomic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Accelerating IoT Adoption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chemeClr val="bg1"/>
                </a:solidFill>
                <a:ea typeface="Lato Light" panose="020F0502020204030203" pitchFamily="34" charset="0"/>
              </a:rPr>
              <a:t>Page </a:t>
            </a:r>
            <a:fld id="{85A8BB31-FD7F-4B0B-814E-B4CDD614D09A}" type="slidenum">
              <a:rPr lang="en-GB" b="1" smtClean="0">
                <a:solidFill>
                  <a:schemeClr val="bg1"/>
                </a:solidFill>
                <a:ea typeface="Lato Black" panose="020F0502020204030203" pitchFamily="34" charset="0"/>
              </a:rPr>
              <a:pPr/>
              <a:t>5</a:t>
            </a:fld>
            <a:endParaRPr lang="en-GB" b="1" dirty="0">
              <a:solidFill>
                <a:schemeClr val="bg1"/>
              </a:solidFill>
              <a:ea typeface="Lato Black" panose="020F050202020403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328" y="1845944"/>
            <a:ext cx="2172143" cy="379094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" y="1844040"/>
            <a:ext cx="4206240" cy="315468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901" y="1690687"/>
            <a:ext cx="2287654" cy="398335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2873" y="1838323"/>
            <a:ext cx="2219789" cy="379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6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in The </a:t>
            </a:r>
            <a:r>
              <a:rPr lang="fr-FR" dirty="0" err="1" smtClean="0"/>
              <a:t>Context</a:t>
            </a:r>
            <a:r>
              <a:rPr lang="fr-FR" dirty="0" smtClean="0"/>
              <a:t> of </a:t>
            </a:r>
            <a:r>
              <a:rPr lang="fr-FR" dirty="0" err="1" smtClean="0"/>
              <a:t>connected</a:t>
            </a:r>
            <a:r>
              <a:rPr lang="fr-FR" dirty="0" smtClean="0"/>
              <a:t> </a:t>
            </a:r>
            <a:r>
              <a:rPr lang="fr-FR" dirty="0" err="1" smtClean="0"/>
              <a:t>BeeHive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Accelerating IoT Adoption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chemeClr val="bg1"/>
                </a:solidFill>
                <a:ea typeface="Lato Light" panose="020F0502020204030203" pitchFamily="34" charset="0"/>
              </a:rPr>
              <a:t>Page </a:t>
            </a:r>
            <a:fld id="{85A8BB31-FD7F-4B0B-814E-B4CDD614D09A}" type="slidenum">
              <a:rPr lang="en-GB" b="1" smtClean="0">
                <a:solidFill>
                  <a:schemeClr val="bg1"/>
                </a:solidFill>
                <a:ea typeface="Lato Black" panose="020F0502020204030203" pitchFamily="34" charset="0"/>
              </a:rPr>
              <a:pPr/>
              <a:t>6</a:t>
            </a:fld>
            <a:endParaRPr lang="en-GB" b="1" dirty="0">
              <a:solidFill>
                <a:schemeClr val="bg1"/>
              </a:solidFill>
              <a:ea typeface="Lato Black" panose="020F050202020403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284" y="1173479"/>
            <a:ext cx="9702075" cy="520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5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Epanet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Accelerating IoT Adoption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chemeClr val="bg1"/>
                </a:solidFill>
                <a:ea typeface="Lato Light" panose="020F0502020204030203" pitchFamily="34" charset="0"/>
              </a:rPr>
              <a:t>Page </a:t>
            </a:r>
            <a:fld id="{85A8BB31-FD7F-4B0B-814E-B4CDD614D09A}" type="slidenum">
              <a:rPr lang="en-GB" b="1" smtClean="0">
                <a:solidFill>
                  <a:schemeClr val="bg1"/>
                </a:solidFill>
                <a:ea typeface="Lato Black" panose="020F0502020204030203" pitchFamily="34" charset="0"/>
              </a:rPr>
              <a:pPr/>
              <a:t>7</a:t>
            </a:fld>
            <a:endParaRPr lang="en-GB" b="1" dirty="0">
              <a:solidFill>
                <a:schemeClr val="bg1"/>
              </a:solidFill>
              <a:ea typeface="Lato Black" panose="020F0502020204030203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840" y="1202655"/>
            <a:ext cx="4213760" cy="50432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595" y="1803965"/>
            <a:ext cx="4286250" cy="383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8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Fiware4Water: </a:t>
            </a:r>
            <a:r>
              <a:rPr lang="fr-FR" dirty="0" err="1" smtClean="0"/>
              <a:t>Epanet</a:t>
            </a:r>
            <a:r>
              <a:rPr lang="fr-FR" dirty="0" smtClean="0"/>
              <a:t> to NGSI-LD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Accelerating IoT Adoption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chemeClr val="bg1"/>
                </a:solidFill>
                <a:ea typeface="Lato Light" panose="020F0502020204030203" pitchFamily="34" charset="0"/>
              </a:rPr>
              <a:t>Page </a:t>
            </a:r>
            <a:fld id="{85A8BB31-FD7F-4B0B-814E-B4CDD614D09A}" type="slidenum">
              <a:rPr lang="en-GB" b="1" smtClean="0">
                <a:solidFill>
                  <a:schemeClr val="bg1"/>
                </a:solidFill>
                <a:ea typeface="Lato Black" panose="020F0502020204030203" pitchFamily="34" charset="0"/>
              </a:rPr>
              <a:pPr/>
              <a:t>8</a:t>
            </a:fld>
            <a:endParaRPr lang="en-GB" b="1" dirty="0">
              <a:solidFill>
                <a:schemeClr val="bg1"/>
              </a:solidFill>
              <a:ea typeface="Lato Black" panose="020F050202020403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75" y="1211140"/>
            <a:ext cx="11006333" cy="490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5892799" y="1172550"/>
            <a:ext cx="5007429" cy="49866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Ahmed Abid</a:t>
            </a:r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 smtClean="0"/>
              <a:t>Ph.D</a:t>
            </a:r>
            <a:r>
              <a:rPr lang="en-GB" dirty="0" smtClean="0"/>
              <a:t>, R&amp;D Engineer </a:t>
            </a:r>
            <a:endParaRPr lang="en-GB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+</a:t>
            </a:r>
            <a:r>
              <a:rPr lang="fr-FR" dirty="0"/>
              <a:t>33 9 82 33 06 72</a:t>
            </a:r>
            <a:endParaRPr lang="en-GB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ahmed.abid@eglobalmark.com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235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GM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GM PPT2016 Wide.potx" id="{0BA7CDF2-7D17-49A3-B120-D0D8EA121CE9}" vid="{AAD2F6DD-9D7E-4520-859B-F94D2329E77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41156</TotalTime>
  <Words>167</Words>
  <Application>Microsoft Office PowerPoint</Application>
  <PresentationFormat>Grand écran</PresentationFormat>
  <Paragraphs>56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9" baseType="lpstr">
      <vt:lpstr>Adobe Fan Heiti Std B</vt:lpstr>
      <vt:lpstr>Arial</vt:lpstr>
      <vt:lpstr>Calibri</vt:lpstr>
      <vt:lpstr>Calibri Light</vt:lpstr>
      <vt:lpstr>Courier New</vt:lpstr>
      <vt:lpstr>Lato</vt:lpstr>
      <vt:lpstr>Lato Black</vt:lpstr>
      <vt:lpstr>Lato Light</vt:lpstr>
      <vt:lpstr>Wingdings</vt:lpstr>
      <vt:lpstr>Thème Office</vt:lpstr>
      <vt:lpstr>EGM Data Modelling Activities</vt:lpstr>
      <vt:lpstr>Data In The Context Of Aquaculture</vt:lpstr>
      <vt:lpstr>AI Applications for the Aquaculture</vt:lpstr>
      <vt:lpstr>Data in The Context of Aquaculture</vt:lpstr>
      <vt:lpstr>Diatomic</vt:lpstr>
      <vt:lpstr>Data in The Context of connected BeeHive</vt:lpstr>
      <vt:lpstr>Epanet</vt:lpstr>
      <vt:lpstr>Fiware4Water: Epanet to NGSI-LD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EGM: your IoT partner</dc:title>
  <dc:creator>franck legall</dc:creator>
  <cp:lastModifiedBy>ahmed abid</cp:lastModifiedBy>
  <cp:revision>391</cp:revision>
  <cp:lastPrinted>2019-05-20T12:50:13Z</cp:lastPrinted>
  <dcterms:created xsi:type="dcterms:W3CDTF">2016-12-14T20:05:00Z</dcterms:created>
  <dcterms:modified xsi:type="dcterms:W3CDTF">2020-01-23T14:39:48Z</dcterms:modified>
</cp:coreProperties>
</file>