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58" r:id="rId6"/>
    <p:sldId id="261" r:id="rId7"/>
    <p:sldId id="260" r:id="rId8"/>
    <p:sldId id="263" r:id="rId9"/>
    <p:sldId id="264" r:id="rId10"/>
    <p:sldId id="265" r:id="rId11"/>
    <p:sldId id="266" r:id="rId12"/>
    <p:sldId id="25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FF6600"/>
    <a:srgbClr val="E92E53"/>
    <a:srgbClr val="FF0000"/>
    <a:srgbClr val="FFCC00"/>
    <a:srgbClr val="E63637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1945" autoAdjust="0"/>
  </p:normalViewPr>
  <p:slideViewPr>
    <p:cSldViewPr snapToGrid="0" snapToObjects="1">
      <p:cViewPr varScale="1">
        <p:scale>
          <a:sx n="86" d="100"/>
          <a:sy n="86" d="100"/>
        </p:scale>
        <p:origin x="102" y="47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notesViewPr>
    <p:cSldViewPr snapToGrid="0" snapToObjects="1">
      <p:cViewPr varScale="1">
        <p:scale>
          <a:sx n="114" d="100"/>
          <a:sy n="114" d="100"/>
        </p:scale>
        <p:origin x="52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0F43-ED88-9B48-836B-6DEC6337B5C6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B4D4-0913-8344-AEAE-F95D4504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https://documenter.getpostman.com/view/132405/slice-management-api-copy/RVuABRvr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8F246-B3C9-412E-BD0E-C290D7FBC3C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8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https://documenter.getpostman.com/view/132405/slice-management-api-copy/RVuABRvr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8F246-B3C9-412E-BD0E-C290D7FBC3C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4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https://documenter.getpostman.com/view/132405/slice-management-api-copy/RVuABRvr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8F246-B3C9-412E-BD0E-C290D7FBC3C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7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https://documenter.getpostman.com/view/132405/slice-management-api-copy/RVuABRvr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8F246-B3C9-412E-BD0E-C290D7FBC3C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5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https://documenter.getpostman.com/view/132405/slice-management-api-copy/RVuABRvr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8F246-B3C9-412E-BD0E-C290D7FBC3C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9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https://documenter.getpostman.com/view/132405/slice-management-api-copy/RVuABRvr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8F246-B3C9-412E-BD0E-C290D7FBC3C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7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6667" y="3723700"/>
            <a:ext cx="3802620" cy="50405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77" y="13671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165" y="-1889354"/>
            <a:ext cx="4913523" cy="651308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01271"/>
            <a:ext cx="10515600" cy="4975692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levelx</a:t>
            </a:r>
            <a:endParaRPr lang="en-US" dirty="0" smtClean="0"/>
          </a:p>
          <a:p>
            <a:pPr lvl="2"/>
            <a:r>
              <a:rPr lang="en-US" dirty="0" smtClean="0"/>
              <a:t>Third </a:t>
            </a:r>
            <a:r>
              <a:rPr lang="en-US" dirty="0" err="1" smtClean="0"/>
              <a:t>levelx</a:t>
            </a:r>
            <a:endParaRPr lang="en-US" dirty="0" smtClean="0"/>
          </a:p>
          <a:p>
            <a:pPr lvl="3"/>
            <a:r>
              <a:rPr lang="en-US" dirty="0" smtClean="0"/>
              <a:t>Fourth </a:t>
            </a:r>
            <a:r>
              <a:rPr lang="en-US" dirty="0" err="1" smtClean="0"/>
              <a:t>levelx</a:t>
            </a:r>
            <a:endParaRPr lang="en-US" dirty="0" smtClean="0"/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levelx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3133" y="6356716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dirty="0" smtClean="0"/>
              <a:t>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0867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3388"/>
            <a:ext cx="5157787" cy="4136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229476"/>
            <a:ext cx="5183188" cy="80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6170612" y="2053388"/>
            <a:ext cx="5183188" cy="4136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3133" y="6356716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dirty="0" smtClean="0"/>
              <a:t>.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1" y="456135"/>
            <a:ext cx="10736445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648" indent="0" algn="ctr">
              <a:buNone/>
              <a:defRPr sz="2597"/>
            </a:lvl2pPr>
            <a:lvl3pPr marL="1187293" indent="0" algn="ctr">
              <a:buNone/>
              <a:defRPr sz="2337"/>
            </a:lvl3pPr>
            <a:lvl4pPr marL="1780942" indent="0" algn="ctr">
              <a:buNone/>
              <a:defRPr sz="2079"/>
            </a:lvl4pPr>
            <a:lvl5pPr marL="2374589" indent="0" algn="ctr">
              <a:buNone/>
              <a:defRPr sz="2079"/>
            </a:lvl5pPr>
            <a:lvl6pPr marL="2968235" indent="0" algn="ctr">
              <a:buNone/>
              <a:defRPr sz="2079"/>
            </a:lvl6pPr>
            <a:lvl7pPr marL="3561882" indent="0" algn="ctr">
              <a:buNone/>
              <a:defRPr sz="2079"/>
            </a:lvl7pPr>
            <a:lvl8pPr marL="4155531" indent="0" algn="ctr">
              <a:buNone/>
              <a:defRPr sz="2079"/>
            </a:lvl8pPr>
            <a:lvl9pPr marL="4749176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25739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06" algn="ctr"/>
              </a:tabLst>
              <a:defRPr sz="1799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27" indent="-171086">
              <a:buFont typeface="Arial" panose="020B0604020202020204" pitchFamily="34" charset="0"/>
              <a:buChar char="•"/>
              <a:tabLst>
                <a:tab pos="1207906" algn="ctr"/>
              </a:tabLst>
              <a:defRPr sz="1299" baseline="0"/>
            </a:lvl2pPr>
            <a:lvl3pPr marL="525627" indent="-171086">
              <a:buFont typeface="Arial" panose="020B0604020202020204" pitchFamily="34" charset="0"/>
              <a:buChar char="•"/>
              <a:tabLst>
                <a:tab pos="1207906" algn="ctr"/>
              </a:tabLst>
              <a:defRPr sz="1299" baseline="0"/>
            </a:lvl3pPr>
            <a:lvl4pPr marL="525627" indent="-171086">
              <a:buFont typeface="Arial" panose="020B0604020202020204" pitchFamily="34" charset="0"/>
              <a:buChar char="•"/>
              <a:tabLst>
                <a:tab pos="1207906" algn="ctr"/>
              </a:tabLst>
              <a:defRPr sz="1299" baseline="0"/>
            </a:lvl4pPr>
            <a:lvl5pPr marL="525627" indent="-171086">
              <a:buFont typeface="Arial" panose="020B0604020202020204" pitchFamily="34" charset="0"/>
              <a:buChar char="•"/>
              <a:tabLst>
                <a:tab pos="1207906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009648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11582400" cy="5588000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03200" y="136356"/>
            <a:ext cx="10261600" cy="31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3133" y="6356716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dirty="0" smtClean="0"/>
              <a:t>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47" Type="http://schemas.openxmlformats.org/officeDocument/2006/relationships/image" Target="../media/image50.png"/><Relationship Id="rId50" Type="http://schemas.openxmlformats.org/officeDocument/2006/relationships/image" Target="../media/image53.png"/><Relationship Id="rId55" Type="http://schemas.openxmlformats.org/officeDocument/2006/relationships/image" Target="../media/image58.png"/><Relationship Id="rId63" Type="http://schemas.openxmlformats.org/officeDocument/2006/relationships/image" Target="../media/image6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9" Type="http://schemas.openxmlformats.org/officeDocument/2006/relationships/image" Target="../media/image32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45" Type="http://schemas.openxmlformats.org/officeDocument/2006/relationships/image" Target="../media/image48.png"/><Relationship Id="rId53" Type="http://schemas.openxmlformats.org/officeDocument/2006/relationships/image" Target="../media/image56.png"/><Relationship Id="rId58" Type="http://schemas.openxmlformats.org/officeDocument/2006/relationships/image" Target="../media/image61.png"/><Relationship Id="rId66" Type="http://schemas.openxmlformats.org/officeDocument/2006/relationships/image" Target="../media/image69.png"/><Relationship Id="rId5" Type="http://schemas.openxmlformats.org/officeDocument/2006/relationships/image" Target="../media/image8.png"/><Relationship Id="rId61" Type="http://schemas.openxmlformats.org/officeDocument/2006/relationships/image" Target="../media/image64.png"/><Relationship Id="rId19" Type="http://schemas.openxmlformats.org/officeDocument/2006/relationships/image" Target="../media/image22.png"/><Relationship Id="rId14" Type="http://schemas.openxmlformats.org/officeDocument/2006/relationships/image" Target="../media/image17.jp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png"/><Relationship Id="rId56" Type="http://schemas.openxmlformats.org/officeDocument/2006/relationships/image" Target="../media/image59.png"/><Relationship Id="rId64" Type="http://schemas.openxmlformats.org/officeDocument/2006/relationships/image" Target="../media/image67.png"/><Relationship Id="rId8" Type="http://schemas.openxmlformats.org/officeDocument/2006/relationships/image" Target="../media/image11.png"/><Relationship Id="rId51" Type="http://schemas.openxmlformats.org/officeDocument/2006/relationships/image" Target="../media/image54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46" Type="http://schemas.openxmlformats.org/officeDocument/2006/relationships/image" Target="../media/image49.png"/><Relationship Id="rId59" Type="http://schemas.openxmlformats.org/officeDocument/2006/relationships/image" Target="../media/image62.png"/><Relationship Id="rId20" Type="http://schemas.openxmlformats.org/officeDocument/2006/relationships/image" Target="../media/image23.png"/><Relationship Id="rId41" Type="http://schemas.openxmlformats.org/officeDocument/2006/relationships/image" Target="../media/image44.png"/><Relationship Id="rId54" Type="http://schemas.openxmlformats.org/officeDocument/2006/relationships/image" Target="../media/image57.png"/><Relationship Id="rId6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49" Type="http://schemas.openxmlformats.org/officeDocument/2006/relationships/image" Target="../media/image52.png"/><Relationship Id="rId57" Type="http://schemas.openxmlformats.org/officeDocument/2006/relationships/image" Target="../media/image60.png"/><Relationship Id="rId10" Type="http://schemas.openxmlformats.org/officeDocument/2006/relationships/image" Target="../media/image13.png"/><Relationship Id="rId31" Type="http://schemas.openxmlformats.org/officeDocument/2006/relationships/image" Target="../media/image34.pn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image" Target="../media/image6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ONAP API Walkthrough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Kevin McDonnell (Huawei) for 5GTANGO</a:t>
            </a:r>
          </a:p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5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following APIs to </a:t>
            </a:r>
            <a:r>
              <a:rPr lang="en-US" dirty="0" smtClean="0"/>
              <a:t>create VFs, certify VFs.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Exercise 7: VID Line OF Business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29694"/>
              </p:ext>
            </p:extLst>
          </p:nvPr>
        </p:nvGraphicFramePr>
        <p:xfrm>
          <a:off x="304800" y="1209757"/>
          <a:ext cx="11369964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1"/>
                <a:gridCol w="1532708"/>
                <a:gridCol w="687977"/>
                <a:gridCol w="8341078"/>
              </a:tblGrid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zh-CN" alt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URL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Owning Entity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-vid}}/vid/maintenance/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category_parameter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owningEntity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Platform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-vid}}/vid/maintenance/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category_parameter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/platform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LoB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-vid}}/vid/maintenance/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category_parameter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lineOfBusiness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Project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-vid}}/vid/maintenance/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category_parameter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/project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8" name="Flowchart: Connector 7"/>
          <p:cNvSpPr/>
          <p:nvPr/>
        </p:nvSpPr>
        <p:spPr>
          <a:xfrm>
            <a:off x="25692" y="1907017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 smtClean="0"/>
              <a:t>7</a:t>
            </a:r>
            <a:endParaRPr lang="en-US" sz="2133" dirty="0"/>
          </a:p>
        </p:txBody>
      </p:sp>
      <p:grpSp>
        <p:nvGrpSpPr>
          <p:cNvPr id="23" name="Group 22"/>
          <p:cNvGrpSpPr/>
          <p:nvPr/>
        </p:nvGrpSpPr>
        <p:grpSpPr>
          <a:xfrm>
            <a:off x="9451238" y="747711"/>
            <a:ext cx="2284765" cy="343764"/>
            <a:chOff x="5867400" y="513497"/>
            <a:chExt cx="1713575" cy="257823"/>
          </a:xfrm>
        </p:grpSpPr>
        <p:sp>
          <p:nvSpPr>
            <p:cNvPr id="24" name="Flowchart: Connector 23"/>
            <p:cNvSpPr/>
            <p:nvPr/>
          </p:nvSpPr>
          <p:spPr>
            <a:xfrm>
              <a:off x="5867400" y="532673"/>
              <a:ext cx="228600" cy="23864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/>
                <a:t>#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0" y="513497"/>
              <a:ext cx="14849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Exercise Script to run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7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following APIs to </a:t>
            </a:r>
            <a:r>
              <a:rPr lang="en-US" dirty="0" smtClean="0"/>
              <a:t>create VFs, certify VFs.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Exercise 7: VID, </a:t>
            </a:r>
            <a:r>
              <a:rPr lang="en-IE" sz="4000" dirty="0"/>
              <a:t>Virtual Infrastructure </a:t>
            </a:r>
            <a:r>
              <a:rPr lang="en-IE" sz="4000" dirty="0" smtClean="0"/>
              <a:t>Deployment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800" y="1209757"/>
          <a:ext cx="11369964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1"/>
                <a:gridCol w="1532708"/>
                <a:gridCol w="687977"/>
                <a:gridCol w="8341078"/>
              </a:tblGrid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zh-CN" alt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URL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Owning Entity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-vid}}/vid/maintenance/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category_parameter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owningEntity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Platform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-vid}}/vid/maintenance/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category_parameter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/platform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LoB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-vid}}/vid/maintenance/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category_parameter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lineOfBusiness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Project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-vid}}/vid/maintenance/</a:t>
                      </a:r>
                      <a:r>
                        <a:rPr lang="en-I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category_parameter</a:t>
                      </a:r>
                      <a:r>
                        <a:rPr lang="en-I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/project</a:t>
                      </a:r>
                      <a:endParaRPr lang="en-I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8" name="Flowchart: Connector 7"/>
          <p:cNvSpPr/>
          <p:nvPr/>
        </p:nvSpPr>
        <p:spPr>
          <a:xfrm>
            <a:off x="25692" y="1907017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 smtClean="0"/>
              <a:t>7</a:t>
            </a:r>
            <a:endParaRPr lang="en-US" sz="2133" dirty="0"/>
          </a:p>
        </p:txBody>
      </p:sp>
      <p:grpSp>
        <p:nvGrpSpPr>
          <p:cNvPr id="23" name="Group 22"/>
          <p:cNvGrpSpPr/>
          <p:nvPr/>
        </p:nvGrpSpPr>
        <p:grpSpPr>
          <a:xfrm>
            <a:off x="9451238" y="747711"/>
            <a:ext cx="2284765" cy="343764"/>
            <a:chOff x="5867400" y="513497"/>
            <a:chExt cx="1713575" cy="257823"/>
          </a:xfrm>
        </p:grpSpPr>
        <p:sp>
          <p:nvSpPr>
            <p:cNvPr id="24" name="Flowchart: Connector 23"/>
            <p:cNvSpPr/>
            <p:nvPr/>
          </p:nvSpPr>
          <p:spPr>
            <a:xfrm>
              <a:off x="5867400" y="532673"/>
              <a:ext cx="228600" cy="23864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/>
                <a:t>#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0" y="513497"/>
              <a:ext cx="14849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Exercise Script to run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55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following APIs to </a:t>
            </a:r>
            <a:r>
              <a:rPr lang="en-US" dirty="0" smtClean="0"/>
              <a:t>create packages and manage VNF Onboarding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ONAP Design Time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15205" y="1525903"/>
          <a:ext cx="11369964" cy="500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396"/>
                <a:gridCol w="2844800"/>
                <a:gridCol w="1016000"/>
                <a:gridCol w="5690768"/>
              </a:tblGrid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5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en-US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5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zh-CN" altLang="en-US" sz="15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5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  <a:endParaRPr lang="en-US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5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URL</a:t>
                      </a:r>
                      <a:endParaRPr lang="en-US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5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Slice Catalog </a:t>
                      </a:r>
                      <a:endParaRPr lang="en-US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List 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Slice Templates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nsaas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/slice-catalog/templates</a:t>
                      </a: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Query 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Service Template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nsaas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/slice-catalog/templates/{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templateId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}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5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Slice Manager</a:t>
                      </a:r>
                      <a:endParaRPr lang="en-US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Allocate Network Slice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nsaas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slicemanagement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/slices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Configure Network Slice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PUT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nsaas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slicemanagement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/slices/{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sliceId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}/configure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Activate Network</a:t>
                      </a:r>
                      <a:r>
                        <a:rPr lang="en-US" sz="15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Slice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nsaas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slicemanagement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/slices/{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sliceId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}/activate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Modify 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Slice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PUT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nsaas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slicemanagement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/slices/{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sliceId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}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Deactivate Slice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PUT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nsaas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slicemanagement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/slices/{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sliceId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}/deactivate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Delete 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Slice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DELETE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nsaas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slicemanagement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/slices/{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sliceId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}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Slice Manager</a:t>
                      </a:r>
                      <a:endParaRPr lang="en-US" sz="15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(Metrics)</a:t>
                      </a:r>
                      <a:endParaRPr lang="en-US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List Metrics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nsaas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slicemanagement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/slices/{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sliceId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}/metrics</a:t>
                      </a:r>
                    </a:p>
                  </a:txBody>
                  <a:tcPr marL="121920" marR="121920" marT="60960" marB="60960" anchor="ctr"/>
                </a:tc>
              </a:tr>
              <a:tr h="1151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View Metric </a:t>
                      </a:r>
                    </a:p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(return</a:t>
                      </a:r>
                      <a:r>
                        <a:rPr lang="en-US" sz="15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actual or forecasted value)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nsaas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slicemanagement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/slices/{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sliceId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}/metrics/{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metricName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}?type=actual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nsaas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slicemanagement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/slices/{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sliceId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}/metrics/{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metricName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}?type=forecast</a:t>
                      </a: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SLA</a:t>
                      </a:r>
                      <a:r>
                        <a:rPr lang="en-US" sz="15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Management</a:t>
                      </a:r>
                      <a:endParaRPr lang="en-US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Get SLA</a:t>
                      </a:r>
                      <a:r>
                        <a:rPr lang="en-US" sz="15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Report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nsaas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slicemanagement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/slices/{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sliceId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}/</a:t>
                      </a:r>
                      <a:r>
                        <a:rPr lang="en-US" sz="15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sla-reports?period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={period}</a:t>
                      </a:r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8" name="Flowchart: Connector 7"/>
          <p:cNvSpPr/>
          <p:nvPr/>
        </p:nvSpPr>
        <p:spPr>
          <a:xfrm>
            <a:off x="11835816" y="2035630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1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11835816" y="2399123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2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11835816" y="2762616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3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1835816" y="4198324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4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11835816" y="4757215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5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1835816" y="5470463"/>
            <a:ext cx="304800" cy="324367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6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577953" y="82746"/>
            <a:ext cx="2562663" cy="343764"/>
            <a:chOff x="5867400" y="513497"/>
            <a:chExt cx="1921997" cy="257823"/>
          </a:xfrm>
        </p:grpSpPr>
        <p:sp>
          <p:nvSpPr>
            <p:cNvPr id="15" name="Flowchart: Connector 14"/>
            <p:cNvSpPr/>
            <p:nvPr/>
          </p:nvSpPr>
          <p:spPr>
            <a:xfrm>
              <a:off x="5867400" y="532673"/>
              <a:ext cx="228600" cy="23864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/>
                <a:t>#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6000" y="513497"/>
              <a:ext cx="16933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The key calls for </a:t>
              </a:r>
              <a:r>
                <a:rPr lang="en-US" sz="1600" dirty="0" smtClean="0"/>
                <a:t>scenario</a:t>
              </a:r>
              <a:endParaRPr lang="en-US" sz="1600" dirty="0"/>
            </a:p>
          </p:txBody>
        </p:sp>
      </p:grpSp>
      <p:sp>
        <p:nvSpPr>
          <p:cNvPr id="18" name="Flowchart: Connector 17"/>
          <p:cNvSpPr/>
          <p:nvPr/>
        </p:nvSpPr>
        <p:spPr>
          <a:xfrm>
            <a:off x="11835816" y="3174144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7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11835816" y="3532152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36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Free Radius</a:t>
            </a:r>
            <a:endParaRPr lang="en-I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839788" y="2551866"/>
            <a:ext cx="5157787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service:freeradius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vf_name:integration_test_VF_freeradius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vsp_name:integration_test_VSP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vendor_name:onap_integration_vendor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owning_entity:integration_test_OE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platform:integration_test_platform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project:integration_test_project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lineofbusiness:integration_test_LOB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customer_name:generic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cloud_owner_name:OPNFV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cloud_region_id:RegionOne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tenant_name:openlab-vnfs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tenant_id:234a9a2dc4b643be9812915b214cdbbb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externalId:integration_test_BSS-001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service_instance_name:integration_test_freeradius_instance_001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listener_url:http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://10.4.2.65:8080/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externalapi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/listener/v1/listener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err="1" smtClean="0"/>
              <a:t>Cirros</a:t>
            </a:r>
            <a:endParaRPr lang="en-I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Tests using Simple VNFs</a:t>
            </a:r>
            <a:endParaRPr lang="en-IE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sz="half" idx="10"/>
          </p:nvPr>
        </p:nvSpPr>
        <p:spPr bwMode="auto">
          <a:xfrm>
            <a:off x="6170612" y="2721143"/>
            <a:ext cx="587693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service:cirros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vf_name:VF_cirros</a:t>
            </a:r>
            <a:endParaRPr kumimoji="0" lang="en-US" altLang="en-US" sz="11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vsp_name:VSP_cirros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vendor_name:</a:t>
            </a:r>
            <a:r>
              <a:rPr lang="en-US" altLang="en-US" sz="1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5GTANGO_test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_vendor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owning_entity:integration_test_OE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platform:integration_test_platform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project:integration_test_project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lineofbusiness:integration_test_LOB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customer_name:generic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cloud_owner_name:5GTANGO_ONAP_Lab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cloud_region_id:RegionOne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tenant_name:openlab-vnfs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tenant_id:234a9a2dc4b643be9812915b214cdbbb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externalId:integration_test_BSS-001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service_instance_name:cirros_instance_001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listener_url:http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://10.4.2.65:8080/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externalapi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/listener/v1/listener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bject 234"/>
          <p:cNvSpPr/>
          <p:nvPr/>
        </p:nvSpPr>
        <p:spPr>
          <a:xfrm>
            <a:off x="7917918" y="3645060"/>
            <a:ext cx="3763441" cy="2724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1011539" y="3699785"/>
            <a:ext cx="6490419" cy="2721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89424" y="308796"/>
            <a:ext cx="1494874" cy="312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66601" y="6588200"/>
            <a:ext cx="156718" cy="111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3903" y="85700"/>
            <a:ext cx="1089516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Service </a:t>
            </a:r>
            <a:r>
              <a:rPr spc="-5" dirty="0"/>
              <a:t>Onboarding </a:t>
            </a:r>
            <a:r>
              <a:rPr spc="-5" dirty="0" smtClean="0"/>
              <a:t>and</a:t>
            </a:r>
            <a:r>
              <a:rPr lang="en-IE" spc="-65" dirty="0"/>
              <a:t> </a:t>
            </a:r>
            <a:r>
              <a:rPr spc="-5" dirty="0" smtClean="0"/>
              <a:t>Instantiation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2337864" y="2612950"/>
            <a:ext cx="3905631" cy="566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4091" y="2627910"/>
            <a:ext cx="3852797" cy="5160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64091" y="2627910"/>
            <a:ext cx="3853179" cy="516255"/>
          </a:xfrm>
          <a:prstGeom prst="rect">
            <a:avLst/>
          </a:prstGeom>
          <a:ln w="3916">
            <a:solidFill>
              <a:srgbClr val="507D31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35"/>
              </a:spcBef>
            </a:pPr>
            <a:r>
              <a:rPr sz="1450" spc="35" dirty="0">
                <a:solidFill>
                  <a:srgbClr val="FDFFFF"/>
                </a:solidFill>
                <a:latin typeface="Calibri"/>
                <a:cs typeface="Calibri"/>
              </a:rPr>
              <a:t>BSS</a:t>
            </a:r>
            <a:r>
              <a:rPr sz="1450" spc="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FDFFFF"/>
                </a:solidFill>
                <a:latin typeface="Calibri"/>
                <a:cs typeface="Calibri"/>
              </a:rPr>
              <a:t>(SP)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51288" y="2538671"/>
            <a:ext cx="3564244" cy="7154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7516" y="2553631"/>
            <a:ext cx="3511410" cy="6646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77516" y="2553631"/>
            <a:ext cx="3511550" cy="664845"/>
          </a:xfrm>
          <a:prstGeom prst="rect">
            <a:avLst/>
          </a:prstGeom>
          <a:ln w="3919">
            <a:solidFill>
              <a:srgbClr val="507D31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1450" spc="35" dirty="0">
                <a:solidFill>
                  <a:srgbClr val="FDFFFF"/>
                </a:solidFill>
                <a:latin typeface="Calibri"/>
                <a:cs typeface="Calibri"/>
              </a:rPr>
              <a:t>BSS</a:t>
            </a:r>
            <a:r>
              <a:rPr sz="1450" spc="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FDFFFF"/>
                </a:solidFill>
                <a:latin typeface="Calibri"/>
                <a:cs typeface="Calibri"/>
              </a:rPr>
              <a:t>(Partner)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2717" y="2143138"/>
            <a:ext cx="195580" cy="469265"/>
          </a:xfrm>
          <a:custGeom>
            <a:avLst/>
            <a:gdLst/>
            <a:ahLst/>
            <a:cxnLst/>
            <a:rect l="l" t="t" r="r" b="b"/>
            <a:pathLst>
              <a:path w="195580" h="469264">
                <a:moveTo>
                  <a:pt x="156062" y="0"/>
                </a:moveTo>
                <a:lnTo>
                  <a:pt x="156062" y="375307"/>
                </a:lnTo>
                <a:lnTo>
                  <a:pt x="195078" y="375307"/>
                </a:lnTo>
                <a:lnTo>
                  <a:pt x="97539" y="469134"/>
                </a:lnTo>
                <a:lnTo>
                  <a:pt x="0" y="375307"/>
                </a:lnTo>
                <a:lnTo>
                  <a:pt x="39015" y="375307"/>
                </a:lnTo>
                <a:lnTo>
                  <a:pt x="39015" y="0"/>
                </a:lnTo>
              </a:path>
            </a:pathLst>
          </a:custGeom>
          <a:ln w="538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1732" y="2143138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47" y="0"/>
                </a:moveTo>
                <a:lnTo>
                  <a:pt x="0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25560" y="3750601"/>
            <a:ext cx="3564244" cy="363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1787" y="3764258"/>
            <a:ext cx="3511410" cy="312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0413" y="2158776"/>
            <a:ext cx="195580" cy="454025"/>
          </a:xfrm>
          <a:custGeom>
            <a:avLst/>
            <a:gdLst/>
            <a:ahLst/>
            <a:cxnLst/>
            <a:rect l="l" t="t" r="r" b="b"/>
            <a:pathLst>
              <a:path w="195579" h="454025">
                <a:moveTo>
                  <a:pt x="156062" y="0"/>
                </a:moveTo>
                <a:lnTo>
                  <a:pt x="156062" y="359669"/>
                </a:lnTo>
                <a:lnTo>
                  <a:pt x="195078" y="359669"/>
                </a:lnTo>
                <a:lnTo>
                  <a:pt x="97539" y="453496"/>
                </a:lnTo>
                <a:lnTo>
                  <a:pt x="0" y="359669"/>
                </a:lnTo>
                <a:lnTo>
                  <a:pt x="39015" y="359669"/>
                </a:lnTo>
                <a:lnTo>
                  <a:pt x="39015" y="0"/>
                </a:lnTo>
              </a:path>
            </a:pathLst>
          </a:custGeom>
          <a:ln w="538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9428" y="2158776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47" y="0"/>
                </a:moveTo>
                <a:lnTo>
                  <a:pt x="0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71906" y="1889120"/>
            <a:ext cx="1052195" cy="2514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40"/>
              </a:spcBef>
              <a:tabLst>
                <a:tab pos="560705" algn="l"/>
              </a:tabLst>
            </a:pPr>
            <a:r>
              <a:rPr sz="700" spc="25" dirty="0">
                <a:latin typeface="Calibri"/>
                <a:cs typeface="Calibri"/>
              </a:rPr>
              <a:t>Partner	Product</a:t>
            </a: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700" spc="25" dirty="0">
                <a:latin typeface="Calibri"/>
                <a:cs typeface="Calibri"/>
              </a:rPr>
              <a:t>Onboarding</a:t>
            </a:r>
            <a:r>
              <a:rPr sz="700" spc="170" dirty="0">
                <a:latin typeface="Calibri"/>
                <a:cs typeface="Calibri"/>
              </a:rPr>
              <a:t> </a:t>
            </a:r>
            <a:r>
              <a:rPr sz="700" spc="25" dirty="0">
                <a:latin typeface="Calibri"/>
                <a:cs typeface="Calibri"/>
              </a:rPr>
              <a:t>Onboarding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67394" y="4704508"/>
            <a:ext cx="2686391" cy="363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3632" y="4718165"/>
            <a:ext cx="2633557" cy="3127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3632" y="4718165"/>
            <a:ext cx="2633980" cy="313055"/>
          </a:xfrm>
          <a:custGeom>
            <a:avLst/>
            <a:gdLst/>
            <a:ahLst/>
            <a:cxnLst/>
            <a:rect l="l" t="t" r="r" b="b"/>
            <a:pathLst>
              <a:path w="2633979" h="313054">
                <a:moveTo>
                  <a:pt x="0" y="312756"/>
                </a:moveTo>
                <a:lnTo>
                  <a:pt x="2633557" y="312756"/>
                </a:lnTo>
                <a:lnTo>
                  <a:pt x="2633557" y="0"/>
                </a:lnTo>
                <a:lnTo>
                  <a:pt x="0" y="0"/>
                </a:lnTo>
                <a:lnTo>
                  <a:pt x="0" y="312756"/>
                </a:lnTo>
                <a:close/>
              </a:path>
            </a:pathLst>
          </a:custGeom>
          <a:ln w="3915">
            <a:solidFill>
              <a:srgbClr val="2C51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93712" y="4776904"/>
            <a:ext cx="23304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5" dirty="0">
                <a:solidFill>
                  <a:srgbClr val="FDFFFF"/>
                </a:solidFill>
                <a:latin typeface="Calibri"/>
                <a:cs typeface="Calibri"/>
              </a:rPr>
              <a:t>S</a:t>
            </a:r>
            <a:r>
              <a:rPr sz="950" spc="20" dirty="0">
                <a:solidFill>
                  <a:srgbClr val="FDFFFF"/>
                </a:solidFill>
                <a:latin typeface="Calibri"/>
                <a:cs typeface="Calibri"/>
              </a:rPr>
              <a:t>D</a:t>
            </a:r>
            <a:r>
              <a:rPr sz="950" spc="40" dirty="0">
                <a:solidFill>
                  <a:srgbClr val="FDFFFF"/>
                </a:solidFill>
                <a:latin typeface="Calibri"/>
                <a:cs typeface="Calibri"/>
              </a:rPr>
              <a:t>C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91171" y="4264668"/>
            <a:ext cx="195580" cy="454025"/>
          </a:xfrm>
          <a:custGeom>
            <a:avLst/>
            <a:gdLst/>
            <a:ahLst/>
            <a:cxnLst/>
            <a:rect l="l" t="t" r="r" b="b"/>
            <a:pathLst>
              <a:path w="195580" h="454025">
                <a:moveTo>
                  <a:pt x="156051" y="0"/>
                </a:moveTo>
                <a:lnTo>
                  <a:pt x="156051" y="359669"/>
                </a:lnTo>
                <a:lnTo>
                  <a:pt x="195067" y="359669"/>
                </a:lnTo>
                <a:lnTo>
                  <a:pt x="97539" y="453496"/>
                </a:lnTo>
                <a:lnTo>
                  <a:pt x="0" y="359669"/>
                </a:lnTo>
                <a:lnTo>
                  <a:pt x="39015" y="359669"/>
                </a:lnTo>
                <a:lnTo>
                  <a:pt x="39015" y="0"/>
                </a:lnTo>
              </a:path>
            </a:pathLst>
          </a:custGeom>
          <a:ln w="538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30187" y="4264668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36" y="0"/>
                </a:moveTo>
                <a:lnTo>
                  <a:pt x="0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2822" y="3954772"/>
            <a:ext cx="494030" cy="2514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40"/>
              </a:spcBef>
            </a:pPr>
            <a:r>
              <a:rPr sz="700" spc="35" dirty="0">
                <a:latin typeface="Calibri"/>
                <a:cs typeface="Calibri"/>
              </a:rPr>
              <a:t>VNF</a:t>
            </a: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700" spc="25" dirty="0">
                <a:latin typeface="Calibri"/>
                <a:cs typeface="Calibri"/>
              </a:rPr>
              <a:t>Onboarding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23887" y="4264668"/>
            <a:ext cx="195580" cy="454025"/>
          </a:xfrm>
          <a:custGeom>
            <a:avLst/>
            <a:gdLst/>
            <a:ahLst/>
            <a:cxnLst/>
            <a:rect l="l" t="t" r="r" b="b"/>
            <a:pathLst>
              <a:path w="195580" h="454025">
                <a:moveTo>
                  <a:pt x="156062" y="0"/>
                </a:moveTo>
                <a:lnTo>
                  <a:pt x="156062" y="359669"/>
                </a:lnTo>
                <a:lnTo>
                  <a:pt x="195078" y="359669"/>
                </a:lnTo>
                <a:lnTo>
                  <a:pt x="97539" y="453496"/>
                </a:lnTo>
                <a:lnTo>
                  <a:pt x="0" y="359669"/>
                </a:lnTo>
                <a:lnTo>
                  <a:pt x="39015" y="359669"/>
                </a:lnTo>
                <a:lnTo>
                  <a:pt x="39015" y="0"/>
                </a:lnTo>
              </a:path>
            </a:pathLst>
          </a:custGeom>
          <a:ln w="538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62902" y="4264668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47" y="0"/>
                </a:moveTo>
                <a:lnTo>
                  <a:pt x="0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92763" y="4001920"/>
            <a:ext cx="309880" cy="2508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5" dirty="0">
                <a:latin typeface="Calibri"/>
                <a:cs typeface="Calibri"/>
              </a:rPr>
              <a:t>Se</a:t>
            </a:r>
            <a:r>
              <a:rPr sz="700" spc="5" dirty="0">
                <a:latin typeface="Calibri"/>
                <a:cs typeface="Calibri"/>
              </a:rPr>
              <a:t>r</a:t>
            </a:r>
            <a:r>
              <a:rPr sz="700" spc="30" dirty="0">
                <a:latin typeface="Calibri"/>
                <a:cs typeface="Calibri"/>
              </a:rPr>
              <a:t>vi</a:t>
            </a:r>
            <a:r>
              <a:rPr sz="700" spc="20" dirty="0">
                <a:latin typeface="Calibri"/>
                <a:cs typeface="Calibri"/>
              </a:rPr>
              <a:t>c</a:t>
            </a:r>
            <a:r>
              <a:rPr sz="700" spc="30" dirty="0">
                <a:latin typeface="Calibri"/>
                <a:cs typeface="Calibri"/>
              </a:rPr>
              <a:t>e</a:t>
            </a:r>
            <a:endParaRPr sz="7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50"/>
              </a:spcBef>
            </a:pPr>
            <a:r>
              <a:rPr sz="700" spc="30" dirty="0">
                <a:latin typeface="Calibri"/>
                <a:cs typeface="Calibri"/>
              </a:rPr>
              <a:t>Design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66552" y="4264668"/>
            <a:ext cx="195580" cy="454025"/>
          </a:xfrm>
          <a:custGeom>
            <a:avLst/>
            <a:gdLst/>
            <a:ahLst/>
            <a:cxnLst/>
            <a:rect l="l" t="t" r="r" b="b"/>
            <a:pathLst>
              <a:path w="195580" h="454025">
                <a:moveTo>
                  <a:pt x="156062" y="0"/>
                </a:moveTo>
                <a:lnTo>
                  <a:pt x="156062" y="359669"/>
                </a:lnTo>
                <a:lnTo>
                  <a:pt x="195078" y="359669"/>
                </a:lnTo>
                <a:lnTo>
                  <a:pt x="97539" y="453496"/>
                </a:lnTo>
                <a:lnTo>
                  <a:pt x="0" y="359669"/>
                </a:lnTo>
                <a:lnTo>
                  <a:pt x="39015" y="359669"/>
                </a:lnTo>
                <a:lnTo>
                  <a:pt x="39015" y="0"/>
                </a:lnTo>
              </a:path>
            </a:pathLst>
          </a:custGeom>
          <a:ln w="538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5568" y="4264668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47" y="0"/>
                </a:moveTo>
                <a:lnTo>
                  <a:pt x="0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45941" y="3996707"/>
            <a:ext cx="292100" cy="2508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35"/>
              </a:spcBef>
            </a:pPr>
            <a:r>
              <a:rPr sz="700" spc="20" dirty="0">
                <a:latin typeface="Calibri"/>
                <a:cs typeface="Calibri"/>
              </a:rPr>
              <a:t>Policy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700" spc="45" dirty="0">
                <a:latin typeface="Calibri"/>
                <a:cs typeface="Calibri"/>
              </a:rPr>
              <a:t>D</a:t>
            </a:r>
            <a:r>
              <a:rPr sz="700" spc="30" dirty="0">
                <a:latin typeface="Calibri"/>
                <a:cs typeface="Calibri"/>
              </a:rPr>
              <a:t>e</a:t>
            </a:r>
            <a:r>
              <a:rPr sz="700" spc="10" dirty="0">
                <a:latin typeface="Calibri"/>
                <a:cs typeface="Calibri"/>
              </a:rPr>
              <a:t>s</a:t>
            </a:r>
            <a:r>
              <a:rPr sz="700" spc="30" dirty="0">
                <a:latin typeface="Calibri"/>
                <a:cs typeface="Calibri"/>
              </a:rPr>
              <a:t>i</a:t>
            </a:r>
            <a:r>
              <a:rPr sz="700" spc="20" dirty="0">
                <a:latin typeface="Calibri"/>
                <a:cs typeface="Calibri"/>
              </a:rPr>
              <a:t>g</a:t>
            </a:r>
            <a:r>
              <a:rPr sz="700" spc="35" dirty="0">
                <a:latin typeface="Calibri"/>
                <a:cs typeface="Calibri"/>
              </a:rPr>
              <a:t>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557829" y="2100134"/>
            <a:ext cx="195580" cy="454025"/>
          </a:xfrm>
          <a:custGeom>
            <a:avLst/>
            <a:gdLst/>
            <a:ahLst/>
            <a:cxnLst/>
            <a:rect l="l" t="t" r="r" b="b"/>
            <a:pathLst>
              <a:path w="195579" h="454025">
                <a:moveTo>
                  <a:pt x="156062" y="0"/>
                </a:moveTo>
                <a:lnTo>
                  <a:pt x="156062" y="359669"/>
                </a:lnTo>
                <a:lnTo>
                  <a:pt x="195078" y="359669"/>
                </a:lnTo>
                <a:lnTo>
                  <a:pt x="97539" y="453496"/>
                </a:lnTo>
                <a:lnTo>
                  <a:pt x="0" y="359669"/>
                </a:lnTo>
                <a:lnTo>
                  <a:pt x="39015" y="359669"/>
                </a:lnTo>
                <a:lnTo>
                  <a:pt x="39015" y="0"/>
                </a:lnTo>
              </a:path>
            </a:pathLst>
          </a:custGeom>
          <a:ln w="538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6845" y="2100134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47" y="0"/>
                </a:moveTo>
                <a:lnTo>
                  <a:pt x="0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361756" y="1842337"/>
            <a:ext cx="494030" cy="250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740">
              <a:lnSpc>
                <a:spcPct val="105700"/>
              </a:lnSpc>
              <a:spcBef>
                <a:spcPts val="90"/>
              </a:spcBef>
            </a:pPr>
            <a:r>
              <a:rPr sz="700" spc="25" dirty="0">
                <a:latin typeface="Calibri"/>
                <a:cs typeface="Calibri"/>
              </a:rPr>
              <a:t>Product  </a:t>
            </a:r>
            <a:r>
              <a:rPr sz="700" spc="45" dirty="0">
                <a:latin typeface="Calibri"/>
                <a:cs typeface="Calibri"/>
              </a:rPr>
              <a:t>On</a:t>
            </a:r>
            <a:r>
              <a:rPr sz="700" spc="15" dirty="0">
                <a:latin typeface="Calibri"/>
                <a:cs typeface="Calibri"/>
              </a:rPr>
              <a:t>b</a:t>
            </a:r>
            <a:r>
              <a:rPr sz="700" spc="45" dirty="0">
                <a:latin typeface="Calibri"/>
                <a:cs typeface="Calibri"/>
              </a:rPr>
              <a:t>o</a:t>
            </a: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35" dirty="0">
                <a:latin typeface="Calibri"/>
                <a:cs typeface="Calibri"/>
              </a:rPr>
              <a:t>r</a:t>
            </a:r>
            <a:r>
              <a:rPr sz="700" spc="15" dirty="0">
                <a:latin typeface="Calibri"/>
                <a:cs typeface="Calibri"/>
              </a:rPr>
              <a:t>d</a:t>
            </a:r>
            <a:r>
              <a:rPr sz="700" spc="30" dirty="0">
                <a:latin typeface="Calibri"/>
                <a:cs typeface="Calibri"/>
              </a:rPr>
              <a:t>i</a:t>
            </a:r>
            <a:r>
              <a:rPr sz="700" spc="15" dirty="0">
                <a:latin typeface="Calibri"/>
                <a:cs typeface="Calibri"/>
              </a:rPr>
              <a:t>n</a:t>
            </a:r>
            <a:r>
              <a:rPr sz="700" spc="30" dirty="0">
                <a:latin typeface="Calibri"/>
                <a:cs typeface="Calibri"/>
              </a:rPr>
              <a:t>g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6301" y="3296654"/>
            <a:ext cx="387350" cy="175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0"/>
              </a:spcBef>
            </a:pPr>
            <a:r>
              <a:rPr sz="500" dirty="0">
                <a:latin typeface="Calibri"/>
                <a:cs typeface="Calibri"/>
              </a:rPr>
              <a:t>ONAP</a:t>
            </a:r>
            <a:r>
              <a:rPr sz="500" spc="-60" dirty="0">
                <a:latin typeface="Calibri"/>
                <a:cs typeface="Calibri"/>
              </a:rPr>
              <a:t> </a:t>
            </a:r>
            <a:r>
              <a:rPr sz="500" spc="5" dirty="0">
                <a:latin typeface="Calibri"/>
                <a:cs typeface="Calibri"/>
              </a:rPr>
              <a:t>Service  </a:t>
            </a:r>
            <a:r>
              <a:rPr sz="500" dirty="0">
                <a:latin typeface="Calibri"/>
                <a:cs typeface="Calibri"/>
              </a:rPr>
              <a:t>Designer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21460" y="1907365"/>
            <a:ext cx="1308100" cy="2514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700" spc="30" dirty="0">
                <a:latin typeface="Calibri"/>
                <a:cs typeface="Calibri"/>
              </a:rPr>
              <a:t>Query </a:t>
            </a:r>
            <a:r>
              <a:rPr sz="700" spc="25" dirty="0">
                <a:latin typeface="Calibri"/>
                <a:cs typeface="Calibri"/>
              </a:rPr>
              <a:t>Product </a:t>
            </a:r>
            <a:r>
              <a:rPr sz="1050" spc="44" baseline="3968" dirty="0">
                <a:latin typeface="Calibri"/>
                <a:cs typeface="Calibri"/>
              </a:rPr>
              <a:t>Request</a:t>
            </a:r>
            <a:r>
              <a:rPr sz="1050" spc="-52" baseline="3968" dirty="0">
                <a:latin typeface="Calibri"/>
                <a:cs typeface="Calibri"/>
              </a:rPr>
              <a:t> </a:t>
            </a:r>
            <a:r>
              <a:rPr sz="1050" spc="37" baseline="3968" dirty="0">
                <a:latin typeface="Calibri"/>
                <a:cs typeface="Calibri"/>
              </a:rPr>
              <a:t>Product</a:t>
            </a:r>
            <a:endParaRPr sz="1050" baseline="3968">
              <a:latin typeface="Calibri"/>
              <a:cs typeface="Calibri"/>
            </a:endParaRPr>
          </a:p>
          <a:p>
            <a:pPr marR="57785" algn="ctr">
              <a:lnSpc>
                <a:spcPct val="100000"/>
              </a:lnSpc>
              <a:spcBef>
                <a:spcPts val="45"/>
              </a:spcBef>
              <a:tabLst>
                <a:tab pos="687705" algn="l"/>
              </a:tabLst>
            </a:pPr>
            <a:r>
              <a:rPr sz="700" spc="25" dirty="0">
                <a:latin typeface="Calibri"/>
                <a:cs typeface="Calibri"/>
              </a:rPr>
              <a:t>Catalog	</a:t>
            </a:r>
            <a:r>
              <a:rPr sz="1050" spc="44" baseline="3968" dirty="0">
                <a:latin typeface="Calibri"/>
                <a:cs typeface="Calibri"/>
              </a:rPr>
              <a:t>Quote</a:t>
            </a:r>
            <a:endParaRPr sz="1050" baseline="3968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95841" y="1987404"/>
            <a:ext cx="591820" cy="138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5" dirty="0">
                <a:latin typeface="Calibri"/>
                <a:cs typeface="Calibri"/>
              </a:rPr>
              <a:t>Product</a:t>
            </a:r>
            <a:r>
              <a:rPr sz="700" spc="-35" dirty="0">
                <a:latin typeface="Calibri"/>
                <a:cs typeface="Calibri"/>
              </a:rPr>
              <a:t> </a:t>
            </a:r>
            <a:r>
              <a:rPr sz="700" spc="30" dirty="0">
                <a:latin typeface="Calibri"/>
                <a:cs typeface="Calibri"/>
              </a:rPr>
              <a:t>Order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55987" y="5830778"/>
            <a:ext cx="33591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45" dirty="0">
                <a:solidFill>
                  <a:srgbClr val="FDFFFF"/>
                </a:solidFill>
                <a:latin typeface="Calibri"/>
                <a:cs typeface="Calibri"/>
              </a:rPr>
              <a:t>P</a:t>
            </a:r>
            <a:r>
              <a:rPr sz="950" spc="5" dirty="0">
                <a:solidFill>
                  <a:srgbClr val="FDFFFF"/>
                </a:solidFill>
                <a:latin typeface="Calibri"/>
                <a:cs typeface="Calibri"/>
              </a:rPr>
              <a:t>o</a:t>
            </a:r>
            <a:r>
              <a:rPr sz="950" spc="35" dirty="0">
                <a:solidFill>
                  <a:srgbClr val="FDFFFF"/>
                </a:solidFill>
                <a:latin typeface="Calibri"/>
                <a:cs typeface="Calibri"/>
              </a:rPr>
              <a:t>l</a:t>
            </a:r>
            <a:r>
              <a:rPr sz="950" dirty="0">
                <a:solidFill>
                  <a:srgbClr val="FDFFFF"/>
                </a:solidFill>
                <a:latin typeface="Calibri"/>
                <a:cs typeface="Calibri"/>
              </a:rPr>
              <a:t>i</a:t>
            </a:r>
            <a:r>
              <a:rPr sz="950" spc="40" dirty="0">
                <a:solidFill>
                  <a:srgbClr val="FDFFFF"/>
                </a:solidFill>
                <a:latin typeface="Calibri"/>
                <a:cs typeface="Calibri"/>
              </a:rPr>
              <a:t>c</a:t>
            </a:r>
            <a:r>
              <a:rPr sz="950" spc="30" dirty="0">
                <a:solidFill>
                  <a:srgbClr val="FDFFFF"/>
                </a:solidFill>
                <a:latin typeface="Calibri"/>
                <a:cs typeface="Calibri"/>
              </a:rPr>
              <a:t>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60398" y="5815140"/>
            <a:ext cx="3016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5" dirty="0">
                <a:solidFill>
                  <a:srgbClr val="FDFFFF"/>
                </a:solidFill>
                <a:latin typeface="Calibri"/>
                <a:cs typeface="Calibri"/>
              </a:rPr>
              <a:t>A</a:t>
            </a:r>
            <a:r>
              <a:rPr sz="950" spc="50" dirty="0">
                <a:solidFill>
                  <a:srgbClr val="FDFFFF"/>
                </a:solidFill>
                <a:latin typeface="Calibri"/>
                <a:cs typeface="Calibri"/>
              </a:rPr>
              <a:t>&amp;</a:t>
            </a:r>
            <a:r>
              <a:rPr sz="950" spc="45" dirty="0">
                <a:solidFill>
                  <a:srgbClr val="FDFFFF"/>
                </a:solidFill>
                <a:latin typeface="Calibri"/>
                <a:cs typeface="Calibri"/>
              </a:rPr>
              <a:t>AI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15718" y="3019995"/>
            <a:ext cx="966469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25" dirty="0">
                <a:solidFill>
                  <a:srgbClr val="FDFFFF"/>
                </a:solidFill>
                <a:latin typeface="Calibri"/>
                <a:cs typeface="Calibri"/>
              </a:rPr>
              <a:t>Product </a:t>
            </a:r>
            <a:r>
              <a:rPr sz="700" spc="30" dirty="0">
                <a:solidFill>
                  <a:srgbClr val="FDFFFF"/>
                </a:solidFill>
                <a:latin typeface="Calibri"/>
                <a:cs typeface="Calibri"/>
              </a:rPr>
              <a:t>ID </a:t>
            </a:r>
            <a:r>
              <a:rPr sz="700" spc="45" dirty="0">
                <a:solidFill>
                  <a:srgbClr val="FDFFFF"/>
                </a:solidFill>
                <a:latin typeface="Calibri"/>
                <a:cs typeface="Calibri"/>
              </a:rPr>
              <a:t>&amp; </a:t>
            </a:r>
            <a:r>
              <a:rPr sz="700" spc="25" dirty="0">
                <a:solidFill>
                  <a:srgbClr val="FDFFFF"/>
                </a:solidFill>
                <a:latin typeface="Calibri"/>
                <a:cs typeface="Calibri"/>
              </a:rPr>
              <a:t>Service</a:t>
            </a:r>
            <a:r>
              <a:rPr sz="700" spc="5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700" spc="30" dirty="0">
                <a:solidFill>
                  <a:srgbClr val="FDFFFF"/>
                </a:solidFill>
                <a:latin typeface="Calibri"/>
                <a:cs typeface="Calibri"/>
              </a:rPr>
              <a:t>ID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48644" y="2626183"/>
            <a:ext cx="753745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30" dirty="0">
                <a:solidFill>
                  <a:srgbClr val="5B9BD4"/>
                </a:solidFill>
                <a:latin typeface="Calibri"/>
                <a:cs typeface="Calibri"/>
              </a:rPr>
              <a:t>Query BSS</a:t>
            </a:r>
            <a:r>
              <a:rPr sz="700" spc="-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700" spc="25" dirty="0">
                <a:solidFill>
                  <a:srgbClr val="5B9BD4"/>
                </a:solidFill>
                <a:latin typeface="Calibri"/>
                <a:cs typeface="Calibri"/>
              </a:rPr>
              <a:t>Catalog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27223" y="2273550"/>
            <a:ext cx="74930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35" dirty="0">
                <a:solidFill>
                  <a:srgbClr val="FDFFFF"/>
                </a:solidFill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08936" y="2273550"/>
            <a:ext cx="203200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89865" algn="l"/>
              </a:tabLst>
            </a:pPr>
            <a:r>
              <a:rPr sz="700" strike="sngStrike" spc="35" dirty="0">
                <a:solidFill>
                  <a:srgbClr val="FDFFFF"/>
                </a:solidFill>
                <a:latin typeface="Calibri"/>
                <a:cs typeface="Calibri"/>
              </a:rPr>
              <a:t>2	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8856" y="975246"/>
            <a:ext cx="632460" cy="25082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700" spc="30" dirty="0">
                <a:solidFill>
                  <a:srgbClr val="5B9BD4"/>
                </a:solidFill>
                <a:latin typeface="Calibri"/>
                <a:cs typeface="Calibri"/>
              </a:rPr>
              <a:t>BSS</a:t>
            </a:r>
            <a:r>
              <a:rPr sz="700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700" spc="25" dirty="0">
                <a:solidFill>
                  <a:srgbClr val="5B9BD4"/>
                </a:solidFill>
                <a:latin typeface="Calibri"/>
                <a:cs typeface="Calibri"/>
              </a:rPr>
              <a:t>Operations</a:t>
            </a: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700" spc="25" dirty="0">
                <a:solidFill>
                  <a:srgbClr val="5B9BD4"/>
                </a:solidFill>
                <a:latin typeface="Calibri"/>
                <a:cs typeface="Calibri"/>
              </a:rPr>
              <a:t>Engineer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8814" y="1031777"/>
            <a:ext cx="412750" cy="138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30" dirty="0">
                <a:solidFill>
                  <a:srgbClr val="5B9BD4"/>
                </a:solidFill>
                <a:latin typeface="Calibri"/>
                <a:cs typeface="Calibri"/>
              </a:rPr>
              <a:t>Customer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72734" y="2052953"/>
            <a:ext cx="163830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u="sng" spc="15" dirty="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sz="700" u="sng" spc="-40" dirty="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06089" y="1827742"/>
            <a:ext cx="73152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70" algn="ctr">
              <a:lnSpc>
                <a:spcPct val="105600"/>
              </a:lnSpc>
              <a:spcBef>
                <a:spcPts val="90"/>
              </a:spcBef>
            </a:pPr>
            <a:r>
              <a:rPr sz="700" spc="25" dirty="0">
                <a:latin typeface="Calibri"/>
                <a:cs typeface="Calibri"/>
              </a:rPr>
              <a:t>Service  Configuration</a:t>
            </a:r>
            <a:r>
              <a:rPr sz="700" spc="-50" dirty="0">
                <a:latin typeface="Calibri"/>
                <a:cs typeface="Calibri"/>
              </a:rPr>
              <a:t> </a:t>
            </a:r>
            <a:r>
              <a:rPr sz="700" spc="20" dirty="0">
                <a:latin typeface="Calibri"/>
                <a:cs typeface="Calibri"/>
              </a:rPr>
              <a:t>(via  </a:t>
            </a:r>
            <a:r>
              <a:rPr sz="700" spc="15" dirty="0">
                <a:latin typeface="Calibri"/>
                <a:cs typeface="Calibri"/>
              </a:rPr>
              <a:t>S</a:t>
            </a:r>
            <a:r>
              <a:rPr sz="700" u="sng" spc="15" dirty="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elf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25" dirty="0">
                <a:latin typeface="Calibri"/>
                <a:cs typeface="Calibri"/>
              </a:rPr>
              <a:t>Care)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79756" y="2813732"/>
            <a:ext cx="391160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77825" algn="l"/>
              </a:tabLst>
            </a:pPr>
            <a:r>
              <a:rPr sz="700" strike="sngStrike" spc="35" dirty="0">
                <a:solidFill>
                  <a:srgbClr val="FDFFFF"/>
                </a:solidFill>
                <a:latin typeface="Calibri"/>
                <a:cs typeface="Calibri"/>
              </a:rPr>
              <a:t>3	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34606" y="3152161"/>
            <a:ext cx="74930" cy="138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30" dirty="0">
                <a:solidFill>
                  <a:srgbClr val="FDFFFF"/>
                </a:solidFill>
                <a:latin typeface="Calibri"/>
                <a:cs typeface="Calibri"/>
              </a:rPr>
              <a:t>4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75670" y="2273550"/>
            <a:ext cx="894080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89865" algn="l"/>
                <a:tab pos="703580" algn="l"/>
                <a:tab pos="880744" algn="l"/>
              </a:tabLst>
            </a:pPr>
            <a:r>
              <a:rPr sz="700" strike="sngStrike" spc="35" dirty="0">
                <a:solidFill>
                  <a:srgbClr val="FDFFFF"/>
                </a:solidFill>
                <a:latin typeface="Calibri"/>
                <a:cs typeface="Calibri"/>
              </a:rPr>
              <a:t>5	</a:t>
            </a:r>
            <a:r>
              <a:rPr sz="700" strike="noStrike" spc="35" dirty="0">
                <a:solidFill>
                  <a:srgbClr val="FDFFFF"/>
                </a:solidFill>
                <a:latin typeface="Calibri"/>
                <a:cs typeface="Calibri"/>
              </a:rPr>
              <a:t>	</a:t>
            </a:r>
            <a:r>
              <a:rPr sz="700" strike="sngStrike" spc="35" dirty="0">
                <a:solidFill>
                  <a:srgbClr val="FDFFFF"/>
                </a:solidFill>
                <a:latin typeface="Calibri"/>
                <a:cs typeface="Calibri"/>
              </a:rPr>
              <a:t>6	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20519" y="2400738"/>
            <a:ext cx="74930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35" dirty="0">
                <a:solidFill>
                  <a:srgbClr val="FDFFFF"/>
                </a:solidFill>
                <a:latin typeface="Calibri"/>
                <a:cs typeface="Calibri"/>
              </a:rPr>
              <a:t>7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95593" y="2273550"/>
            <a:ext cx="202565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89230" algn="l"/>
              </a:tabLst>
            </a:pPr>
            <a:r>
              <a:rPr sz="700" strike="sngStrike" spc="35" dirty="0">
                <a:solidFill>
                  <a:srgbClr val="FDFFFF"/>
                </a:solidFill>
                <a:latin typeface="Calibri"/>
                <a:cs typeface="Calibri"/>
              </a:rPr>
              <a:t>8	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10214" y="3352064"/>
            <a:ext cx="74930" cy="138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30" dirty="0">
                <a:solidFill>
                  <a:srgbClr val="FDFFFF"/>
                </a:solidFill>
                <a:latin typeface="Calibri"/>
                <a:cs typeface="Calibri"/>
              </a:rPr>
              <a:t>9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90996" y="2179854"/>
            <a:ext cx="123189" cy="138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0" dirty="0">
                <a:solidFill>
                  <a:srgbClr val="FDFFFF"/>
                </a:solidFill>
                <a:latin typeface="Calibri"/>
                <a:cs typeface="Calibri"/>
              </a:rPr>
              <a:t>14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36415" y="2043544"/>
            <a:ext cx="123825" cy="138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5" dirty="0">
                <a:solidFill>
                  <a:srgbClr val="FDFFFF"/>
                </a:solidFill>
                <a:latin typeface="Calibri"/>
                <a:cs typeface="Calibri"/>
              </a:rPr>
              <a:t>15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34165" y="3331840"/>
            <a:ext cx="19558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2245" algn="l"/>
              </a:tabLst>
            </a:pPr>
            <a:r>
              <a:rPr sz="550" u="sng" spc="10" dirty="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	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84006" y="3331840"/>
            <a:ext cx="445770" cy="290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3810" algn="ctr">
              <a:lnSpc>
                <a:spcPct val="104600"/>
              </a:lnSpc>
              <a:spcBef>
                <a:spcPts val="105"/>
              </a:spcBef>
            </a:pPr>
            <a:r>
              <a:rPr sz="550" spc="15" dirty="0">
                <a:latin typeface="Calibri"/>
                <a:cs typeface="Calibri"/>
              </a:rPr>
              <a:t>Service</a:t>
            </a:r>
            <a:r>
              <a:rPr sz="550" spc="-60" dirty="0">
                <a:latin typeface="Calibri"/>
                <a:cs typeface="Calibri"/>
              </a:rPr>
              <a:t> </a:t>
            </a:r>
            <a:r>
              <a:rPr sz="550" spc="20" dirty="0">
                <a:latin typeface="Calibri"/>
                <a:cs typeface="Calibri"/>
              </a:rPr>
              <a:t>Order  for </a:t>
            </a:r>
            <a:r>
              <a:rPr sz="550" spc="30" dirty="0">
                <a:latin typeface="Calibri"/>
                <a:cs typeface="Calibri"/>
              </a:rPr>
              <a:t>SP</a:t>
            </a:r>
            <a:r>
              <a:rPr sz="550" spc="-95" dirty="0">
                <a:latin typeface="Calibri"/>
                <a:cs typeface="Calibri"/>
              </a:rPr>
              <a:t> </a:t>
            </a:r>
            <a:r>
              <a:rPr sz="550" spc="15" dirty="0">
                <a:latin typeface="Calibri"/>
                <a:cs typeface="Calibri"/>
              </a:rPr>
              <a:t>Service  </a:t>
            </a:r>
            <a:r>
              <a:rPr sz="550" spc="25" dirty="0">
                <a:latin typeface="Calibri"/>
                <a:cs typeface="Calibri"/>
              </a:rPr>
              <a:t>TMF</a:t>
            </a:r>
            <a:r>
              <a:rPr sz="550" spc="-15" dirty="0">
                <a:latin typeface="Calibri"/>
                <a:cs typeface="Calibri"/>
              </a:rPr>
              <a:t> </a:t>
            </a:r>
            <a:r>
              <a:rPr sz="550" spc="25" dirty="0">
                <a:latin typeface="Calibri"/>
                <a:cs typeface="Calibri"/>
              </a:rPr>
              <a:t>641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41034" y="3149815"/>
            <a:ext cx="668020" cy="536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 marR="5080" indent="-1905" algn="ctr">
              <a:lnSpc>
                <a:spcPct val="104500"/>
              </a:lnSpc>
              <a:spcBef>
                <a:spcPts val="105"/>
              </a:spcBef>
            </a:pPr>
            <a:r>
              <a:rPr sz="550" spc="15" dirty="0">
                <a:latin typeface="Calibri"/>
                <a:cs typeface="Calibri"/>
              </a:rPr>
              <a:t>Service Inventory  </a:t>
            </a:r>
            <a:r>
              <a:rPr sz="550" spc="20" dirty="0">
                <a:latin typeface="Calibri"/>
                <a:cs typeface="Calibri"/>
              </a:rPr>
              <a:t>Update </a:t>
            </a:r>
            <a:r>
              <a:rPr sz="550" spc="10" dirty="0">
                <a:latin typeface="Calibri"/>
                <a:cs typeface="Calibri"/>
              </a:rPr>
              <a:t>for </a:t>
            </a:r>
            <a:r>
              <a:rPr sz="550" spc="15" dirty="0">
                <a:latin typeface="Calibri"/>
                <a:cs typeface="Calibri"/>
              </a:rPr>
              <a:t>Partner  Service </a:t>
            </a:r>
            <a:r>
              <a:rPr sz="550" spc="25" dirty="0">
                <a:latin typeface="Calibri"/>
                <a:cs typeface="Calibri"/>
              </a:rPr>
              <a:t>ID – TMF  </a:t>
            </a:r>
            <a:r>
              <a:rPr sz="550" spc="20" dirty="0">
                <a:latin typeface="Calibri"/>
                <a:cs typeface="Calibri"/>
              </a:rPr>
              <a:t>638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5270" algn="l"/>
              </a:tabLst>
            </a:pPr>
            <a:r>
              <a:rPr sz="700" strike="sngStrike" spc="15" dirty="0">
                <a:solidFill>
                  <a:srgbClr val="FDFFFF"/>
                </a:solidFill>
                <a:latin typeface="Calibri"/>
                <a:cs typeface="Calibri"/>
              </a:rPr>
              <a:t> 	</a:t>
            </a:r>
            <a:r>
              <a:rPr sz="700" strike="sngStrike" spc="25" dirty="0">
                <a:solidFill>
                  <a:srgbClr val="FDFFFF"/>
                </a:solidFill>
                <a:latin typeface="Calibri"/>
                <a:cs typeface="Calibri"/>
              </a:rPr>
              <a:t>1</a:t>
            </a:r>
            <a:r>
              <a:rPr sz="700" strike="noStrike" spc="25" dirty="0">
                <a:solidFill>
                  <a:srgbClr val="FDFFFF"/>
                </a:solidFill>
                <a:latin typeface="Calibri"/>
                <a:cs typeface="Calibri"/>
              </a:rPr>
              <a:t>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39014" y="3141996"/>
            <a:ext cx="498475" cy="526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945" marR="5080" algn="ctr">
              <a:lnSpc>
                <a:spcPct val="104500"/>
              </a:lnSpc>
              <a:spcBef>
                <a:spcPts val="105"/>
              </a:spcBef>
            </a:pPr>
            <a:r>
              <a:rPr sz="550" spc="15" dirty="0">
                <a:latin typeface="Calibri"/>
                <a:cs typeface="Calibri"/>
              </a:rPr>
              <a:t>Service</a:t>
            </a:r>
            <a:r>
              <a:rPr sz="550" spc="-70" dirty="0">
                <a:latin typeface="Calibri"/>
                <a:cs typeface="Calibri"/>
              </a:rPr>
              <a:t> </a:t>
            </a:r>
            <a:r>
              <a:rPr sz="550" spc="20" dirty="0">
                <a:latin typeface="Calibri"/>
                <a:cs typeface="Calibri"/>
              </a:rPr>
              <a:t>Order  Request for  </a:t>
            </a:r>
            <a:r>
              <a:rPr sz="550" spc="15" dirty="0">
                <a:latin typeface="Calibri"/>
                <a:cs typeface="Calibri"/>
              </a:rPr>
              <a:t>Partner-</a:t>
            </a:r>
            <a:r>
              <a:rPr sz="550" spc="-40" dirty="0">
                <a:latin typeface="Calibri"/>
                <a:cs typeface="Calibri"/>
              </a:rPr>
              <a:t> </a:t>
            </a:r>
            <a:r>
              <a:rPr sz="550" spc="25" dirty="0">
                <a:latin typeface="Calibri"/>
                <a:cs typeface="Calibri"/>
              </a:rPr>
              <a:t>TMF  </a:t>
            </a:r>
            <a:r>
              <a:rPr sz="550" spc="20" dirty="0">
                <a:latin typeface="Calibri"/>
                <a:cs typeface="Calibri"/>
              </a:rPr>
              <a:t>641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54635" algn="l"/>
              </a:tabLst>
            </a:pPr>
            <a:r>
              <a:rPr sz="700" strike="sngStrike" spc="15" dirty="0">
                <a:solidFill>
                  <a:srgbClr val="FDFFFF"/>
                </a:solidFill>
                <a:latin typeface="Calibri"/>
                <a:cs typeface="Calibri"/>
              </a:rPr>
              <a:t> 	</a:t>
            </a:r>
            <a:r>
              <a:rPr sz="700" strike="sngStrike" spc="20" dirty="0">
                <a:solidFill>
                  <a:srgbClr val="FDFFFF"/>
                </a:solidFill>
                <a:latin typeface="Calibri"/>
                <a:cs typeface="Calibri"/>
              </a:rPr>
              <a:t>1</a:t>
            </a:r>
            <a:r>
              <a:rPr sz="700" strike="noStrike" spc="20" dirty="0">
                <a:solidFill>
                  <a:srgbClr val="FDFFFF"/>
                </a:solidFill>
                <a:latin typeface="Calibri"/>
                <a:cs typeface="Calibri"/>
              </a:rPr>
              <a:t>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50386" y="4010781"/>
            <a:ext cx="367030" cy="138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5904" algn="l"/>
              </a:tabLst>
            </a:pPr>
            <a:r>
              <a:rPr sz="700" strike="sngStrike" spc="15" dirty="0">
                <a:solidFill>
                  <a:srgbClr val="FDFFFF"/>
                </a:solidFill>
                <a:latin typeface="Calibri"/>
                <a:cs typeface="Calibri"/>
              </a:rPr>
              <a:t> 	</a:t>
            </a:r>
            <a:r>
              <a:rPr sz="700" strike="sngStrike" spc="20" dirty="0">
                <a:solidFill>
                  <a:srgbClr val="FDFFFF"/>
                </a:solidFill>
                <a:latin typeface="Calibri"/>
                <a:cs typeface="Calibri"/>
              </a:rPr>
              <a:t>1</a:t>
            </a:r>
            <a:r>
              <a:rPr sz="700" strike="noStrike" spc="20" dirty="0">
                <a:solidFill>
                  <a:srgbClr val="FDFFFF"/>
                </a:solidFill>
                <a:latin typeface="Calibri"/>
                <a:cs typeface="Calibri"/>
              </a:rPr>
              <a:t>7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63825" y="4216575"/>
            <a:ext cx="66294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4500"/>
              </a:lnSpc>
              <a:spcBef>
                <a:spcPts val="105"/>
              </a:spcBef>
            </a:pPr>
            <a:r>
              <a:rPr sz="550" spc="15" dirty="0">
                <a:latin typeface="Calibri"/>
                <a:cs typeface="Calibri"/>
              </a:rPr>
              <a:t>Partner Service  Instance </a:t>
            </a:r>
            <a:r>
              <a:rPr sz="550" spc="25" dirty="0">
                <a:latin typeface="Calibri"/>
                <a:cs typeface="Calibri"/>
              </a:rPr>
              <a:t>Id  </a:t>
            </a:r>
            <a:r>
              <a:rPr sz="550" spc="15" dirty="0">
                <a:latin typeface="Calibri"/>
                <a:cs typeface="Calibri"/>
              </a:rPr>
              <a:t>Updated,</a:t>
            </a:r>
            <a:r>
              <a:rPr sz="550" spc="-10" dirty="0">
                <a:latin typeface="Calibri"/>
                <a:cs typeface="Calibri"/>
              </a:rPr>
              <a:t> </a:t>
            </a:r>
            <a:r>
              <a:rPr sz="550" spc="15" dirty="0">
                <a:latin typeface="Calibri"/>
                <a:cs typeface="Calibri"/>
              </a:rPr>
              <a:t>Associated  </a:t>
            </a:r>
            <a:r>
              <a:rPr sz="550" spc="20" dirty="0">
                <a:latin typeface="Calibri"/>
                <a:cs typeface="Calibri"/>
              </a:rPr>
              <a:t>with</a:t>
            </a:r>
            <a:r>
              <a:rPr sz="550" spc="-10" dirty="0">
                <a:latin typeface="Calibri"/>
                <a:cs typeface="Calibri"/>
              </a:rPr>
              <a:t> </a:t>
            </a:r>
            <a:r>
              <a:rPr sz="550" spc="15" dirty="0">
                <a:latin typeface="Calibri"/>
                <a:cs typeface="Calibri"/>
              </a:rPr>
              <a:t>Partner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22553" y="2367664"/>
            <a:ext cx="405130" cy="138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1795" algn="l"/>
              </a:tabLst>
            </a:pPr>
            <a:r>
              <a:rPr sz="700" spc="25" dirty="0">
                <a:solidFill>
                  <a:srgbClr val="FDFFFF"/>
                </a:solidFill>
                <a:latin typeface="Calibri"/>
                <a:cs typeface="Calibri"/>
              </a:rPr>
              <a:t>1</a:t>
            </a:r>
            <a:r>
              <a:rPr sz="700" strike="sngStrike" spc="25" dirty="0">
                <a:solidFill>
                  <a:srgbClr val="FDFFFF"/>
                </a:solidFill>
                <a:latin typeface="Calibri"/>
                <a:cs typeface="Calibri"/>
              </a:rPr>
              <a:t>8	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73563" y="3235693"/>
            <a:ext cx="550545" cy="443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106680" algn="ctr">
              <a:lnSpc>
                <a:spcPts val="690"/>
              </a:lnSpc>
              <a:spcBef>
                <a:spcPts val="130"/>
              </a:spcBef>
            </a:pPr>
            <a:r>
              <a:rPr sz="550" spc="15" dirty="0">
                <a:latin typeface="Calibri"/>
                <a:cs typeface="Calibri"/>
              </a:rPr>
              <a:t>Service  </a:t>
            </a:r>
            <a:r>
              <a:rPr sz="550" spc="25" dirty="0">
                <a:latin typeface="Calibri"/>
                <a:cs typeface="Calibri"/>
              </a:rPr>
              <a:t>Con</a:t>
            </a:r>
            <a:r>
              <a:rPr sz="550" spc="-15" dirty="0">
                <a:latin typeface="Calibri"/>
                <a:cs typeface="Calibri"/>
              </a:rPr>
              <a:t>f</a:t>
            </a:r>
            <a:r>
              <a:rPr sz="550" spc="25" dirty="0">
                <a:latin typeface="Calibri"/>
                <a:cs typeface="Calibri"/>
              </a:rPr>
              <a:t>i</a:t>
            </a:r>
            <a:r>
              <a:rPr sz="550" spc="-10" dirty="0">
                <a:latin typeface="Calibri"/>
                <a:cs typeface="Calibri"/>
              </a:rPr>
              <a:t>g</a:t>
            </a:r>
            <a:r>
              <a:rPr sz="550" spc="25" dirty="0">
                <a:latin typeface="Calibri"/>
                <a:cs typeface="Calibri"/>
              </a:rPr>
              <a:t>u</a:t>
            </a:r>
            <a:r>
              <a:rPr sz="550" spc="30" dirty="0">
                <a:latin typeface="Calibri"/>
                <a:cs typeface="Calibri"/>
              </a:rPr>
              <a:t>r</a:t>
            </a:r>
            <a:r>
              <a:rPr sz="550" spc="20" dirty="0">
                <a:latin typeface="Calibri"/>
                <a:cs typeface="Calibri"/>
              </a:rPr>
              <a:t>a</a:t>
            </a:r>
            <a:r>
              <a:rPr sz="550" dirty="0">
                <a:latin typeface="Calibri"/>
                <a:cs typeface="Calibri"/>
              </a:rPr>
              <a:t>ti</a:t>
            </a:r>
            <a:r>
              <a:rPr sz="550" spc="15" dirty="0">
                <a:latin typeface="Calibri"/>
                <a:cs typeface="Calibri"/>
              </a:rPr>
              <a:t>on  </a:t>
            </a:r>
            <a:r>
              <a:rPr sz="550" spc="40" dirty="0">
                <a:latin typeface="Calibri"/>
                <a:cs typeface="Calibri"/>
              </a:rPr>
              <a:t>&amp; </a:t>
            </a:r>
            <a:r>
              <a:rPr sz="550" spc="15" dirty="0">
                <a:latin typeface="Calibri"/>
                <a:cs typeface="Calibri"/>
              </a:rPr>
              <a:t>Activation  </a:t>
            </a:r>
            <a:r>
              <a:rPr sz="550" spc="25" dirty="0">
                <a:latin typeface="Calibri"/>
                <a:cs typeface="Calibri"/>
              </a:rPr>
              <a:t>TMF</a:t>
            </a:r>
            <a:r>
              <a:rPr sz="550" spc="-15" dirty="0">
                <a:latin typeface="Calibri"/>
                <a:cs typeface="Calibri"/>
              </a:rPr>
              <a:t> </a:t>
            </a:r>
            <a:r>
              <a:rPr sz="550" spc="25" dirty="0">
                <a:latin typeface="Calibri"/>
                <a:cs typeface="Calibri"/>
              </a:rPr>
              <a:t>640</a:t>
            </a:r>
            <a:endParaRPr sz="550">
              <a:latin typeface="Calibri"/>
              <a:cs typeface="Calibri"/>
            </a:endParaRPr>
          </a:p>
          <a:p>
            <a:pPr marR="5080" algn="r">
              <a:lnSpc>
                <a:spcPts val="490"/>
              </a:lnSpc>
            </a:pPr>
            <a:r>
              <a:rPr sz="700" spc="25" dirty="0">
                <a:solidFill>
                  <a:srgbClr val="FDFFFF"/>
                </a:solidFill>
                <a:latin typeface="Calibri"/>
                <a:cs typeface="Calibri"/>
              </a:rPr>
              <a:t>19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13981" y="3764258"/>
            <a:ext cx="2974975" cy="313055"/>
          </a:xfrm>
          <a:prstGeom prst="rect">
            <a:avLst/>
          </a:prstGeom>
          <a:ln w="3915">
            <a:solidFill>
              <a:srgbClr val="2C517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37894">
              <a:lnSpc>
                <a:spcPct val="100000"/>
              </a:lnSpc>
              <a:spcBef>
                <a:spcPts val="415"/>
              </a:spcBef>
            </a:pPr>
            <a:r>
              <a:rPr sz="1200" spc="30" dirty="0">
                <a:solidFill>
                  <a:srgbClr val="FDFFFF"/>
                </a:solidFill>
                <a:latin typeface="Calibri"/>
                <a:cs typeface="Calibri"/>
              </a:rPr>
              <a:t>Ext-API</a:t>
            </a:r>
            <a:r>
              <a:rPr sz="12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200" spc="25" dirty="0">
                <a:solidFill>
                  <a:srgbClr val="FDFFFF"/>
                </a:solidFill>
                <a:latin typeface="Calibri"/>
                <a:cs typeface="Calibri"/>
              </a:rPr>
              <a:t>(Partner)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06529" y="3771132"/>
            <a:ext cx="1869439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25" dirty="0">
                <a:solidFill>
                  <a:srgbClr val="FDFFFF"/>
                </a:solidFill>
                <a:latin typeface="Calibri"/>
                <a:cs typeface="Calibri"/>
              </a:rPr>
              <a:t>Service Config </a:t>
            </a:r>
            <a:r>
              <a:rPr sz="700" spc="45" dirty="0">
                <a:solidFill>
                  <a:srgbClr val="FDFFFF"/>
                </a:solidFill>
                <a:latin typeface="Calibri"/>
                <a:cs typeface="Calibri"/>
              </a:rPr>
              <a:t>&amp; </a:t>
            </a:r>
            <a:r>
              <a:rPr sz="700" spc="20" dirty="0">
                <a:solidFill>
                  <a:srgbClr val="FDFFFF"/>
                </a:solidFill>
                <a:latin typeface="Calibri"/>
                <a:cs typeface="Calibri"/>
              </a:rPr>
              <a:t>Activation </a:t>
            </a:r>
            <a:r>
              <a:rPr sz="700" spc="30" dirty="0">
                <a:solidFill>
                  <a:srgbClr val="FDFFFF"/>
                </a:solidFill>
                <a:latin typeface="Calibri"/>
                <a:cs typeface="Calibri"/>
              </a:rPr>
              <a:t>Request (TMF</a:t>
            </a:r>
            <a:r>
              <a:rPr sz="700" spc="-6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700" spc="25" dirty="0">
                <a:solidFill>
                  <a:srgbClr val="FDFFFF"/>
                </a:solidFill>
                <a:latin typeface="Calibri"/>
                <a:cs typeface="Calibri"/>
              </a:rPr>
              <a:t>640)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043446" y="3316201"/>
            <a:ext cx="445770" cy="290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3810" algn="ctr">
              <a:lnSpc>
                <a:spcPct val="104600"/>
              </a:lnSpc>
              <a:spcBef>
                <a:spcPts val="105"/>
              </a:spcBef>
            </a:pPr>
            <a:r>
              <a:rPr sz="550" spc="15" dirty="0">
                <a:latin typeface="Calibri"/>
                <a:cs typeface="Calibri"/>
              </a:rPr>
              <a:t>Service</a:t>
            </a:r>
            <a:r>
              <a:rPr sz="550" spc="-60" dirty="0">
                <a:latin typeface="Calibri"/>
                <a:cs typeface="Calibri"/>
              </a:rPr>
              <a:t> </a:t>
            </a:r>
            <a:r>
              <a:rPr sz="550" spc="20" dirty="0">
                <a:latin typeface="Calibri"/>
                <a:cs typeface="Calibri"/>
              </a:rPr>
              <a:t>Order  for </a:t>
            </a:r>
            <a:r>
              <a:rPr sz="550" spc="30" dirty="0">
                <a:latin typeface="Calibri"/>
                <a:cs typeface="Calibri"/>
              </a:rPr>
              <a:t>SP</a:t>
            </a:r>
            <a:r>
              <a:rPr sz="550" spc="-95" dirty="0">
                <a:latin typeface="Calibri"/>
                <a:cs typeface="Calibri"/>
              </a:rPr>
              <a:t> </a:t>
            </a:r>
            <a:r>
              <a:rPr sz="550" spc="15" dirty="0">
                <a:latin typeface="Calibri"/>
                <a:cs typeface="Calibri"/>
              </a:rPr>
              <a:t>Service  </a:t>
            </a:r>
            <a:r>
              <a:rPr sz="550" spc="25" dirty="0">
                <a:latin typeface="Calibri"/>
                <a:cs typeface="Calibri"/>
              </a:rPr>
              <a:t>TMF</a:t>
            </a:r>
            <a:r>
              <a:rPr sz="550" spc="-15" dirty="0">
                <a:latin typeface="Calibri"/>
                <a:cs typeface="Calibri"/>
              </a:rPr>
              <a:t> </a:t>
            </a:r>
            <a:r>
              <a:rPr sz="550" spc="25" dirty="0">
                <a:latin typeface="Calibri"/>
                <a:cs typeface="Calibri"/>
              </a:rPr>
              <a:t>641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412693" y="3400255"/>
            <a:ext cx="198755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25" dirty="0">
                <a:solidFill>
                  <a:srgbClr val="FDFFFF"/>
                </a:solidFill>
                <a:latin typeface="Calibri"/>
                <a:cs typeface="Calibri"/>
              </a:rPr>
              <a:t>14.1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278800" y="3494368"/>
            <a:ext cx="123825" cy="138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5" dirty="0">
                <a:solidFill>
                  <a:srgbClr val="FDFFFF"/>
                </a:solidFill>
                <a:latin typeface="Calibri"/>
                <a:cs typeface="Calibri"/>
              </a:rPr>
              <a:t>23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313981" y="4715559"/>
            <a:ext cx="1780539" cy="313055"/>
          </a:xfrm>
          <a:prstGeom prst="rect">
            <a:avLst/>
          </a:prstGeom>
          <a:ln w="3918">
            <a:solidFill>
              <a:srgbClr val="2C517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595"/>
              </a:spcBef>
            </a:pPr>
            <a:r>
              <a:rPr sz="950" spc="40" dirty="0">
                <a:solidFill>
                  <a:srgbClr val="FDFFFF"/>
                </a:solidFill>
                <a:latin typeface="Calibri"/>
                <a:cs typeface="Calibri"/>
              </a:rPr>
              <a:t>SO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945040" y="4245374"/>
            <a:ext cx="408305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7815" algn="l"/>
              </a:tabLst>
            </a:pPr>
            <a:r>
              <a:rPr sz="700" strike="sngStrike" spc="15" dirty="0">
                <a:solidFill>
                  <a:srgbClr val="FDFFFF"/>
                </a:solidFill>
                <a:latin typeface="Calibri"/>
                <a:cs typeface="Calibri"/>
              </a:rPr>
              <a:t> 	</a:t>
            </a:r>
            <a:r>
              <a:rPr sz="700" strike="sngStrike" spc="25" dirty="0">
                <a:solidFill>
                  <a:srgbClr val="FDFFFF"/>
                </a:solidFill>
                <a:latin typeface="Calibri"/>
                <a:cs typeface="Calibri"/>
              </a:rPr>
              <a:t>2</a:t>
            </a:r>
            <a:r>
              <a:rPr sz="700" strike="noStrike" spc="25" dirty="0">
                <a:solidFill>
                  <a:srgbClr val="FDFFFF"/>
                </a:solidFill>
                <a:latin typeface="Calibri"/>
                <a:cs typeface="Calibri"/>
              </a:rPr>
              <a:t>4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446066" y="4223872"/>
            <a:ext cx="419734" cy="290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4500"/>
              </a:lnSpc>
              <a:spcBef>
                <a:spcPts val="105"/>
              </a:spcBef>
            </a:pPr>
            <a:r>
              <a:rPr sz="550" spc="15" dirty="0">
                <a:latin typeface="Calibri"/>
                <a:cs typeface="Calibri"/>
              </a:rPr>
              <a:t>Service  </a:t>
            </a:r>
            <a:r>
              <a:rPr sz="550" spc="40" dirty="0">
                <a:latin typeface="Calibri"/>
                <a:cs typeface="Calibri"/>
              </a:rPr>
              <a:t>M</a:t>
            </a:r>
            <a:r>
              <a:rPr sz="550" spc="25" dirty="0">
                <a:latin typeface="Calibri"/>
                <a:cs typeface="Calibri"/>
              </a:rPr>
              <a:t>od</a:t>
            </a:r>
            <a:r>
              <a:rPr sz="550" spc="-5" dirty="0">
                <a:latin typeface="Calibri"/>
                <a:cs typeface="Calibri"/>
              </a:rPr>
              <a:t>i</a:t>
            </a:r>
            <a:r>
              <a:rPr sz="550" spc="20" dirty="0">
                <a:latin typeface="Calibri"/>
                <a:cs typeface="Calibri"/>
              </a:rPr>
              <a:t>f</a:t>
            </a:r>
            <a:r>
              <a:rPr sz="550" spc="-5" dirty="0">
                <a:latin typeface="Calibri"/>
                <a:cs typeface="Calibri"/>
              </a:rPr>
              <a:t>i</a:t>
            </a:r>
            <a:r>
              <a:rPr sz="550" spc="25" dirty="0">
                <a:latin typeface="Calibri"/>
                <a:cs typeface="Calibri"/>
              </a:rPr>
              <a:t>c</a:t>
            </a:r>
            <a:r>
              <a:rPr sz="550" spc="15" dirty="0">
                <a:latin typeface="Calibri"/>
                <a:cs typeface="Calibri"/>
              </a:rPr>
              <a:t>a</a:t>
            </a:r>
            <a:r>
              <a:rPr sz="550" dirty="0">
                <a:latin typeface="Calibri"/>
                <a:cs typeface="Calibri"/>
              </a:rPr>
              <a:t>ti</a:t>
            </a:r>
            <a:r>
              <a:rPr sz="550" spc="15" dirty="0">
                <a:latin typeface="Calibri"/>
                <a:cs typeface="Calibri"/>
              </a:rPr>
              <a:t>on  </a:t>
            </a:r>
            <a:r>
              <a:rPr sz="550" spc="20" dirty="0">
                <a:latin typeface="Calibri"/>
                <a:cs typeface="Calibri"/>
              </a:rPr>
              <a:t>Request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77813" y="5184269"/>
            <a:ext cx="400685" cy="3530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40"/>
              </a:spcBef>
            </a:pPr>
            <a:r>
              <a:rPr sz="700" spc="30" dirty="0">
                <a:solidFill>
                  <a:srgbClr val="FDFFFF"/>
                </a:solidFill>
                <a:latin typeface="Calibri"/>
                <a:cs typeface="Calibri"/>
              </a:rPr>
              <a:t>4</a:t>
            </a:r>
            <a:r>
              <a:rPr sz="700" spc="15" dirty="0">
                <a:solidFill>
                  <a:srgbClr val="FDFFFF"/>
                </a:solidFill>
                <a:latin typeface="Calibri"/>
                <a:cs typeface="Calibri"/>
              </a:rPr>
              <a:t>.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700" spc="20" dirty="0">
                <a:solidFill>
                  <a:srgbClr val="5B9BD4"/>
                </a:solidFill>
                <a:latin typeface="Calibri"/>
                <a:cs typeface="Calibri"/>
              </a:rPr>
              <a:t>Policy</a:t>
            </a:r>
            <a:r>
              <a:rPr sz="700" spc="-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700" spc="25" dirty="0">
                <a:solidFill>
                  <a:srgbClr val="5B9BD4"/>
                </a:solidFill>
                <a:latin typeface="Calibri"/>
                <a:cs typeface="Calibri"/>
              </a:rPr>
              <a:t>Dis</a:t>
            </a:r>
            <a:endParaRPr sz="700">
              <a:latin typeface="Calibri"/>
              <a:cs typeface="Calibri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2849830" y="3762301"/>
          <a:ext cx="3994146" cy="2147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/>
                <a:gridCol w="2088514"/>
                <a:gridCol w="491489"/>
                <a:gridCol w="106679"/>
                <a:gridCol w="481964"/>
              </a:tblGrid>
              <a:tr h="312756">
                <a:tc gridSpan="4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30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Ext-API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6350">
                      <a:solidFill>
                        <a:srgbClr val="2C5170"/>
                      </a:solidFill>
                      <a:prstDash val="solid"/>
                    </a:lnL>
                    <a:lnR w="6350">
                      <a:solidFill>
                        <a:srgbClr val="2C5170"/>
                      </a:solidFill>
                      <a:prstDash val="solid"/>
                    </a:lnR>
                    <a:lnT w="6350">
                      <a:solidFill>
                        <a:srgbClr val="2C5170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C5170"/>
                      </a:solidFill>
                      <a:prstDash val="solid"/>
                    </a:lnL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1834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416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b="1" spc="15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55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b="1" spc="25" dirty="0">
                          <a:latin typeface="Calibri"/>
                          <a:cs typeface="Calibri"/>
                        </a:rPr>
                        <a:t>time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R="14478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550" b="1" spc="15" dirty="0">
                          <a:latin typeface="Calibri"/>
                          <a:cs typeface="Calibri"/>
                        </a:rPr>
                        <a:t>Catalog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25" dirty="0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tribution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1503045" algn="l"/>
                        </a:tabLst>
                      </a:pPr>
                      <a:r>
                        <a:rPr sz="825" spc="22" baseline="-20202" dirty="0">
                          <a:latin typeface="Calibri"/>
                          <a:cs typeface="Calibri"/>
                        </a:rPr>
                        <a:t>Service	</a:t>
                      </a:r>
                      <a:r>
                        <a:rPr sz="550" spc="15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5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20" dirty="0">
                          <a:latin typeface="Calibri"/>
                          <a:cs typeface="Calibri"/>
                        </a:rPr>
                        <a:t>Order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L="436880">
                        <a:lnSpc>
                          <a:spcPts val="600"/>
                        </a:lnSpc>
                        <a:spcBef>
                          <a:spcPts val="30"/>
                        </a:spcBef>
                        <a:tabLst>
                          <a:tab pos="985519" algn="l"/>
                          <a:tab pos="1408430" algn="l"/>
                        </a:tabLst>
                      </a:pPr>
                      <a:r>
                        <a:rPr sz="825" spc="22" baseline="-20202" dirty="0">
                          <a:latin typeface="Calibri"/>
                          <a:cs typeface="Calibri"/>
                        </a:rPr>
                        <a:t>Creation</a:t>
                      </a:r>
                      <a:r>
                        <a:rPr sz="825" u="sng" spc="22" baseline="-20202" dirty="0">
                          <a:uFill>
                            <a:solidFill>
                              <a:srgbClr val="5B9BD4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825" spc="22" baseline="-20202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550" spc="20" dirty="0">
                          <a:latin typeface="Calibri"/>
                          <a:cs typeface="Calibri"/>
                        </a:rPr>
                        <a:t>Request for</a:t>
                      </a:r>
                      <a:r>
                        <a:rPr sz="5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20" dirty="0">
                          <a:latin typeface="Calibri"/>
                          <a:cs typeface="Calibri"/>
                        </a:rPr>
                        <a:t>Partner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L="442595">
                        <a:lnSpc>
                          <a:spcPts val="780"/>
                        </a:lnSpc>
                        <a:tabLst>
                          <a:tab pos="1500505" algn="l"/>
                        </a:tabLst>
                      </a:pPr>
                      <a:r>
                        <a:rPr sz="825" spc="30" baseline="-20202" dirty="0">
                          <a:latin typeface="Calibri"/>
                          <a:cs typeface="Calibri"/>
                        </a:rPr>
                        <a:t>Request  </a:t>
                      </a:r>
                      <a:r>
                        <a:rPr sz="825" spc="232" baseline="-2020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37" baseline="-11904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10	</a:t>
                      </a:r>
                      <a:r>
                        <a:rPr sz="550" spc="20" dirty="0">
                          <a:latin typeface="Calibri"/>
                          <a:cs typeface="Calibri"/>
                        </a:rPr>
                        <a:t>(As </a:t>
                      </a:r>
                      <a:r>
                        <a:rPr sz="550" spc="2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5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20" dirty="0">
                          <a:latin typeface="Calibri"/>
                          <a:cs typeface="Calibri"/>
                        </a:rPr>
                        <a:t>CCVPN)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R="513715" algn="r">
                        <a:lnSpc>
                          <a:spcPts val="505"/>
                        </a:lnSpc>
                        <a:spcBef>
                          <a:spcPts val="275"/>
                        </a:spcBef>
                        <a:tabLst>
                          <a:tab pos="231775" algn="l"/>
                        </a:tabLst>
                      </a:pPr>
                      <a:r>
                        <a:rPr sz="550" u="sng" dirty="0">
                          <a:uFill>
                            <a:solidFill>
                              <a:srgbClr val="5B9BD4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R="480059" algn="r">
                        <a:lnSpc>
                          <a:spcPts val="685"/>
                        </a:lnSpc>
                      </a:pPr>
                      <a:r>
                        <a:rPr sz="700" spc="-10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972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700" spc="25" dirty="0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03860">
                        <a:lnSpc>
                          <a:spcPts val="615"/>
                        </a:lnSpc>
                        <a:spcBef>
                          <a:spcPts val="45"/>
                        </a:spcBef>
                      </a:pPr>
                      <a:r>
                        <a:rPr sz="700" spc="25" dirty="0">
                          <a:solidFill>
                            <a:srgbClr val="5B9BD4"/>
                          </a:solidFill>
                          <a:latin typeface="Calibri"/>
                          <a:cs typeface="Calibri"/>
                        </a:rPr>
                        <a:t>Distribution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R="208279" algn="r">
                        <a:lnSpc>
                          <a:spcPts val="915"/>
                        </a:lnSpc>
                      </a:pPr>
                      <a:r>
                        <a:rPr sz="950" spc="5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950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950">
                        <a:latin typeface="Calibri"/>
                        <a:cs typeface="Calibri"/>
                      </a:endParaRPr>
                    </a:p>
                    <a:p>
                      <a:pPr marL="4794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spc="25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4.2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165100" algn="ctr">
                        <a:lnSpc>
                          <a:spcPts val="605"/>
                        </a:lnSpc>
                        <a:spcBef>
                          <a:spcPts val="285"/>
                        </a:spcBef>
                      </a:pPr>
                      <a:r>
                        <a:rPr sz="550" spc="15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5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15" dirty="0">
                          <a:latin typeface="Calibri"/>
                          <a:cs typeface="Calibri"/>
                        </a:rPr>
                        <a:t>Instance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L="299085">
                        <a:lnSpc>
                          <a:spcPts val="785"/>
                        </a:lnSpc>
                        <a:tabLst>
                          <a:tab pos="589280" algn="l"/>
                          <a:tab pos="995044" algn="l"/>
                        </a:tabLst>
                      </a:pPr>
                      <a:r>
                        <a:rPr sz="700" strike="sngStrike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700" strike="sngStrike" spc="30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700" strike="noStrike" spc="30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2	</a:t>
                      </a:r>
                      <a:r>
                        <a:rPr sz="550" strike="noStrike" spc="15" dirty="0">
                          <a:latin typeface="Calibri"/>
                          <a:cs typeface="Calibri"/>
                        </a:rPr>
                        <a:t>Creation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L="4203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550" spc="15" dirty="0">
                          <a:latin typeface="Calibri"/>
                          <a:cs typeface="Calibri"/>
                        </a:rPr>
                        <a:t>Policy</a:t>
                      </a:r>
                      <a:r>
                        <a:rPr sz="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20" dirty="0">
                          <a:latin typeface="Calibri"/>
                          <a:cs typeface="Calibri"/>
                        </a:rPr>
                        <a:t>Check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R="854075" algn="ctr">
                        <a:lnSpc>
                          <a:spcPts val="600"/>
                        </a:lnSpc>
                        <a:spcBef>
                          <a:spcPts val="30"/>
                        </a:spcBef>
                      </a:pPr>
                      <a:r>
                        <a:rPr sz="550" spc="25" dirty="0">
                          <a:latin typeface="Calibri"/>
                          <a:cs typeface="Calibri"/>
                        </a:rPr>
                        <a:t>and</a:t>
                      </a:r>
                      <a:endParaRPr sz="550">
                        <a:latin typeface="Calibri"/>
                        <a:cs typeface="Calibri"/>
                      </a:endParaRPr>
                    </a:p>
                    <a:p>
                      <a:pPr marL="411480">
                        <a:lnSpc>
                          <a:spcPts val="780"/>
                        </a:lnSpc>
                        <a:tabLst>
                          <a:tab pos="1174750" algn="l"/>
                          <a:tab pos="1456690" algn="l"/>
                        </a:tabLst>
                      </a:pPr>
                      <a:r>
                        <a:rPr sz="550" spc="20" dirty="0">
                          <a:latin typeface="Calibri"/>
                          <a:cs typeface="Calibri"/>
                        </a:rPr>
                        <a:t>Enforcement	</a:t>
                      </a:r>
                      <a:r>
                        <a:rPr sz="1050" spc="37" baseline="7936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050" strike="sngStrike" spc="37" baseline="7936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1	</a:t>
                      </a:r>
                      <a:endParaRPr sz="1050" baseline="7936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6350">
                      <a:solidFill>
                        <a:srgbClr val="2C517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700" strike="sngStrike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     </a:t>
                      </a:r>
                      <a:r>
                        <a:rPr sz="700" strike="sngStrike" spc="20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trike="sngStrike" spc="25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700" strike="noStrike" spc="25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83185" marR="5715" indent="635" algn="ctr">
                        <a:lnSpc>
                          <a:spcPct val="104500"/>
                        </a:lnSpc>
                        <a:spcBef>
                          <a:spcPts val="340"/>
                        </a:spcBef>
                      </a:pPr>
                      <a:r>
                        <a:rPr sz="550" spc="15" dirty="0">
                          <a:latin typeface="Calibri"/>
                          <a:cs typeface="Calibri"/>
                        </a:rPr>
                        <a:t>Service  </a:t>
                      </a:r>
                      <a:r>
                        <a:rPr sz="55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50" spc="-5" dirty="0">
                          <a:latin typeface="Calibri"/>
                          <a:cs typeface="Calibri"/>
                        </a:rPr>
                        <a:t>od</a:t>
                      </a:r>
                      <a:r>
                        <a:rPr sz="55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50" spc="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5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50" spc="-1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550" spc="-5" dirty="0">
                          <a:latin typeface="Calibri"/>
                          <a:cs typeface="Calibri"/>
                        </a:rPr>
                        <a:t>on  </a:t>
                      </a:r>
                      <a:r>
                        <a:rPr sz="550" spc="20" dirty="0">
                          <a:latin typeface="Calibri"/>
                          <a:cs typeface="Calibri"/>
                        </a:rPr>
                        <a:t>for Partner  </a:t>
                      </a:r>
                      <a:r>
                        <a:rPr sz="550" spc="15" dirty="0">
                          <a:latin typeface="Calibri"/>
                          <a:cs typeface="Calibri"/>
                        </a:rPr>
                        <a:t>Service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2C517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 dirty="0">
                        <a:latin typeface="Times New Roman"/>
                        <a:cs typeface="Times New Roman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  <a:tabLst>
                          <a:tab pos="198755" algn="l"/>
                        </a:tabLst>
                      </a:pPr>
                      <a:r>
                        <a:rPr sz="700" strike="sngStrike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700" strike="sngStrike" spc="20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700" strike="noStrike" spc="20" dirty="0">
                          <a:solidFill>
                            <a:srgbClr val="FD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95250" marR="13335" indent="-635" algn="ctr">
                        <a:lnSpc>
                          <a:spcPct val="104500"/>
                        </a:lnSpc>
                        <a:spcBef>
                          <a:spcPts val="385"/>
                        </a:spcBef>
                      </a:pPr>
                      <a:r>
                        <a:rPr sz="550" spc="15" dirty="0">
                          <a:latin typeface="Calibri"/>
                          <a:cs typeface="Calibri"/>
                        </a:rPr>
                        <a:t>Service  Configuration  </a:t>
                      </a:r>
                      <a:r>
                        <a:rPr sz="550" spc="20" dirty="0">
                          <a:latin typeface="Calibri"/>
                          <a:cs typeface="Calibri"/>
                        </a:rPr>
                        <a:t>Request </a:t>
                      </a:r>
                      <a:r>
                        <a:rPr sz="550" spc="25" dirty="0">
                          <a:latin typeface="Calibri"/>
                          <a:cs typeface="Calibri"/>
                        </a:rPr>
                        <a:t>TMF  640</a:t>
                      </a:r>
                      <a:r>
                        <a:rPr sz="5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2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55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50" spc="20" dirty="0">
                          <a:latin typeface="Calibri"/>
                          <a:cs typeface="Calibri"/>
                        </a:rPr>
                        <a:t>Partner</a:t>
                      </a:r>
                      <a:endParaRPr sz="5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5B9BD4"/>
                      </a:solidFill>
                      <a:prstDash val="solid"/>
                    </a:lnR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1216522" y="3170882"/>
            <a:ext cx="489844" cy="4407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86239" y="3639156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221"/>
                </a:lnTo>
              </a:path>
            </a:pathLst>
          </a:custGeom>
          <a:ln w="541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67164" y="3904790"/>
            <a:ext cx="38735" cy="36830"/>
          </a:xfrm>
          <a:custGeom>
            <a:avLst/>
            <a:gdLst/>
            <a:ahLst/>
            <a:cxnLst/>
            <a:rect l="l" t="t" r="r" b="b"/>
            <a:pathLst>
              <a:path w="38734" h="36829">
                <a:moveTo>
                  <a:pt x="38148" y="0"/>
                </a:moveTo>
                <a:lnTo>
                  <a:pt x="0" y="0"/>
                </a:lnTo>
                <a:lnTo>
                  <a:pt x="19074" y="36696"/>
                </a:lnTo>
                <a:lnTo>
                  <a:pt x="381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00283" y="3514053"/>
            <a:ext cx="639445" cy="510540"/>
          </a:xfrm>
          <a:custGeom>
            <a:avLst/>
            <a:gdLst/>
            <a:ahLst/>
            <a:cxnLst/>
            <a:rect l="l" t="t" r="r" b="b"/>
            <a:pathLst>
              <a:path w="639444" h="510539">
                <a:moveTo>
                  <a:pt x="0" y="0"/>
                </a:moveTo>
                <a:lnTo>
                  <a:pt x="639423" y="0"/>
                </a:lnTo>
                <a:lnTo>
                  <a:pt x="639423" y="510001"/>
                </a:lnTo>
              </a:path>
            </a:pathLst>
          </a:custGeom>
          <a:ln w="52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20632" y="4019467"/>
            <a:ext cx="38735" cy="36830"/>
          </a:xfrm>
          <a:custGeom>
            <a:avLst/>
            <a:gdLst/>
            <a:ahLst/>
            <a:cxnLst/>
            <a:rect l="l" t="t" r="r" b="b"/>
            <a:pathLst>
              <a:path w="38735" h="36829">
                <a:moveTo>
                  <a:pt x="38148" y="0"/>
                </a:moveTo>
                <a:lnTo>
                  <a:pt x="0" y="0"/>
                </a:lnTo>
                <a:lnTo>
                  <a:pt x="19074" y="36696"/>
                </a:lnTo>
                <a:lnTo>
                  <a:pt x="381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24668" y="3514053"/>
            <a:ext cx="249554" cy="499745"/>
          </a:xfrm>
          <a:custGeom>
            <a:avLst/>
            <a:gdLst/>
            <a:ahLst/>
            <a:cxnLst/>
            <a:rect l="l" t="t" r="r" b="b"/>
            <a:pathLst>
              <a:path w="249555" h="499745">
                <a:moveTo>
                  <a:pt x="0" y="0"/>
                </a:moveTo>
                <a:lnTo>
                  <a:pt x="249266" y="0"/>
                </a:lnTo>
                <a:lnTo>
                  <a:pt x="249266" y="499576"/>
                </a:lnTo>
              </a:path>
            </a:pathLst>
          </a:custGeom>
          <a:ln w="5377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54860" y="4009042"/>
            <a:ext cx="38735" cy="36830"/>
          </a:xfrm>
          <a:custGeom>
            <a:avLst/>
            <a:gdLst/>
            <a:ahLst/>
            <a:cxnLst/>
            <a:rect l="l" t="t" r="r" b="b"/>
            <a:pathLst>
              <a:path w="38735" h="36829">
                <a:moveTo>
                  <a:pt x="38148" y="0"/>
                </a:moveTo>
                <a:lnTo>
                  <a:pt x="0" y="0"/>
                </a:lnTo>
                <a:lnTo>
                  <a:pt x="19074" y="36696"/>
                </a:lnTo>
                <a:lnTo>
                  <a:pt x="381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26931" y="2158776"/>
            <a:ext cx="195580" cy="454025"/>
          </a:xfrm>
          <a:custGeom>
            <a:avLst/>
            <a:gdLst/>
            <a:ahLst/>
            <a:cxnLst/>
            <a:rect l="l" t="t" r="r" b="b"/>
            <a:pathLst>
              <a:path w="195579" h="454025">
                <a:moveTo>
                  <a:pt x="156062" y="0"/>
                </a:moveTo>
                <a:lnTo>
                  <a:pt x="156062" y="359669"/>
                </a:lnTo>
                <a:lnTo>
                  <a:pt x="195078" y="359669"/>
                </a:lnTo>
                <a:lnTo>
                  <a:pt x="97539" y="453496"/>
                </a:lnTo>
                <a:lnTo>
                  <a:pt x="0" y="359669"/>
                </a:lnTo>
                <a:lnTo>
                  <a:pt x="39015" y="359669"/>
                </a:lnTo>
                <a:lnTo>
                  <a:pt x="39015" y="0"/>
                </a:lnTo>
              </a:path>
            </a:pathLst>
          </a:custGeom>
          <a:ln w="538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65946" y="2158776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47" y="0"/>
                </a:moveTo>
                <a:lnTo>
                  <a:pt x="0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17833" y="2158776"/>
            <a:ext cx="195580" cy="454025"/>
          </a:xfrm>
          <a:custGeom>
            <a:avLst/>
            <a:gdLst/>
            <a:ahLst/>
            <a:cxnLst/>
            <a:rect l="l" t="t" r="r" b="b"/>
            <a:pathLst>
              <a:path w="195579" h="454025">
                <a:moveTo>
                  <a:pt x="156062" y="0"/>
                </a:moveTo>
                <a:lnTo>
                  <a:pt x="156062" y="359669"/>
                </a:lnTo>
                <a:lnTo>
                  <a:pt x="195078" y="359669"/>
                </a:lnTo>
                <a:lnTo>
                  <a:pt x="97539" y="453496"/>
                </a:lnTo>
                <a:lnTo>
                  <a:pt x="0" y="359669"/>
                </a:lnTo>
                <a:lnTo>
                  <a:pt x="39015" y="359669"/>
                </a:lnTo>
                <a:lnTo>
                  <a:pt x="39015" y="0"/>
                </a:lnTo>
              </a:path>
            </a:pathLst>
          </a:custGeom>
          <a:ln w="538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56849" y="2158776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47" y="0"/>
                </a:moveTo>
                <a:lnTo>
                  <a:pt x="0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94726" y="2589493"/>
            <a:ext cx="1609396" cy="2345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16889" y="2604454"/>
            <a:ext cx="1560626" cy="1876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46419" y="2158776"/>
            <a:ext cx="195580" cy="454025"/>
          </a:xfrm>
          <a:custGeom>
            <a:avLst/>
            <a:gdLst/>
            <a:ahLst/>
            <a:cxnLst/>
            <a:rect l="l" t="t" r="r" b="b"/>
            <a:pathLst>
              <a:path w="195579" h="454025">
                <a:moveTo>
                  <a:pt x="156062" y="0"/>
                </a:moveTo>
                <a:lnTo>
                  <a:pt x="156062" y="359669"/>
                </a:lnTo>
                <a:lnTo>
                  <a:pt x="195078" y="359669"/>
                </a:lnTo>
                <a:lnTo>
                  <a:pt x="97539" y="453496"/>
                </a:lnTo>
                <a:lnTo>
                  <a:pt x="0" y="359669"/>
                </a:lnTo>
                <a:lnTo>
                  <a:pt x="39015" y="359669"/>
                </a:lnTo>
                <a:lnTo>
                  <a:pt x="39015" y="0"/>
                </a:lnTo>
              </a:path>
            </a:pathLst>
          </a:custGeom>
          <a:ln w="538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61745" y="3143958"/>
            <a:ext cx="195580" cy="620395"/>
          </a:xfrm>
          <a:custGeom>
            <a:avLst/>
            <a:gdLst/>
            <a:ahLst/>
            <a:cxnLst/>
            <a:rect l="l" t="t" r="r" b="b"/>
            <a:pathLst>
              <a:path w="195579" h="620395">
                <a:moveTo>
                  <a:pt x="195078" y="526473"/>
                </a:moveTo>
                <a:lnTo>
                  <a:pt x="0" y="526473"/>
                </a:lnTo>
                <a:lnTo>
                  <a:pt x="97539" y="620300"/>
                </a:lnTo>
                <a:lnTo>
                  <a:pt x="195078" y="526473"/>
                </a:lnTo>
                <a:close/>
              </a:path>
              <a:path w="195579" h="620395">
                <a:moveTo>
                  <a:pt x="156062" y="0"/>
                </a:moveTo>
                <a:lnTo>
                  <a:pt x="39015" y="0"/>
                </a:lnTo>
                <a:lnTo>
                  <a:pt x="39015" y="526473"/>
                </a:lnTo>
                <a:lnTo>
                  <a:pt x="156062" y="526473"/>
                </a:lnTo>
                <a:lnTo>
                  <a:pt x="156062" y="0"/>
                </a:lnTo>
                <a:close/>
              </a:path>
            </a:pathLst>
          </a:custGeom>
          <a:solidFill>
            <a:srgbClr val="FD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08334" y="5756167"/>
            <a:ext cx="1028225" cy="3635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34561" y="5771090"/>
            <a:ext cx="975391" cy="3127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E" dirty="0" smtClean="0">
                <a:solidFill>
                  <a:schemeClr val="bg1"/>
                </a:solidFill>
              </a:rPr>
              <a:t>Policy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534561" y="5771090"/>
            <a:ext cx="975994" cy="313055"/>
          </a:xfrm>
          <a:custGeom>
            <a:avLst/>
            <a:gdLst/>
            <a:ahLst/>
            <a:cxnLst/>
            <a:rect l="l" t="t" r="r" b="b"/>
            <a:pathLst>
              <a:path w="975995" h="313054">
                <a:moveTo>
                  <a:pt x="0" y="312756"/>
                </a:moveTo>
                <a:lnTo>
                  <a:pt x="975391" y="312756"/>
                </a:lnTo>
                <a:lnTo>
                  <a:pt x="975391" y="0"/>
                </a:lnTo>
                <a:lnTo>
                  <a:pt x="0" y="0"/>
                </a:lnTo>
                <a:lnTo>
                  <a:pt x="0" y="312756"/>
                </a:lnTo>
                <a:close/>
              </a:path>
            </a:pathLst>
          </a:custGeom>
          <a:ln w="3927">
            <a:solidFill>
              <a:srgbClr val="2C51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56880" y="4700599"/>
            <a:ext cx="1832923" cy="3635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83108" y="4715559"/>
            <a:ext cx="1780090" cy="3127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IE" dirty="0" smtClean="0">
                <a:solidFill>
                  <a:schemeClr val="bg1"/>
                </a:solidFill>
              </a:rPr>
              <a:t>SO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583108" y="4715559"/>
            <a:ext cx="1780539" cy="313055"/>
          </a:xfrm>
          <a:custGeom>
            <a:avLst/>
            <a:gdLst/>
            <a:ahLst/>
            <a:cxnLst/>
            <a:rect l="l" t="t" r="r" b="b"/>
            <a:pathLst>
              <a:path w="1780539" h="313054">
                <a:moveTo>
                  <a:pt x="0" y="312756"/>
                </a:moveTo>
                <a:lnTo>
                  <a:pt x="1780090" y="312756"/>
                </a:lnTo>
                <a:lnTo>
                  <a:pt x="1780090" y="0"/>
                </a:lnTo>
                <a:lnTo>
                  <a:pt x="0" y="0"/>
                </a:lnTo>
                <a:lnTo>
                  <a:pt x="0" y="312756"/>
                </a:lnTo>
                <a:close/>
              </a:path>
            </a:pathLst>
          </a:custGeom>
          <a:ln w="3917">
            <a:solidFill>
              <a:srgbClr val="2C51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74457" y="5020496"/>
            <a:ext cx="260104" cy="9069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74457" y="5020496"/>
            <a:ext cx="260350" cy="907415"/>
          </a:xfrm>
          <a:custGeom>
            <a:avLst/>
            <a:gdLst/>
            <a:ahLst/>
            <a:cxnLst/>
            <a:rect l="l" t="t" r="r" b="b"/>
            <a:pathLst>
              <a:path w="260350" h="907414">
                <a:moveTo>
                  <a:pt x="0" y="0"/>
                </a:moveTo>
                <a:lnTo>
                  <a:pt x="0" y="869462"/>
                </a:lnTo>
                <a:lnTo>
                  <a:pt x="182073" y="869462"/>
                </a:lnTo>
                <a:lnTo>
                  <a:pt x="182073" y="906972"/>
                </a:lnTo>
                <a:lnTo>
                  <a:pt x="260104" y="831931"/>
                </a:lnTo>
                <a:lnTo>
                  <a:pt x="182073" y="756870"/>
                </a:lnTo>
                <a:lnTo>
                  <a:pt x="182073" y="794401"/>
                </a:lnTo>
                <a:lnTo>
                  <a:pt x="78031" y="794401"/>
                </a:lnTo>
                <a:lnTo>
                  <a:pt x="78031" y="0"/>
                </a:lnTo>
                <a:lnTo>
                  <a:pt x="0" y="0"/>
                </a:lnTo>
                <a:close/>
              </a:path>
            </a:pathLst>
          </a:custGeom>
          <a:ln w="4056">
            <a:solidFill>
              <a:srgbClr val="D16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27071" y="4809594"/>
            <a:ext cx="756037" cy="1250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27071" y="4809594"/>
            <a:ext cx="756285" cy="125095"/>
          </a:xfrm>
          <a:custGeom>
            <a:avLst/>
            <a:gdLst/>
            <a:ahLst/>
            <a:cxnLst/>
            <a:rect l="l" t="t" r="r" b="b"/>
            <a:pathLst>
              <a:path w="756285" h="125095">
                <a:moveTo>
                  <a:pt x="756037" y="62342"/>
                </a:moveTo>
                <a:lnTo>
                  <a:pt x="691227" y="125050"/>
                </a:lnTo>
                <a:lnTo>
                  <a:pt x="691119" y="93826"/>
                </a:lnTo>
                <a:lnTo>
                  <a:pt x="216" y="96172"/>
                </a:lnTo>
                <a:lnTo>
                  <a:pt x="0" y="33673"/>
                </a:lnTo>
                <a:lnTo>
                  <a:pt x="690902" y="31275"/>
                </a:lnTo>
                <a:lnTo>
                  <a:pt x="690794" y="0"/>
                </a:lnTo>
                <a:lnTo>
                  <a:pt x="756037" y="62342"/>
                </a:lnTo>
                <a:close/>
              </a:path>
            </a:pathLst>
          </a:custGeom>
          <a:ln w="3917">
            <a:solidFill>
              <a:srgbClr val="D16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71422" y="5740529"/>
            <a:ext cx="1272073" cy="3635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97649" y="5755452"/>
            <a:ext cx="1219239" cy="3127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E" dirty="0" smtClean="0">
                <a:solidFill>
                  <a:schemeClr val="bg1"/>
                </a:solidFill>
              </a:rPr>
              <a:t>A&amp;AI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997649" y="5755452"/>
            <a:ext cx="1219835" cy="313055"/>
          </a:xfrm>
          <a:custGeom>
            <a:avLst/>
            <a:gdLst/>
            <a:ahLst/>
            <a:cxnLst/>
            <a:rect l="l" t="t" r="r" b="b"/>
            <a:pathLst>
              <a:path w="1219835" h="313054">
                <a:moveTo>
                  <a:pt x="0" y="312756"/>
                </a:moveTo>
                <a:lnTo>
                  <a:pt x="1219239" y="312756"/>
                </a:lnTo>
                <a:lnTo>
                  <a:pt x="1219239" y="0"/>
                </a:lnTo>
                <a:lnTo>
                  <a:pt x="0" y="0"/>
                </a:lnTo>
                <a:lnTo>
                  <a:pt x="0" y="312756"/>
                </a:lnTo>
                <a:close/>
              </a:path>
            </a:pathLst>
          </a:custGeom>
          <a:ln w="3922">
            <a:solidFill>
              <a:srgbClr val="2C51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194726" y="2800604"/>
            <a:ext cx="1609396" cy="2345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16889" y="2815564"/>
            <a:ext cx="1560626" cy="1876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94726" y="2988258"/>
            <a:ext cx="1609396" cy="23456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16889" y="3003218"/>
            <a:ext cx="1560830" cy="187960"/>
          </a:xfrm>
          <a:custGeom>
            <a:avLst/>
            <a:gdLst/>
            <a:ahLst/>
            <a:cxnLst/>
            <a:rect l="l" t="t" r="r" b="b"/>
            <a:pathLst>
              <a:path w="1560829" h="187960">
                <a:moveTo>
                  <a:pt x="97539" y="0"/>
                </a:moveTo>
                <a:lnTo>
                  <a:pt x="0" y="93826"/>
                </a:lnTo>
                <a:lnTo>
                  <a:pt x="97539" y="187653"/>
                </a:lnTo>
                <a:lnTo>
                  <a:pt x="97539" y="140740"/>
                </a:lnTo>
                <a:lnTo>
                  <a:pt x="1560626" y="140740"/>
                </a:lnTo>
                <a:lnTo>
                  <a:pt x="1560626" y="46913"/>
                </a:lnTo>
                <a:lnTo>
                  <a:pt x="97539" y="46913"/>
                </a:lnTo>
                <a:lnTo>
                  <a:pt x="9753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849945" y="4778788"/>
            <a:ext cx="678710" cy="20720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73462" y="4809385"/>
            <a:ext cx="628650" cy="140970"/>
          </a:xfrm>
          <a:custGeom>
            <a:avLst/>
            <a:gdLst/>
            <a:ahLst/>
            <a:cxnLst/>
            <a:rect l="l" t="t" r="r" b="b"/>
            <a:pathLst>
              <a:path w="628650" h="140970">
                <a:moveTo>
                  <a:pt x="628585" y="0"/>
                </a:moveTo>
                <a:lnTo>
                  <a:pt x="0" y="0"/>
                </a:lnTo>
                <a:lnTo>
                  <a:pt x="0" y="125102"/>
                </a:lnTo>
                <a:lnTo>
                  <a:pt x="42913" y="132979"/>
                </a:lnTo>
                <a:lnTo>
                  <a:pt x="92059" y="136146"/>
                </a:lnTo>
                <a:lnTo>
                  <a:pt x="155669" y="138597"/>
                </a:lnTo>
                <a:lnTo>
                  <a:pt x="230746" y="140179"/>
                </a:lnTo>
                <a:lnTo>
                  <a:pt x="314292" y="140740"/>
                </a:lnTo>
                <a:lnTo>
                  <a:pt x="397839" y="140179"/>
                </a:lnTo>
                <a:lnTo>
                  <a:pt x="472916" y="138597"/>
                </a:lnTo>
                <a:lnTo>
                  <a:pt x="536526" y="136146"/>
                </a:lnTo>
                <a:lnTo>
                  <a:pt x="585672" y="132979"/>
                </a:lnTo>
                <a:lnTo>
                  <a:pt x="628585" y="125102"/>
                </a:lnTo>
                <a:lnTo>
                  <a:pt x="628585" y="0"/>
                </a:lnTo>
                <a:close/>
              </a:path>
            </a:pathLst>
          </a:custGeom>
          <a:solidFill>
            <a:srgbClr val="FD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73462" y="4809385"/>
            <a:ext cx="628650" cy="140970"/>
          </a:xfrm>
          <a:custGeom>
            <a:avLst/>
            <a:gdLst/>
            <a:ahLst/>
            <a:cxnLst/>
            <a:rect l="l" t="t" r="r" b="b"/>
            <a:pathLst>
              <a:path w="628650" h="140970">
                <a:moveTo>
                  <a:pt x="0" y="125102"/>
                </a:moveTo>
                <a:lnTo>
                  <a:pt x="42913" y="132979"/>
                </a:lnTo>
                <a:lnTo>
                  <a:pt x="92059" y="136146"/>
                </a:lnTo>
                <a:lnTo>
                  <a:pt x="155669" y="138597"/>
                </a:lnTo>
                <a:lnTo>
                  <a:pt x="230746" y="140179"/>
                </a:lnTo>
                <a:lnTo>
                  <a:pt x="314292" y="140740"/>
                </a:lnTo>
                <a:lnTo>
                  <a:pt x="397839" y="140179"/>
                </a:lnTo>
                <a:lnTo>
                  <a:pt x="472916" y="138597"/>
                </a:lnTo>
                <a:lnTo>
                  <a:pt x="536526" y="136146"/>
                </a:lnTo>
                <a:lnTo>
                  <a:pt x="585672" y="132979"/>
                </a:lnTo>
                <a:lnTo>
                  <a:pt x="628585" y="125102"/>
                </a:lnTo>
                <a:lnTo>
                  <a:pt x="628585" y="0"/>
                </a:lnTo>
                <a:lnTo>
                  <a:pt x="0" y="0"/>
                </a:lnTo>
                <a:lnTo>
                  <a:pt x="0" y="125102"/>
                </a:lnTo>
                <a:close/>
              </a:path>
            </a:pathLst>
          </a:custGeom>
          <a:ln w="392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73462" y="480938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585" y="0"/>
                </a:lnTo>
              </a:path>
            </a:pathLst>
          </a:custGeom>
          <a:ln w="31275">
            <a:solidFill>
              <a:srgbClr val="FD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73462" y="4793748"/>
            <a:ext cx="628650" cy="31750"/>
          </a:xfrm>
          <a:custGeom>
            <a:avLst/>
            <a:gdLst/>
            <a:ahLst/>
            <a:cxnLst/>
            <a:rect l="l" t="t" r="r" b="b"/>
            <a:pathLst>
              <a:path w="628650" h="31750">
                <a:moveTo>
                  <a:pt x="0" y="15637"/>
                </a:moveTo>
                <a:lnTo>
                  <a:pt x="42913" y="7737"/>
                </a:lnTo>
                <a:lnTo>
                  <a:pt x="92059" y="4574"/>
                </a:lnTo>
                <a:lnTo>
                  <a:pt x="155669" y="2131"/>
                </a:lnTo>
                <a:lnTo>
                  <a:pt x="230746" y="557"/>
                </a:lnTo>
                <a:lnTo>
                  <a:pt x="314292" y="0"/>
                </a:lnTo>
                <a:lnTo>
                  <a:pt x="397839" y="557"/>
                </a:lnTo>
                <a:lnTo>
                  <a:pt x="472916" y="2131"/>
                </a:lnTo>
                <a:lnTo>
                  <a:pt x="536526" y="4574"/>
                </a:lnTo>
                <a:lnTo>
                  <a:pt x="585672" y="7737"/>
                </a:lnTo>
                <a:lnTo>
                  <a:pt x="628585" y="15637"/>
                </a:lnTo>
                <a:lnTo>
                  <a:pt x="617358" y="19782"/>
                </a:lnTo>
                <a:lnTo>
                  <a:pt x="536526" y="26682"/>
                </a:lnTo>
                <a:lnTo>
                  <a:pt x="472916" y="29132"/>
                </a:lnTo>
                <a:lnTo>
                  <a:pt x="397839" y="30714"/>
                </a:lnTo>
                <a:lnTo>
                  <a:pt x="314292" y="31275"/>
                </a:lnTo>
                <a:lnTo>
                  <a:pt x="230746" y="30714"/>
                </a:lnTo>
                <a:lnTo>
                  <a:pt x="155669" y="29132"/>
                </a:lnTo>
                <a:lnTo>
                  <a:pt x="92059" y="26682"/>
                </a:lnTo>
                <a:lnTo>
                  <a:pt x="42913" y="23514"/>
                </a:lnTo>
                <a:lnTo>
                  <a:pt x="0" y="15637"/>
                </a:lnTo>
                <a:close/>
              </a:path>
            </a:pathLst>
          </a:custGeom>
          <a:ln w="3913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627" y="2726324"/>
            <a:ext cx="959135" cy="43003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59144" y="2745194"/>
            <a:ext cx="905510" cy="375920"/>
          </a:xfrm>
          <a:custGeom>
            <a:avLst/>
            <a:gdLst/>
            <a:ahLst/>
            <a:cxnLst/>
            <a:rect l="l" t="t" r="r" b="b"/>
            <a:pathLst>
              <a:path w="905510" h="375919">
                <a:moveTo>
                  <a:pt x="0" y="375307"/>
                </a:moveTo>
                <a:lnTo>
                  <a:pt x="78031" y="375307"/>
                </a:lnTo>
                <a:lnTo>
                  <a:pt x="82412" y="328092"/>
                </a:lnTo>
                <a:lnTo>
                  <a:pt x="95078" y="283654"/>
                </a:lnTo>
                <a:lnTo>
                  <a:pt x="115258" y="242733"/>
                </a:lnTo>
                <a:lnTo>
                  <a:pt x="142182" y="206071"/>
                </a:lnTo>
                <a:lnTo>
                  <a:pt x="175078" y="174409"/>
                </a:lnTo>
                <a:lnTo>
                  <a:pt x="213177" y="148489"/>
                </a:lnTo>
                <a:lnTo>
                  <a:pt x="255707" y="129052"/>
                </a:lnTo>
                <a:lnTo>
                  <a:pt x="301897" y="116839"/>
                </a:lnTo>
                <a:lnTo>
                  <a:pt x="350978" y="112592"/>
                </a:lnTo>
                <a:lnTo>
                  <a:pt x="351141" y="112592"/>
                </a:lnTo>
                <a:lnTo>
                  <a:pt x="826915" y="112592"/>
                </a:lnTo>
                <a:lnTo>
                  <a:pt x="826915" y="150123"/>
                </a:lnTo>
                <a:lnTo>
                  <a:pt x="904946" y="75061"/>
                </a:lnTo>
                <a:lnTo>
                  <a:pt x="826915" y="0"/>
                </a:lnTo>
                <a:lnTo>
                  <a:pt x="826915" y="37530"/>
                </a:lnTo>
                <a:lnTo>
                  <a:pt x="351141" y="37530"/>
                </a:lnTo>
                <a:lnTo>
                  <a:pt x="303514" y="40600"/>
                </a:lnTo>
                <a:lnTo>
                  <a:pt x="257831" y="49565"/>
                </a:lnTo>
                <a:lnTo>
                  <a:pt x="214510" y="64026"/>
                </a:lnTo>
                <a:lnTo>
                  <a:pt x="173968" y="83579"/>
                </a:lnTo>
                <a:lnTo>
                  <a:pt x="136627" y="107822"/>
                </a:lnTo>
                <a:lnTo>
                  <a:pt x="102903" y="136355"/>
                </a:lnTo>
                <a:lnTo>
                  <a:pt x="73217" y="168774"/>
                </a:lnTo>
                <a:lnTo>
                  <a:pt x="47986" y="204677"/>
                </a:lnTo>
                <a:lnTo>
                  <a:pt x="27631" y="243664"/>
                </a:lnTo>
                <a:lnTo>
                  <a:pt x="12568" y="285331"/>
                </a:lnTo>
                <a:lnTo>
                  <a:pt x="3218" y="329276"/>
                </a:lnTo>
                <a:lnTo>
                  <a:pt x="0" y="375099"/>
                </a:lnTo>
                <a:lnTo>
                  <a:pt x="0" y="375307"/>
                </a:lnTo>
                <a:close/>
              </a:path>
            </a:pathLst>
          </a:custGeom>
          <a:ln w="3936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64091" y="234643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247641" y="0"/>
                </a:moveTo>
                <a:lnTo>
                  <a:pt x="0" y="0"/>
                </a:lnTo>
              </a:path>
            </a:pathLst>
          </a:custGeom>
          <a:ln w="3913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40325" y="2237643"/>
            <a:ext cx="247912" cy="2384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66552" y="2252603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80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66552" y="2252603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80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821496" y="2237643"/>
            <a:ext cx="247912" cy="23847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847994" y="2252603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80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847994" y="2252603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80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88014" y="2237643"/>
            <a:ext cx="247912" cy="23847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14512" y="2252603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14512" y="2252603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30382" y="1227883"/>
            <a:ext cx="489844" cy="4407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731078" y="1221368"/>
            <a:ext cx="489844" cy="4407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386634" y="1698138"/>
            <a:ext cx="1178598" cy="2032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12861" y="1716747"/>
            <a:ext cx="1122045" cy="150495"/>
          </a:xfrm>
          <a:custGeom>
            <a:avLst/>
            <a:gdLst/>
            <a:ahLst/>
            <a:cxnLst/>
            <a:rect l="l" t="t" r="r" b="b"/>
            <a:pathLst>
              <a:path w="1122045" h="150494">
                <a:moveTo>
                  <a:pt x="0" y="150123"/>
                </a:moveTo>
                <a:lnTo>
                  <a:pt x="22906" y="123382"/>
                </a:lnTo>
                <a:lnTo>
                  <a:pt x="49704" y="101645"/>
                </a:lnTo>
                <a:lnTo>
                  <a:pt x="79692" y="85382"/>
                </a:lnTo>
                <a:lnTo>
                  <a:pt x="112170" y="75061"/>
                </a:lnTo>
                <a:lnTo>
                  <a:pt x="560850" y="75061"/>
                </a:lnTo>
                <a:lnTo>
                  <a:pt x="560850" y="0"/>
                </a:lnTo>
                <a:lnTo>
                  <a:pt x="560850" y="75061"/>
                </a:lnTo>
                <a:lnTo>
                  <a:pt x="1009530" y="75061"/>
                </a:lnTo>
                <a:lnTo>
                  <a:pt x="1042008" y="85382"/>
                </a:lnTo>
                <a:lnTo>
                  <a:pt x="1071996" y="101645"/>
                </a:lnTo>
                <a:lnTo>
                  <a:pt x="1098794" y="123382"/>
                </a:lnTo>
                <a:lnTo>
                  <a:pt x="1121700" y="150123"/>
                </a:lnTo>
              </a:path>
            </a:pathLst>
          </a:custGeom>
          <a:ln w="3916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05874" y="1713776"/>
            <a:ext cx="2690455" cy="2032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32101" y="1729778"/>
            <a:ext cx="2633980" cy="150495"/>
          </a:xfrm>
          <a:custGeom>
            <a:avLst/>
            <a:gdLst/>
            <a:ahLst/>
            <a:cxnLst/>
            <a:rect l="l" t="t" r="r" b="b"/>
            <a:pathLst>
              <a:path w="2633979" h="150494">
                <a:moveTo>
                  <a:pt x="0" y="150123"/>
                </a:moveTo>
                <a:lnTo>
                  <a:pt x="42251" y="128345"/>
                </a:lnTo>
                <a:lnTo>
                  <a:pt x="90547" y="109709"/>
                </a:lnTo>
                <a:lnTo>
                  <a:pt x="144053" y="94457"/>
                </a:lnTo>
                <a:lnTo>
                  <a:pt x="201934" y="82827"/>
                </a:lnTo>
                <a:lnTo>
                  <a:pt x="263355" y="75061"/>
                </a:lnTo>
                <a:lnTo>
                  <a:pt x="1316778" y="75061"/>
                </a:lnTo>
                <a:lnTo>
                  <a:pt x="1316778" y="0"/>
                </a:lnTo>
                <a:lnTo>
                  <a:pt x="1316778" y="75061"/>
                </a:lnTo>
                <a:lnTo>
                  <a:pt x="2370202" y="75061"/>
                </a:lnTo>
                <a:lnTo>
                  <a:pt x="2431623" y="82827"/>
                </a:lnTo>
                <a:lnTo>
                  <a:pt x="2489504" y="94457"/>
                </a:lnTo>
                <a:lnTo>
                  <a:pt x="2543010" y="109709"/>
                </a:lnTo>
                <a:lnTo>
                  <a:pt x="2591306" y="128345"/>
                </a:lnTo>
                <a:lnTo>
                  <a:pt x="2633557" y="150123"/>
                </a:lnTo>
              </a:path>
            </a:pathLst>
          </a:custGeom>
          <a:ln w="3913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75502" y="2174413"/>
            <a:ext cx="195580" cy="454025"/>
          </a:xfrm>
          <a:custGeom>
            <a:avLst/>
            <a:gdLst/>
            <a:ahLst/>
            <a:cxnLst/>
            <a:rect l="l" t="t" r="r" b="b"/>
            <a:pathLst>
              <a:path w="195579" h="454025">
                <a:moveTo>
                  <a:pt x="156062" y="0"/>
                </a:moveTo>
                <a:lnTo>
                  <a:pt x="156062" y="359669"/>
                </a:lnTo>
                <a:lnTo>
                  <a:pt x="195078" y="359669"/>
                </a:lnTo>
                <a:lnTo>
                  <a:pt x="97539" y="453496"/>
                </a:lnTo>
                <a:lnTo>
                  <a:pt x="0" y="359669"/>
                </a:lnTo>
                <a:lnTo>
                  <a:pt x="39015" y="359669"/>
                </a:lnTo>
                <a:lnTo>
                  <a:pt x="39015" y="0"/>
                </a:lnTo>
              </a:path>
            </a:pathLst>
          </a:custGeom>
          <a:ln w="538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94239" y="2777147"/>
            <a:ext cx="247912" cy="23847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17485" y="2790320"/>
            <a:ext cx="199069" cy="19164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071474" y="3224128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289925"/>
                </a:moveTo>
                <a:lnTo>
                  <a:pt x="0" y="0"/>
                </a:lnTo>
              </a:path>
            </a:pathLst>
          </a:custGeom>
          <a:ln w="406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47707" y="3113360"/>
            <a:ext cx="247912" cy="23847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971939" y="3128306"/>
            <a:ext cx="199069" cy="19164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178916" y="2237643"/>
            <a:ext cx="247912" cy="23847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05414" y="2252603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205414" y="2252603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629588" y="2456572"/>
            <a:ext cx="56897" cy="23065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32049" y="2362745"/>
            <a:ext cx="247912" cy="2886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8276" y="2379686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8276" y="2379686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808857" y="2237643"/>
            <a:ext cx="247912" cy="23847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834000" y="2252603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834000" y="2252603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923099" y="3316652"/>
            <a:ext cx="247912" cy="23847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949326" y="3330100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80" h="187960">
                <a:moveTo>
                  <a:pt x="97539" y="0"/>
                </a:moveTo>
                <a:lnTo>
                  <a:pt x="59575" y="7366"/>
                </a:lnTo>
                <a:lnTo>
                  <a:pt x="28570" y="27463"/>
                </a:lnTo>
                <a:lnTo>
                  <a:pt x="7665" y="57285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285"/>
                </a:lnTo>
                <a:lnTo>
                  <a:pt x="166507" y="27463"/>
                </a:lnTo>
                <a:lnTo>
                  <a:pt x="135503" y="7366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949326" y="3330100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80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285"/>
                </a:lnTo>
                <a:lnTo>
                  <a:pt x="166507" y="27463"/>
                </a:lnTo>
                <a:lnTo>
                  <a:pt x="135503" y="7366"/>
                </a:lnTo>
                <a:lnTo>
                  <a:pt x="97539" y="0"/>
                </a:lnTo>
                <a:lnTo>
                  <a:pt x="59575" y="7366"/>
                </a:lnTo>
                <a:lnTo>
                  <a:pt x="28570" y="27463"/>
                </a:lnTo>
                <a:lnTo>
                  <a:pt x="7665" y="57285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824667" y="2237643"/>
            <a:ext cx="56897" cy="66069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850894" y="2252603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5">
                <a:moveTo>
                  <a:pt x="0" y="609874"/>
                </a:moveTo>
                <a:lnTo>
                  <a:pt x="0" y="0"/>
                </a:lnTo>
              </a:path>
            </a:pathLst>
          </a:custGeom>
          <a:ln w="4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27128" y="2143816"/>
            <a:ext cx="247912" cy="2384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751359" y="2156780"/>
            <a:ext cx="199069" cy="19164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94742" y="2116397"/>
            <a:ext cx="1905" cy="934085"/>
          </a:xfrm>
          <a:custGeom>
            <a:avLst/>
            <a:gdLst/>
            <a:ahLst/>
            <a:cxnLst/>
            <a:rect l="l" t="t" r="r" b="b"/>
            <a:pathLst>
              <a:path w="1904" h="934085">
                <a:moveTo>
                  <a:pt x="0" y="933734"/>
                </a:moveTo>
                <a:lnTo>
                  <a:pt x="1571" y="0"/>
                </a:lnTo>
              </a:path>
            </a:pathLst>
          </a:custGeom>
          <a:ln w="4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975040" y="2006985"/>
            <a:ext cx="247912" cy="23847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996779" y="2020575"/>
            <a:ext cx="199069" cy="19164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897671" y="3162202"/>
            <a:ext cx="195580" cy="620395"/>
          </a:xfrm>
          <a:custGeom>
            <a:avLst/>
            <a:gdLst/>
            <a:ahLst/>
            <a:cxnLst/>
            <a:rect l="l" t="t" r="r" b="b"/>
            <a:pathLst>
              <a:path w="195579" h="620395">
                <a:moveTo>
                  <a:pt x="195078" y="526473"/>
                </a:moveTo>
                <a:lnTo>
                  <a:pt x="0" y="526473"/>
                </a:lnTo>
                <a:lnTo>
                  <a:pt x="97539" y="620300"/>
                </a:lnTo>
                <a:lnTo>
                  <a:pt x="195078" y="526473"/>
                </a:lnTo>
                <a:close/>
              </a:path>
              <a:path w="195579" h="620395">
                <a:moveTo>
                  <a:pt x="156062" y="0"/>
                </a:moveTo>
                <a:lnTo>
                  <a:pt x="39015" y="0"/>
                </a:lnTo>
                <a:lnTo>
                  <a:pt x="39015" y="526473"/>
                </a:lnTo>
                <a:lnTo>
                  <a:pt x="156062" y="526473"/>
                </a:lnTo>
                <a:lnTo>
                  <a:pt x="156062" y="0"/>
                </a:lnTo>
                <a:close/>
              </a:path>
            </a:pathLst>
          </a:custGeom>
          <a:solidFill>
            <a:srgbClr val="FD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23398" y="3512125"/>
            <a:ext cx="247912" cy="23847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44921" y="3523786"/>
            <a:ext cx="199069" cy="19164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07493" y="4095259"/>
            <a:ext cx="195580" cy="620395"/>
          </a:xfrm>
          <a:custGeom>
            <a:avLst/>
            <a:gdLst/>
            <a:ahLst/>
            <a:cxnLst/>
            <a:rect l="l" t="t" r="r" b="b"/>
            <a:pathLst>
              <a:path w="195579" h="620395">
                <a:moveTo>
                  <a:pt x="156062" y="0"/>
                </a:moveTo>
                <a:lnTo>
                  <a:pt x="156062" y="526473"/>
                </a:lnTo>
                <a:lnTo>
                  <a:pt x="195078" y="526473"/>
                </a:lnTo>
                <a:lnTo>
                  <a:pt x="97539" y="620300"/>
                </a:lnTo>
                <a:lnTo>
                  <a:pt x="0" y="526473"/>
                </a:lnTo>
                <a:lnTo>
                  <a:pt x="39015" y="526473"/>
                </a:lnTo>
                <a:lnTo>
                  <a:pt x="39015" y="0"/>
                </a:lnTo>
              </a:path>
            </a:pathLst>
          </a:custGeom>
          <a:ln w="54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46508" y="40952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47" y="0"/>
                </a:moveTo>
                <a:lnTo>
                  <a:pt x="0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69930" y="4239283"/>
            <a:ext cx="247912" cy="23847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95074" y="4256224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95074" y="4256224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52533" y="4077015"/>
            <a:ext cx="195580" cy="639445"/>
          </a:xfrm>
          <a:custGeom>
            <a:avLst/>
            <a:gdLst/>
            <a:ahLst/>
            <a:cxnLst/>
            <a:rect l="l" t="t" r="r" b="b"/>
            <a:pathLst>
              <a:path w="195579" h="639445">
                <a:moveTo>
                  <a:pt x="45680" y="639169"/>
                </a:moveTo>
                <a:lnTo>
                  <a:pt x="39015" y="94452"/>
                </a:lnTo>
                <a:lnTo>
                  <a:pt x="0" y="94921"/>
                </a:lnTo>
                <a:lnTo>
                  <a:pt x="96347" y="0"/>
                </a:lnTo>
                <a:lnTo>
                  <a:pt x="195024" y="92680"/>
                </a:lnTo>
                <a:lnTo>
                  <a:pt x="156008" y="93149"/>
                </a:lnTo>
                <a:lnTo>
                  <a:pt x="162727" y="637866"/>
                </a:lnTo>
              </a:path>
            </a:pathLst>
          </a:custGeom>
          <a:ln w="540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898213" y="4714881"/>
            <a:ext cx="117475" cy="1905"/>
          </a:xfrm>
          <a:custGeom>
            <a:avLst/>
            <a:gdLst/>
            <a:ahLst/>
            <a:cxnLst/>
            <a:rect l="l" t="t" r="r" b="b"/>
            <a:pathLst>
              <a:path w="117475" h="1904">
                <a:moveTo>
                  <a:pt x="0" y="1303"/>
                </a:moveTo>
                <a:lnTo>
                  <a:pt x="117047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05538" y="4403480"/>
            <a:ext cx="247912" cy="23847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129815" y="4420160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129815" y="4420160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991207" y="3143958"/>
            <a:ext cx="195580" cy="621030"/>
          </a:xfrm>
          <a:custGeom>
            <a:avLst/>
            <a:gdLst/>
            <a:ahLst/>
            <a:cxnLst/>
            <a:rect l="l" t="t" r="r" b="b"/>
            <a:pathLst>
              <a:path w="195579" h="621029">
                <a:moveTo>
                  <a:pt x="156080" y="94504"/>
                </a:moveTo>
                <a:lnTo>
                  <a:pt x="39015" y="94504"/>
                </a:lnTo>
                <a:lnTo>
                  <a:pt x="45680" y="620977"/>
                </a:lnTo>
                <a:lnTo>
                  <a:pt x="162727" y="619570"/>
                </a:lnTo>
                <a:lnTo>
                  <a:pt x="156080" y="94504"/>
                </a:lnTo>
                <a:close/>
              </a:path>
              <a:path w="195579" h="621029">
                <a:moveTo>
                  <a:pt x="96347" y="0"/>
                </a:moveTo>
                <a:lnTo>
                  <a:pt x="0" y="94921"/>
                </a:lnTo>
                <a:lnTo>
                  <a:pt x="39015" y="94504"/>
                </a:lnTo>
                <a:lnTo>
                  <a:pt x="156080" y="94504"/>
                </a:lnTo>
                <a:lnTo>
                  <a:pt x="156062" y="93097"/>
                </a:lnTo>
                <a:lnTo>
                  <a:pt x="195078" y="92680"/>
                </a:lnTo>
                <a:lnTo>
                  <a:pt x="96347" y="0"/>
                </a:lnTo>
                <a:close/>
              </a:path>
            </a:pathLst>
          </a:custGeom>
          <a:solidFill>
            <a:srgbClr val="FD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321161" y="3492577"/>
            <a:ext cx="247912" cy="23847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342900" y="3505751"/>
            <a:ext cx="199069" cy="19164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16889" y="5875259"/>
            <a:ext cx="76200" cy="73660"/>
          </a:xfrm>
          <a:custGeom>
            <a:avLst/>
            <a:gdLst/>
            <a:ahLst/>
            <a:cxnLst/>
            <a:rect l="l" t="t" r="r" b="b"/>
            <a:pathLst>
              <a:path w="76200" h="73660">
                <a:moveTo>
                  <a:pt x="76080" y="0"/>
                </a:moveTo>
                <a:lnTo>
                  <a:pt x="0" y="36571"/>
                </a:lnTo>
                <a:lnTo>
                  <a:pt x="76080" y="73164"/>
                </a:lnTo>
                <a:lnTo>
                  <a:pt x="7608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76344" y="5427757"/>
            <a:ext cx="247912" cy="2384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802571" y="5442717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802571" y="5442717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095188" y="5028315"/>
            <a:ext cx="195580" cy="727710"/>
          </a:xfrm>
          <a:custGeom>
            <a:avLst/>
            <a:gdLst/>
            <a:ahLst/>
            <a:cxnLst/>
            <a:rect l="l" t="t" r="r" b="b"/>
            <a:pathLst>
              <a:path w="195579" h="727710">
                <a:moveTo>
                  <a:pt x="156062" y="0"/>
                </a:moveTo>
                <a:lnTo>
                  <a:pt x="156062" y="633331"/>
                </a:lnTo>
                <a:lnTo>
                  <a:pt x="195078" y="633331"/>
                </a:lnTo>
                <a:lnTo>
                  <a:pt x="97539" y="727158"/>
                </a:lnTo>
                <a:lnTo>
                  <a:pt x="0" y="633331"/>
                </a:lnTo>
                <a:lnTo>
                  <a:pt x="39015" y="633331"/>
                </a:lnTo>
                <a:lnTo>
                  <a:pt x="39015" y="0"/>
                </a:lnTo>
              </a:path>
            </a:pathLst>
          </a:custGeom>
          <a:ln w="540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134204" y="502831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47" y="0"/>
                </a:moveTo>
                <a:lnTo>
                  <a:pt x="0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031937" y="3973440"/>
            <a:ext cx="247912" cy="23847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054273" y="3986405"/>
            <a:ext cx="199069" cy="19164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459118" y="2331469"/>
            <a:ext cx="247912" cy="2384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483350" y="2344434"/>
            <a:ext cx="199069" cy="19164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777963" y="3143958"/>
            <a:ext cx="195580" cy="620395"/>
          </a:xfrm>
          <a:custGeom>
            <a:avLst/>
            <a:gdLst/>
            <a:ahLst/>
            <a:cxnLst/>
            <a:rect l="l" t="t" r="r" b="b"/>
            <a:pathLst>
              <a:path w="195579" h="620395">
                <a:moveTo>
                  <a:pt x="195078" y="526473"/>
                </a:moveTo>
                <a:lnTo>
                  <a:pt x="0" y="526473"/>
                </a:lnTo>
                <a:lnTo>
                  <a:pt x="97539" y="620300"/>
                </a:lnTo>
                <a:lnTo>
                  <a:pt x="195078" y="526473"/>
                </a:lnTo>
                <a:close/>
              </a:path>
              <a:path w="195579" h="620395">
                <a:moveTo>
                  <a:pt x="156062" y="0"/>
                </a:moveTo>
                <a:lnTo>
                  <a:pt x="39015" y="0"/>
                </a:lnTo>
                <a:lnTo>
                  <a:pt x="39015" y="526473"/>
                </a:lnTo>
                <a:lnTo>
                  <a:pt x="156062" y="526473"/>
                </a:lnTo>
                <a:lnTo>
                  <a:pt x="156062" y="0"/>
                </a:lnTo>
                <a:close/>
              </a:path>
            </a:pathLst>
          </a:custGeom>
          <a:solidFill>
            <a:srgbClr val="FD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934025" y="3613093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6711" y="0"/>
                </a:lnTo>
              </a:path>
            </a:pathLst>
          </a:custGeom>
          <a:ln w="3913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336970" y="3504306"/>
            <a:ext cx="247912" cy="2384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61202" y="3517270"/>
            <a:ext cx="199069" cy="19164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680424" y="4095259"/>
            <a:ext cx="195580" cy="620395"/>
          </a:xfrm>
          <a:custGeom>
            <a:avLst/>
            <a:gdLst/>
            <a:ahLst/>
            <a:cxnLst/>
            <a:rect l="l" t="t" r="r" b="b"/>
            <a:pathLst>
              <a:path w="195579" h="620395">
                <a:moveTo>
                  <a:pt x="156062" y="0"/>
                </a:moveTo>
                <a:lnTo>
                  <a:pt x="156062" y="526473"/>
                </a:lnTo>
                <a:lnTo>
                  <a:pt x="195078" y="526473"/>
                </a:lnTo>
                <a:lnTo>
                  <a:pt x="97539" y="620300"/>
                </a:lnTo>
                <a:lnTo>
                  <a:pt x="0" y="526473"/>
                </a:lnTo>
                <a:lnTo>
                  <a:pt x="39015" y="526473"/>
                </a:lnTo>
                <a:lnTo>
                  <a:pt x="39015" y="0"/>
                </a:lnTo>
              </a:path>
            </a:pathLst>
          </a:custGeom>
          <a:ln w="54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719439" y="40952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47" y="0"/>
                </a:moveTo>
                <a:lnTo>
                  <a:pt x="0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112631" y="4077015"/>
            <a:ext cx="195580" cy="639445"/>
          </a:xfrm>
          <a:custGeom>
            <a:avLst/>
            <a:gdLst/>
            <a:ahLst/>
            <a:cxnLst/>
            <a:rect l="l" t="t" r="r" b="b"/>
            <a:pathLst>
              <a:path w="195579" h="639445">
                <a:moveTo>
                  <a:pt x="45735" y="639169"/>
                </a:moveTo>
                <a:lnTo>
                  <a:pt x="39015" y="94452"/>
                </a:lnTo>
                <a:lnTo>
                  <a:pt x="0" y="94921"/>
                </a:lnTo>
                <a:lnTo>
                  <a:pt x="96401" y="0"/>
                </a:lnTo>
                <a:lnTo>
                  <a:pt x="195078" y="92680"/>
                </a:lnTo>
                <a:lnTo>
                  <a:pt x="156062" y="93149"/>
                </a:lnTo>
                <a:lnTo>
                  <a:pt x="162782" y="637866"/>
                </a:lnTo>
              </a:path>
            </a:pathLst>
          </a:custGeom>
          <a:ln w="540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158365" y="4714881"/>
            <a:ext cx="117475" cy="1905"/>
          </a:xfrm>
          <a:custGeom>
            <a:avLst/>
            <a:gdLst/>
            <a:ahLst/>
            <a:cxnLst/>
            <a:rect l="l" t="t" r="r" b="b"/>
            <a:pathLst>
              <a:path w="117475" h="1904">
                <a:moveTo>
                  <a:pt x="0" y="1303"/>
                </a:moveTo>
                <a:lnTo>
                  <a:pt x="117047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85852" y="4208007"/>
            <a:ext cx="247912" cy="2384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912079" y="4222967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912079" y="4222967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81676" y="4340929"/>
            <a:ext cx="247912" cy="23847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05140" y="4357296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405140" y="4357296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287754" y="3750601"/>
            <a:ext cx="3027778" cy="36357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313981" y="3764258"/>
            <a:ext cx="2974945" cy="31275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E" dirty="0" smtClean="0">
                <a:solidFill>
                  <a:schemeClr val="bg1"/>
                </a:solidFill>
              </a:rPr>
              <a:t>EXT-API (partner)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6336970" y="3734963"/>
            <a:ext cx="2007681" cy="24238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63198" y="3753833"/>
            <a:ext cx="1951355" cy="187960"/>
          </a:xfrm>
          <a:custGeom>
            <a:avLst/>
            <a:gdLst/>
            <a:ahLst/>
            <a:cxnLst/>
            <a:rect l="l" t="t" r="r" b="b"/>
            <a:pathLst>
              <a:path w="1951354" h="187960">
                <a:moveTo>
                  <a:pt x="1853244" y="0"/>
                </a:moveTo>
                <a:lnTo>
                  <a:pt x="1853244" y="46913"/>
                </a:lnTo>
                <a:lnTo>
                  <a:pt x="0" y="46913"/>
                </a:lnTo>
                <a:lnTo>
                  <a:pt x="0" y="140740"/>
                </a:lnTo>
                <a:lnTo>
                  <a:pt x="1853244" y="140740"/>
                </a:lnTo>
                <a:lnTo>
                  <a:pt x="1853244" y="187653"/>
                </a:lnTo>
                <a:lnTo>
                  <a:pt x="1950783" y="93826"/>
                </a:lnTo>
                <a:lnTo>
                  <a:pt x="1853244" y="0"/>
                </a:lnTo>
                <a:close/>
              </a:path>
            </a:pathLst>
          </a:custGeom>
          <a:solidFill>
            <a:srgbClr val="4F8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63198" y="3753833"/>
            <a:ext cx="1951355" cy="187960"/>
          </a:xfrm>
          <a:custGeom>
            <a:avLst/>
            <a:gdLst/>
            <a:ahLst/>
            <a:cxnLst/>
            <a:rect l="l" t="t" r="r" b="b"/>
            <a:pathLst>
              <a:path w="1951354" h="187960">
                <a:moveTo>
                  <a:pt x="1950783" y="93826"/>
                </a:moveTo>
                <a:lnTo>
                  <a:pt x="1853244" y="187653"/>
                </a:lnTo>
                <a:lnTo>
                  <a:pt x="1853244" y="140740"/>
                </a:lnTo>
                <a:lnTo>
                  <a:pt x="0" y="140740"/>
                </a:lnTo>
                <a:lnTo>
                  <a:pt x="0" y="46913"/>
                </a:lnTo>
                <a:lnTo>
                  <a:pt x="1853244" y="46913"/>
                </a:lnTo>
                <a:lnTo>
                  <a:pt x="1853244" y="0"/>
                </a:lnTo>
                <a:lnTo>
                  <a:pt x="1950783" y="93826"/>
                </a:lnTo>
                <a:close/>
              </a:path>
            </a:pathLst>
          </a:custGeom>
          <a:ln w="391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801677" y="3218238"/>
            <a:ext cx="195580" cy="546100"/>
          </a:xfrm>
          <a:custGeom>
            <a:avLst/>
            <a:gdLst/>
            <a:ahLst/>
            <a:cxnLst/>
            <a:rect l="l" t="t" r="r" b="b"/>
            <a:pathLst>
              <a:path w="195579" h="546100">
                <a:moveTo>
                  <a:pt x="195078" y="452193"/>
                </a:moveTo>
                <a:lnTo>
                  <a:pt x="0" y="452193"/>
                </a:lnTo>
                <a:lnTo>
                  <a:pt x="97539" y="546020"/>
                </a:lnTo>
                <a:lnTo>
                  <a:pt x="195078" y="452193"/>
                </a:lnTo>
                <a:close/>
              </a:path>
              <a:path w="195579" h="546100">
                <a:moveTo>
                  <a:pt x="156062" y="0"/>
                </a:moveTo>
                <a:lnTo>
                  <a:pt x="39015" y="0"/>
                </a:lnTo>
                <a:lnTo>
                  <a:pt x="39015" y="452193"/>
                </a:lnTo>
                <a:lnTo>
                  <a:pt x="156062" y="452193"/>
                </a:lnTo>
                <a:lnTo>
                  <a:pt x="156062" y="0"/>
                </a:lnTo>
                <a:close/>
              </a:path>
            </a:pathLst>
          </a:custGeom>
          <a:solidFill>
            <a:srgbClr val="FD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482833" y="3457392"/>
            <a:ext cx="386092" cy="5082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509060" y="3472352"/>
            <a:ext cx="332105" cy="0"/>
          </a:xfrm>
          <a:custGeom>
            <a:avLst/>
            <a:gdLst/>
            <a:ahLst/>
            <a:cxnLst/>
            <a:rect l="l" t="t" r="r" b="b"/>
            <a:pathLst>
              <a:path w="332104">
                <a:moveTo>
                  <a:pt x="331633" y="0"/>
                </a:moveTo>
                <a:lnTo>
                  <a:pt x="0" y="0"/>
                </a:lnTo>
              </a:path>
            </a:pathLst>
          </a:custGeom>
          <a:ln w="3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85293" y="3363565"/>
            <a:ext cx="247912" cy="2384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409525" y="3376530"/>
            <a:ext cx="199069" cy="19164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312362" y="3551219"/>
            <a:ext cx="56897" cy="28539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338590" y="3566179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234567"/>
                </a:moveTo>
                <a:lnTo>
                  <a:pt x="0" y="0"/>
                </a:lnTo>
              </a:path>
            </a:pathLst>
          </a:custGeom>
          <a:ln w="4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214823" y="3457392"/>
            <a:ext cx="247912" cy="2384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241051" y="3472352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241051" y="3472352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287754" y="4700599"/>
            <a:ext cx="1832923" cy="3635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13981" y="4715559"/>
            <a:ext cx="1780090" cy="31275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E" dirty="0" smtClean="0">
                <a:solidFill>
                  <a:schemeClr val="bg1"/>
                </a:solidFill>
              </a:rPr>
              <a:t>SO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8801678" y="4095259"/>
            <a:ext cx="195580" cy="620395"/>
          </a:xfrm>
          <a:custGeom>
            <a:avLst/>
            <a:gdLst/>
            <a:ahLst/>
            <a:cxnLst/>
            <a:rect l="l" t="t" r="r" b="b"/>
            <a:pathLst>
              <a:path w="195579" h="620395">
                <a:moveTo>
                  <a:pt x="156062" y="0"/>
                </a:moveTo>
                <a:lnTo>
                  <a:pt x="156062" y="526473"/>
                </a:lnTo>
                <a:lnTo>
                  <a:pt x="195078" y="526473"/>
                </a:lnTo>
                <a:lnTo>
                  <a:pt x="97539" y="620300"/>
                </a:lnTo>
                <a:lnTo>
                  <a:pt x="0" y="526473"/>
                </a:lnTo>
                <a:lnTo>
                  <a:pt x="39015" y="526473"/>
                </a:lnTo>
                <a:lnTo>
                  <a:pt x="39015" y="0"/>
                </a:lnTo>
              </a:path>
            </a:pathLst>
          </a:custGeom>
          <a:ln w="54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840693" y="40952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117047" y="0"/>
                </a:moveTo>
                <a:lnTo>
                  <a:pt x="0" y="0"/>
                </a:lnTo>
              </a:path>
            </a:pathLst>
          </a:custGeom>
          <a:ln w="52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933951" y="4301834"/>
            <a:ext cx="386092" cy="5082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165607" y="4208007"/>
            <a:ext cx="247912" cy="2384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189839" y="4220972"/>
            <a:ext cx="199069" cy="19164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945472" y="4077015"/>
            <a:ext cx="153670" cy="1694180"/>
          </a:xfrm>
          <a:custGeom>
            <a:avLst/>
            <a:gdLst/>
            <a:ahLst/>
            <a:cxnLst/>
            <a:rect l="l" t="t" r="r" b="b"/>
            <a:pathLst>
              <a:path w="153670" h="1694179">
                <a:moveTo>
                  <a:pt x="122899" y="73862"/>
                </a:moveTo>
                <a:lnTo>
                  <a:pt x="153624" y="73862"/>
                </a:lnTo>
                <a:lnTo>
                  <a:pt x="76785" y="0"/>
                </a:lnTo>
                <a:lnTo>
                  <a:pt x="0" y="73862"/>
                </a:lnTo>
                <a:lnTo>
                  <a:pt x="30724" y="73862"/>
                </a:lnTo>
                <a:lnTo>
                  <a:pt x="30724" y="1620182"/>
                </a:lnTo>
                <a:lnTo>
                  <a:pt x="0" y="1620182"/>
                </a:lnTo>
                <a:lnTo>
                  <a:pt x="76785" y="1694096"/>
                </a:lnTo>
                <a:lnTo>
                  <a:pt x="153624" y="1620182"/>
                </a:lnTo>
                <a:lnTo>
                  <a:pt x="122899" y="1620182"/>
                </a:lnTo>
                <a:lnTo>
                  <a:pt x="122899" y="73862"/>
                </a:lnTo>
                <a:close/>
              </a:path>
            </a:pathLst>
          </a:custGeom>
          <a:ln w="5417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951325" y="5240103"/>
            <a:ext cx="394220" cy="5082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191108" y="5146276"/>
            <a:ext cx="247912" cy="2384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215340" y="5159241"/>
            <a:ext cx="199069" cy="19164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851787" y="5255063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422669" y="0"/>
                </a:moveTo>
                <a:lnTo>
                  <a:pt x="0" y="0"/>
                </a:lnTo>
              </a:path>
            </a:pathLst>
          </a:custGeom>
          <a:ln w="3913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728021" y="5146276"/>
            <a:ext cx="247912" cy="2384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752253" y="5159241"/>
            <a:ext cx="199069" cy="19164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187044" y="4864796"/>
            <a:ext cx="60961" cy="21501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210887" y="4879756"/>
            <a:ext cx="6985" cy="163195"/>
          </a:xfrm>
          <a:custGeom>
            <a:avLst/>
            <a:gdLst/>
            <a:ahLst/>
            <a:cxnLst/>
            <a:rect l="l" t="t" r="r" b="b"/>
            <a:pathLst>
              <a:path w="6985" h="163195">
                <a:moveTo>
                  <a:pt x="0" y="0"/>
                </a:moveTo>
                <a:lnTo>
                  <a:pt x="6448" y="162893"/>
                </a:lnTo>
              </a:path>
            </a:pathLst>
          </a:custGeom>
          <a:ln w="4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093569" y="4935166"/>
            <a:ext cx="247912" cy="23847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119796" y="4948823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97539" y="0"/>
                </a:move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119796" y="4948823"/>
            <a:ext cx="195580" cy="187960"/>
          </a:xfrm>
          <a:custGeom>
            <a:avLst/>
            <a:gdLst/>
            <a:ahLst/>
            <a:cxnLst/>
            <a:rect l="l" t="t" r="r" b="b"/>
            <a:pathLst>
              <a:path w="195579" h="187960">
                <a:moveTo>
                  <a:pt x="0" y="93826"/>
                </a:moveTo>
                <a:lnTo>
                  <a:pt x="7665" y="130346"/>
                </a:lnTo>
                <a:lnTo>
                  <a:pt x="28570" y="160170"/>
                </a:lnTo>
                <a:lnTo>
                  <a:pt x="59575" y="180279"/>
                </a:lnTo>
                <a:lnTo>
                  <a:pt x="97539" y="187653"/>
                </a:lnTo>
                <a:lnTo>
                  <a:pt x="135503" y="180279"/>
                </a:lnTo>
                <a:lnTo>
                  <a:pt x="166507" y="160170"/>
                </a:lnTo>
                <a:lnTo>
                  <a:pt x="187412" y="130346"/>
                </a:lnTo>
                <a:lnTo>
                  <a:pt x="195078" y="93826"/>
                </a:lnTo>
                <a:lnTo>
                  <a:pt x="187412" y="57307"/>
                </a:lnTo>
                <a:lnTo>
                  <a:pt x="166507" y="27483"/>
                </a:lnTo>
                <a:lnTo>
                  <a:pt x="135503" y="7374"/>
                </a:lnTo>
                <a:lnTo>
                  <a:pt x="97539" y="0"/>
                </a:lnTo>
                <a:lnTo>
                  <a:pt x="59575" y="7374"/>
                </a:lnTo>
                <a:lnTo>
                  <a:pt x="28570" y="27483"/>
                </a:lnTo>
                <a:lnTo>
                  <a:pt x="7665" y="57307"/>
                </a:lnTo>
                <a:lnTo>
                  <a:pt x="0" y="93826"/>
                </a:lnTo>
                <a:close/>
              </a:path>
            </a:pathLst>
          </a:custGeom>
          <a:ln w="3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98554" y="3706919"/>
            <a:ext cx="6437630" cy="2674620"/>
          </a:xfrm>
          <a:custGeom>
            <a:avLst/>
            <a:gdLst/>
            <a:ahLst/>
            <a:cxnLst/>
            <a:rect l="l" t="t" r="r" b="b"/>
            <a:pathLst>
              <a:path w="6437630" h="2674620">
                <a:moveTo>
                  <a:pt x="643747" y="2674047"/>
                </a:moveTo>
                <a:lnTo>
                  <a:pt x="5793816" y="2674047"/>
                </a:lnTo>
                <a:lnTo>
                  <a:pt x="5841860" y="2672349"/>
                </a:lnTo>
                <a:lnTo>
                  <a:pt x="5888944" y="2667334"/>
                </a:lnTo>
                <a:lnTo>
                  <a:pt x="5934946" y="2659122"/>
                </a:lnTo>
                <a:lnTo>
                  <a:pt x="5979739" y="2647832"/>
                </a:lnTo>
                <a:lnTo>
                  <a:pt x="6023201" y="2633583"/>
                </a:lnTo>
                <a:lnTo>
                  <a:pt x="6065205" y="2616497"/>
                </a:lnTo>
                <a:lnTo>
                  <a:pt x="6105629" y="2596692"/>
                </a:lnTo>
                <a:lnTo>
                  <a:pt x="6144346" y="2574288"/>
                </a:lnTo>
                <a:lnTo>
                  <a:pt x="6181233" y="2549405"/>
                </a:lnTo>
                <a:lnTo>
                  <a:pt x="6216166" y="2522163"/>
                </a:lnTo>
                <a:lnTo>
                  <a:pt x="6249019" y="2492681"/>
                </a:lnTo>
                <a:lnTo>
                  <a:pt x="6279669" y="2461080"/>
                </a:lnTo>
                <a:lnTo>
                  <a:pt x="6307991" y="2427478"/>
                </a:lnTo>
                <a:lnTo>
                  <a:pt x="6333859" y="2391995"/>
                </a:lnTo>
                <a:lnTo>
                  <a:pt x="6357151" y="2354752"/>
                </a:lnTo>
                <a:lnTo>
                  <a:pt x="6377741" y="2315868"/>
                </a:lnTo>
                <a:lnTo>
                  <a:pt x="6395505" y="2275463"/>
                </a:lnTo>
                <a:lnTo>
                  <a:pt x="6410318" y="2233656"/>
                </a:lnTo>
                <a:lnTo>
                  <a:pt x="6422056" y="2190568"/>
                </a:lnTo>
                <a:lnTo>
                  <a:pt x="6430595" y="2146317"/>
                </a:lnTo>
                <a:lnTo>
                  <a:pt x="6435809" y="2101024"/>
                </a:lnTo>
                <a:lnTo>
                  <a:pt x="6437575" y="2054809"/>
                </a:lnTo>
                <a:lnTo>
                  <a:pt x="6437575" y="619257"/>
                </a:lnTo>
                <a:lnTo>
                  <a:pt x="6435809" y="573042"/>
                </a:lnTo>
                <a:lnTo>
                  <a:pt x="6430596" y="527749"/>
                </a:lnTo>
                <a:lnTo>
                  <a:pt x="6422059" y="483499"/>
                </a:lnTo>
                <a:lnTo>
                  <a:pt x="6410323" y="440410"/>
                </a:lnTo>
                <a:lnTo>
                  <a:pt x="6395512" y="398603"/>
                </a:lnTo>
                <a:lnTo>
                  <a:pt x="6377751" y="358197"/>
                </a:lnTo>
                <a:lnTo>
                  <a:pt x="6357164" y="319312"/>
                </a:lnTo>
                <a:lnTo>
                  <a:pt x="6333876" y="282068"/>
                </a:lnTo>
                <a:lnTo>
                  <a:pt x="6308010" y="246585"/>
                </a:lnTo>
                <a:lnTo>
                  <a:pt x="6279692" y="212982"/>
                </a:lnTo>
                <a:lnTo>
                  <a:pt x="6249046" y="181379"/>
                </a:lnTo>
                <a:lnTo>
                  <a:pt x="6216197" y="151895"/>
                </a:lnTo>
                <a:lnTo>
                  <a:pt x="6181268" y="124652"/>
                </a:lnTo>
                <a:lnTo>
                  <a:pt x="6144384" y="99768"/>
                </a:lnTo>
                <a:lnTo>
                  <a:pt x="6105670" y="77362"/>
                </a:lnTo>
                <a:lnTo>
                  <a:pt x="6065250" y="57556"/>
                </a:lnTo>
                <a:lnTo>
                  <a:pt x="6023248" y="40468"/>
                </a:lnTo>
                <a:lnTo>
                  <a:pt x="5979789" y="26219"/>
                </a:lnTo>
                <a:lnTo>
                  <a:pt x="5934997" y="14928"/>
                </a:lnTo>
                <a:lnTo>
                  <a:pt x="5888997" y="6714"/>
                </a:lnTo>
                <a:lnTo>
                  <a:pt x="5841914" y="1698"/>
                </a:lnTo>
                <a:lnTo>
                  <a:pt x="5793870" y="0"/>
                </a:lnTo>
                <a:lnTo>
                  <a:pt x="643747" y="0"/>
                </a:lnTo>
                <a:lnTo>
                  <a:pt x="595705" y="1698"/>
                </a:lnTo>
                <a:lnTo>
                  <a:pt x="548622" y="6713"/>
                </a:lnTo>
                <a:lnTo>
                  <a:pt x="502622" y="14925"/>
                </a:lnTo>
                <a:lnTo>
                  <a:pt x="457829" y="26214"/>
                </a:lnTo>
                <a:lnTo>
                  <a:pt x="414369" y="40461"/>
                </a:lnTo>
                <a:lnTo>
                  <a:pt x="372366" y="57547"/>
                </a:lnTo>
                <a:lnTo>
                  <a:pt x="331943" y="77350"/>
                </a:lnTo>
                <a:lnTo>
                  <a:pt x="293227" y="99752"/>
                </a:lnTo>
                <a:lnTo>
                  <a:pt x="256340" y="124633"/>
                </a:lnTo>
                <a:lnTo>
                  <a:pt x="221408" y="151873"/>
                </a:lnTo>
                <a:lnTo>
                  <a:pt x="188556" y="181353"/>
                </a:lnTo>
                <a:lnTo>
                  <a:pt x="157906" y="212952"/>
                </a:lnTo>
                <a:lnTo>
                  <a:pt x="129585" y="246552"/>
                </a:lnTo>
                <a:lnTo>
                  <a:pt x="103717" y="282032"/>
                </a:lnTo>
                <a:lnTo>
                  <a:pt x="80425" y="319272"/>
                </a:lnTo>
                <a:lnTo>
                  <a:pt x="59835" y="358154"/>
                </a:lnTo>
                <a:lnTo>
                  <a:pt x="42072" y="398558"/>
                </a:lnTo>
                <a:lnTo>
                  <a:pt x="27258" y="440362"/>
                </a:lnTo>
                <a:lnTo>
                  <a:pt x="15520" y="483449"/>
                </a:lnTo>
                <a:lnTo>
                  <a:pt x="6981" y="527698"/>
                </a:lnTo>
                <a:lnTo>
                  <a:pt x="1766" y="572990"/>
                </a:lnTo>
                <a:lnTo>
                  <a:pt x="0" y="619205"/>
                </a:lnTo>
                <a:lnTo>
                  <a:pt x="0" y="2054809"/>
                </a:lnTo>
                <a:lnTo>
                  <a:pt x="1764" y="2101021"/>
                </a:lnTo>
                <a:lnTo>
                  <a:pt x="6978" y="2146312"/>
                </a:lnTo>
                <a:lnTo>
                  <a:pt x="15515" y="2190561"/>
                </a:lnTo>
                <a:lnTo>
                  <a:pt x="27252" y="2233648"/>
                </a:lnTo>
                <a:lnTo>
                  <a:pt x="42065" y="2275453"/>
                </a:lnTo>
                <a:lnTo>
                  <a:pt x="59827" y="2315857"/>
                </a:lnTo>
                <a:lnTo>
                  <a:pt x="80416" y="2354741"/>
                </a:lnTo>
                <a:lnTo>
                  <a:pt x="103707" y="2391983"/>
                </a:lnTo>
                <a:lnTo>
                  <a:pt x="129574" y="2427465"/>
                </a:lnTo>
                <a:lnTo>
                  <a:pt x="157895" y="2461067"/>
                </a:lnTo>
                <a:lnTo>
                  <a:pt x="188543" y="2492669"/>
                </a:lnTo>
                <a:lnTo>
                  <a:pt x="221396" y="2522152"/>
                </a:lnTo>
                <a:lnTo>
                  <a:pt x="256328" y="2549394"/>
                </a:lnTo>
                <a:lnTo>
                  <a:pt x="293214" y="2574278"/>
                </a:lnTo>
                <a:lnTo>
                  <a:pt x="331932" y="2596683"/>
                </a:lnTo>
                <a:lnTo>
                  <a:pt x="372355" y="2616489"/>
                </a:lnTo>
                <a:lnTo>
                  <a:pt x="414359" y="2633576"/>
                </a:lnTo>
                <a:lnTo>
                  <a:pt x="457821" y="2647826"/>
                </a:lnTo>
                <a:lnTo>
                  <a:pt x="502615" y="2659117"/>
                </a:lnTo>
                <a:lnTo>
                  <a:pt x="548617" y="2667331"/>
                </a:lnTo>
                <a:lnTo>
                  <a:pt x="595702" y="2672348"/>
                </a:lnTo>
                <a:lnTo>
                  <a:pt x="643747" y="2674047"/>
                </a:lnTo>
                <a:close/>
              </a:path>
            </a:pathLst>
          </a:custGeom>
          <a:ln w="3936">
            <a:solidFill>
              <a:srgbClr val="C7C7C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1428075" y="5859838"/>
            <a:ext cx="744855" cy="326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950" spc="35" dirty="0">
                <a:latin typeface="Calibri"/>
                <a:cs typeface="Calibri"/>
              </a:rPr>
              <a:t>ONAP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Service</a:t>
            </a:r>
            <a:endParaRPr sz="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950" spc="25" dirty="0">
                <a:latin typeface="Calibri"/>
                <a:cs typeface="Calibri"/>
              </a:rPr>
              <a:t>Provider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7944091" y="3660006"/>
            <a:ext cx="3714750" cy="2674620"/>
          </a:xfrm>
          <a:custGeom>
            <a:avLst/>
            <a:gdLst/>
            <a:ahLst/>
            <a:cxnLst/>
            <a:rect l="l" t="t" r="r" b="b"/>
            <a:pathLst>
              <a:path w="3714750" h="2674620">
                <a:moveTo>
                  <a:pt x="371515" y="2674045"/>
                </a:moveTo>
                <a:lnTo>
                  <a:pt x="3343263" y="2674045"/>
                </a:lnTo>
                <a:lnTo>
                  <a:pt x="3393670" y="2670783"/>
                </a:lnTo>
                <a:lnTo>
                  <a:pt x="3442014" y="2661281"/>
                </a:lnTo>
                <a:lnTo>
                  <a:pt x="3487855" y="2645965"/>
                </a:lnTo>
                <a:lnTo>
                  <a:pt x="3530749" y="2625260"/>
                </a:lnTo>
                <a:lnTo>
                  <a:pt x="3570255" y="2599592"/>
                </a:lnTo>
                <a:lnTo>
                  <a:pt x="3605928" y="2569387"/>
                </a:lnTo>
                <a:lnTo>
                  <a:pt x="3637328" y="2535071"/>
                </a:lnTo>
                <a:lnTo>
                  <a:pt x="3664011" y="2497069"/>
                </a:lnTo>
                <a:lnTo>
                  <a:pt x="3685534" y="2455808"/>
                </a:lnTo>
                <a:lnTo>
                  <a:pt x="3701456" y="2411712"/>
                </a:lnTo>
                <a:lnTo>
                  <a:pt x="3711334" y="2365208"/>
                </a:lnTo>
                <a:lnTo>
                  <a:pt x="3714725" y="2316721"/>
                </a:lnTo>
                <a:lnTo>
                  <a:pt x="3714725" y="357324"/>
                </a:lnTo>
                <a:lnTo>
                  <a:pt x="3711334" y="308836"/>
                </a:lnTo>
                <a:lnTo>
                  <a:pt x="3701456" y="262331"/>
                </a:lnTo>
                <a:lnTo>
                  <a:pt x="3685534" y="218235"/>
                </a:lnTo>
                <a:lnTo>
                  <a:pt x="3664011" y="176973"/>
                </a:lnTo>
                <a:lnTo>
                  <a:pt x="3637328" y="138972"/>
                </a:lnTo>
                <a:lnTo>
                  <a:pt x="3605928" y="104656"/>
                </a:lnTo>
                <a:lnTo>
                  <a:pt x="3570255" y="74451"/>
                </a:lnTo>
                <a:lnTo>
                  <a:pt x="3530749" y="48784"/>
                </a:lnTo>
                <a:lnTo>
                  <a:pt x="3487855" y="28079"/>
                </a:lnTo>
                <a:lnTo>
                  <a:pt x="3442014" y="12763"/>
                </a:lnTo>
                <a:lnTo>
                  <a:pt x="3393670" y="3261"/>
                </a:lnTo>
                <a:lnTo>
                  <a:pt x="3343263" y="0"/>
                </a:lnTo>
                <a:lnTo>
                  <a:pt x="371515" y="0"/>
                </a:lnTo>
                <a:lnTo>
                  <a:pt x="321108" y="3261"/>
                </a:lnTo>
                <a:lnTo>
                  <a:pt x="272761" y="12763"/>
                </a:lnTo>
                <a:lnTo>
                  <a:pt x="226915" y="28079"/>
                </a:lnTo>
                <a:lnTo>
                  <a:pt x="184015" y="48784"/>
                </a:lnTo>
                <a:lnTo>
                  <a:pt x="144504" y="74451"/>
                </a:lnTo>
                <a:lnTo>
                  <a:pt x="108823" y="104656"/>
                </a:lnTo>
                <a:lnTo>
                  <a:pt x="77417" y="138972"/>
                </a:lnTo>
                <a:lnTo>
                  <a:pt x="50728" y="176973"/>
                </a:lnTo>
                <a:lnTo>
                  <a:pt x="29199" y="218235"/>
                </a:lnTo>
                <a:lnTo>
                  <a:pt x="13272" y="262331"/>
                </a:lnTo>
                <a:lnTo>
                  <a:pt x="3391" y="308836"/>
                </a:lnTo>
                <a:lnTo>
                  <a:pt x="0" y="357324"/>
                </a:lnTo>
                <a:lnTo>
                  <a:pt x="0" y="2316721"/>
                </a:lnTo>
                <a:lnTo>
                  <a:pt x="3391" y="2365208"/>
                </a:lnTo>
                <a:lnTo>
                  <a:pt x="13272" y="2411712"/>
                </a:lnTo>
                <a:lnTo>
                  <a:pt x="29199" y="2455808"/>
                </a:lnTo>
                <a:lnTo>
                  <a:pt x="50728" y="2497069"/>
                </a:lnTo>
                <a:lnTo>
                  <a:pt x="77417" y="2535071"/>
                </a:lnTo>
                <a:lnTo>
                  <a:pt x="108823" y="2569387"/>
                </a:lnTo>
                <a:lnTo>
                  <a:pt x="144504" y="2599592"/>
                </a:lnTo>
                <a:lnTo>
                  <a:pt x="184015" y="2625260"/>
                </a:lnTo>
                <a:lnTo>
                  <a:pt x="226915" y="2645965"/>
                </a:lnTo>
                <a:lnTo>
                  <a:pt x="272761" y="2661281"/>
                </a:lnTo>
                <a:lnTo>
                  <a:pt x="321108" y="2670783"/>
                </a:lnTo>
                <a:lnTo>
                  <a:pt x="371515" y="2674045"/>
                </a:lnTo>
                <a:close/>
              </a:path>
            </a:pathLst>
          </a:custGeom>
          <a:ln w="3966">
            <a:solidFill>
              <a:srgbClr val="C7C7C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10609492" y="5666070"/>
            <a:ext cx="76517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5" dirty="0">
                <a:latin typeface="Calibri"/>
                <a:cs typeface="Calibri"/>
              </a:rPr>
              <a:t>ONAP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Partner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6850894" y="1345609"/>
            <a:ext cx="390525" cy="125095"/>
          </a:xfrm>
          <a:custGeom>
            <a:avLst/>
            <a:gdLst/>
            <a:ahLst/>
            <a:cxnLst/>
            <a:rect l="l" t="t" r="r" b="b"/>
            <a:pathLst>
              <a:path w="390525" h="125094">
                <a:moveTo>
                  <a:pt x="65026" y="0"/>
                </a:moveTo>
                <a:lnTo>
                  <a:pt x="0" y="62551"/>
                </a:lnTo>
                <a:lnTo>
                  <a:pt x="65026" y="125050"/>
                </a:lnTo>
                <a:lnTo>
                  <a:pt x="65026" y="93774"/>
                </a:lnTo>
                <a:lnTo>
                  <a:pt x="357670" y="93774"/>
                </a:lnTo>
                <a:lnTo>
                  <a:pt x="390156" y="62551"/>
                </a:lnTo>
                <a:lnTo>
                  <a:pt x="357643" y="31275"/>
                </a:lnTo>
                <a:lnTo>
                  <a:pt x="65026" y="31275"/>
                </a:lnTo>
                <a:lnTo>
                  <a:pt x="65026" y="0"/>
                </a:lnTo>
                <a:close/>
              </a:path>
              <a:path w="390525" h="125094">
                <a:moveTo>
                  <a:pt x="357670" y="93774"/>
                </a:moveTo>
                <a:lnTo>
                  <a:pt x="325130" y="93774"/>
                </a:lnTo>
                <a:lnTo>
                  <a:pt x="325130" y="125050"/>
                </a:lnTo>
                <a:lnTo>
                  <a:pt x="357670" y="93774"/>
                </a:lnTo>
                <a:close/>
              </a:path>
              <a:path w="390525" h="125094">
                <a:moveTo>
                  <a:pt x="325130" y="0"/>
                </a:moveTo>
                <a:lnTo>
                  <a:pt x="325130" y="31275"/>
                </a:lnTo>
                <a:lnTo>
                  <a:pt x="357643" y="31275"/>
                </a:lnTo>
                <a:lnTo>
                  <a:pt x="325130" y="0"/>
                </a:lnTo>
                <a:close/>
              </a:path>
            </a:pathLst>
          </a:custGeom>
          <a:solidFill>
            <a:srgbClr val="FD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7297874" y="1351988"/>
            <a:ext cx="239395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10" dirty="0">
                <a:solidFill>
                  <a:srgbClr val="5B9BD4"/>
                </a:solidFill>
                <a:latin typeface="Calibri"/>
                <a:cs typeface="Calibri"/>
              </a:rPr>
              <a:t>LE</a:t>
            </a:r>
            <a:r>
              <a:rPr sz="500" dirty="0">
                <a:solidFill>
                  <a:srgbClr val="5B9BD4"/>
                </a:solidFill>
                <a:latin typeface="Calibri"/>
                <a:cs typeface="Calibri"/>
              </a:rPr>
              <a:t>G</a:t>
            </a:r>
            <a:r>
              <a:rPr sz="500" spc="-5" dirty="0">
                <a:solidFill>
                  <a:srgbClr val="5B9BD4"/>
                </a:solidFill>
                <a:latin typeface="Calibri"/>
                <a:cs typeface="Calibri"/>
              </a:rPr>
              <a:t>A</a:t>
            </a:r>
            <a:r>
              <a:rPr sz="500" spc="10" dirty="0">
                <a:solidFill>
                  <a:srgbClr val="5B9BD4"/>
                </a:solidFill>
                <a:latin typeface="Calibri"/>
                <a:cs typeface="Calibri"/>
              </a:rPr>
              <a:t>T</a:t>
            </a:r>
            <a:r>
              <a:rPr sz="500" spc="5" dirty="0">
                <a:solidFill>
                  <a:srgbClr val="5B9BD4"/>
                </a:solidFill>
                <a:latin typeface="Calibri"/>
                <a:cs typeface="Calibri"/>
              </a:rPr>
              <a:t>O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7804122" y="1330649"/>
            <a:ext cx="438926" cy="17201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826285" y="1345609"/>
            <a:ext cx="390525" cy="125095"/>
          </a:xfrm>
          <a:custGeom>
            <a:avLst/>
            <a:gdLst/>
            <a:ahLst/>
            <a:cxnLst/>
            <a:rect l="l" t="t" r="r" b="b"/>
            <a:pathLst>
              <a:path w="390525" h="125094">
                <a:moveTo>
                  <a:pt x="65026" y="0"/>
                </a:moveTo>
                <a:lnTo>
                  <a:pt x="0" y="62551"/>
                </a:lnTo>
                <a:lnTo>
                  <a:pt x="65026" y="125050"/>
                </a:lnTo>
                <a:lnTo>
                  <a:pt x="65026" y="93774"/>
                </a:lnTo>
                <a:lnTo>
                  <a:pt x="357670" y="93774"/>
                </a:lnTo>
                <a:lnTo>
                  <a:pt x="390156" y="62551"/>
                </a:lnTo>
                <a:lnTo>
                  <a:pt x="357643" y="31275"/>
                </a:lnTo>
                <a:lnTo>
                  <a:pt x="65026" y="31275"/>
                </a:lnTo>
                <a:lnTo>
                  <a:pt x="65026" y="0"/>
                </a:lnTo>
                <a:close/>
              </a:path>
              <a:path w="390525" h="125094">
                <a:moveTo>
                  <a:pt x="357670" y="93774"/>
                </a:moveTo>
                <a:lnTo>
                  <a:pt x="325130" y="93774"/>
                </a:lnTo>
                <a:lnTo>
                  <a:pt x="325130" y="125050"/>
                </a:lnTo>
                <a:lnTo>
                  <a:pt x="357670" y="93774"/>
                </a:lnTo>
                <a:close/>
              </a:path>
              <a:path w="390525" h="125094">
                <a:moveTo>
                  <a:pt x="325130" y="0"/>
                </a:moveTo>
                <a:lnTo>
                  <a:pt x="325130" y="31275"/>
                </a:lnTo>
                <a:lnTo>
                  <a:pt x="357643" y="31275"/>
                </a:lnTo>
                <a:lnTo>
                  <a:pt x="32513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8336721" y="1346775"/>
            <a:ext cx="247015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dirty="0">
                <a:solidFill>
                  <a:srgbClr val="5B9BD4"/>
                </a:solidFill>
                <a:latin typeface="Calibri"/>
                <a:cs typeface="Calibri"/>
              </a:rPr>
              <a:t>SONATA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8775450" y="1326740"/>
            <a:ext cx="447054" cy="17983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801677" y="1345609"/>
            <a:ext cx="390525" cy="125095"/>
          </a:xfrm>
          <a:custGeom>
            <a:avLst/>
            <a:gdLst/>
            <a:ahLst/>
            <a:cxnLst/>
            <a:rect l="l" t="t" r="r" b="b"/>
            <a:pathLst>
              <a:path w="390525" h="125094">
                <a:moveTo>
                  <a:pt x="65026" y="0"/>
                </a:moveTo>
                <a:lnTo>
                  <a:pt x="0" y="62551"/>
                </a:lnTo>
                <a:lnTo>
                  <a:pt x="65026" y="125050"/>
                </a:lnTo>
                <a:lnTo>
                  <a:pt x="65026" y="93774"/>
                </a:lnTo>
                <a:lnTo>
                  <a:pt x="357670" y="93774"/>
                </a:lnTo>
                <a:lnTo>
                  <a:pt x="390156" y="62551"/>
                </a:lnTo>
                <a:lnTo>
                  <a:pt x="357643" y="31275"/>
                </a:lnTo>
                <a:lnTo>
                  <a:pt x="65026" y="31275"/>
                </a:lnTo>
                <a:lnTo>
                  <a:pt x="65026" y="0"/>
                </a:lnTo>
                <a:close/>
              </a:path>
              <a:path w="390525" h="125094">
                <a:moveTo>
                  <a:pt x="357670" y="93774"/>
                </a:moveTo>
                <a:lnTo>
                  <a:pt x="325130" y="93774"/>
                </a:lnTo>
                <a:lnTo>
                  <a:pt x="325130" y="125050"/>
                </a:lnTo>
                <a:lnTo>
                  <a:pt x="357670" y="93774"/>
                </a:lnTo>
                <a:close/>
              </a:path>
              <a:path w="390525" h="125094">
                <a:moveTo>
                  <a:pt x="325130" y="0"/>
                </a:moveTo>
                <a:lnTo>
                  <a:pt x="325130" y="31275"/>
                </a:lnTo>
                <a:lnTo>
                  <a:pt x="357643" y="31275"/>
                </a:lnTo>
                <a:lnTo>
                  <a:pt x="325130" y="0"/>
                </a:lnTo>
                <a:close/>
              </a:path>
            </a:pathLst>
          </a:custGeom>
          <a:solidFill>
            <a:srgbClr val="4F8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801678" y="1345609"/>
            <a:ext cx="390525" cy="125095"/>
          </a:xfrm>
          <a:custGeom>
            <a:avLst/>
            <a:gdLst/>
            <a:ahLst/>
            <a:cxnLst/>
            <a:rect l="l" t="t" r="r" b="b"/>
            <a:pathLst>
              <a:path w="390525" h="125094">
                <a:moveTo>
                  <a:pt x="0" y="62551"/>
                </a:moveTo>
                <a:lnTo>
                  <a:pt x="65026" y="0"/>
                </a:lnTo>
                <a:lnTo>
                  <a:pt x="65026" y="31275"/>
                </a:lnTo>
                <a:lnTo>
                  <a:pt x="325130" y="31275"/>
                </a:lnTo>
                <a:lnTo>
                  <a:pt x="325130" y="0"/>
                </a:lnTo>
                <a:lnTo>
                  <a:pt x="390156" y="62551"/>
                </a:lnTo>
                <a:lnTo>
                  <a:pt x="325130" y="125050"/>
                </a:lnTo>
                <a:lnTo>
                  <a:pt x="325130" y="93774"/>
                </a:lnTo>
                <a:lnTo>
                  <a:pt x="65026" y="93774"/>
                </a:lnTo>
                <a:lnTo>
                  <a:pt x="65026" y="125050"/>
                </a:lnTo>
                <a:lnTo>
                  <a:pt x="0" y="62551"/>
                </a:lnTo>
                <a:close/>
              </a:path>
            </a:pathLst>
          </a:custGeom>
          <a:ln w="3927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 txBox="1"/>
          <p:nvPr/>
        </p:nvSpPr>
        <p:spPr>
          <a:xfrm>
            <a:off x="9325930" y="1357200"/>
            <a:ext cx="321310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dirty="0">
                <a:solidFill>
                  <a:srgbClr val="5B9BD4"/>
                </a:solidFill>
                <a:latin typeface="Calibri"/>
                <a:cs typeface="Calibri"/>
              </a:rPr>
              <a:t>I</a:t>
            </a:r>
            <a:r>
              <a:rPr sz="500" spc="-10" dirty="0">
                <a:solidFill>
                  <a:srgbClr val="5B9BD4"/>
                </a:solidFill>
                <a:latin typeface="Calibri"/>
                <a:cs typeface="Calibri"/>
              </a:rPr>
              <a:t>N</a:t>
            </a:r>
            <a:r>
              <a:rPr sz="500" spc="10" dirty="0">
                <a:solidFill>
                  <a:srgbClr val="5B9BD4"/>
                </a:solidFill>
                <a:latin typeface="Calibri"/>
                <a:cs typeface="Calibri"/>
              </a:rPr>
              <a:t>TER</a:t>
            </a:r>
            <a:r>
              <a:rPr sz="500" spc="-20" dirty="0">
                <a:solidFill>
                  <a:srgbClr val="5B9BD4"/>
                </a:solidFill>
                <a:latin typeface="Calibri"/>
                <a:cs typeface="Calibri"/>
              </a:rPr>
              <a:t>L</a:t>
            </a:r>
            <a:r>
              <a:rPr sz="500" spc="25" dirty="0">
                <a:solidFill>
                  <a:srgbClr val="5B9BD4"/>
                </a:solidFill>
                <a:latin typeface="Calibri"/>
                <a:cs typeface="Calibri"/>
              </a:rPr>
              <a:t>U</a:t>
            </a:r>
            <a:r>
              <a:rPr sz="500" spc="-25" dirty="0">
                <a:solidFill>
                  <a:srgbClr val="5B9BD4"/>
                </a:solidFill>
                <a:latin typeface="Calibri"/>
                <a:cs typeface="Calibri"/>
              </a:rPr>
              <a:t>D</a:t>
            </a:r>
            <a:r>
              <a:rPr sz="500" spc="5" dirty="0">
                <a:solidFill>
                  <a:srgbClr val="5B9BD4"/>
                </a:solidFill>
                <a:latin typeface="Calibri"/>
                <a:cs typeface="Calibri"/>
              </a:rPr>
              <a:t>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507285" y="3204586"/>
            <a:ext cx="4734714" cy="313003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8" name="TextBox 247"/>
          <p:cNvSpPr txBox="1"/>
          <p:nvPr/>
        </p:nvSpPr>
        <p:spPr>
          <a:xfrm>
            <a:off x="165469" y="1244076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>
                <a:solidFill>
                  <a:srgbClr val="D34817"/>
                </a:solidFill>
              </a:rPr>
              <a:t>Relevant to 5GTANGO</a:t>
            </a:r>
          </a:p>
          <a:p>
            <a:r>
              <a:rPr lang="en-IE" b="1" dirty="0" smtClean="0">
                <a:solidFill>
                  <a:srgbClr val="D34817"/>
                </a:solidFill>
              </a:rPr>
              <a:t>V&amp;V Platform Adapter</a:t>
            </a:r>
            <a:endParaRPr lang="en-IE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9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  <p:bldP spid="2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63958" y="295147"/>
            <a:ext cx="1494874" cy="312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66601" y="6588200"/>
            <a:ext cx="157479" cy="111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3903" y="85700"/>
            <a:ext cx="52318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Onboarding</a:t>
            </a:r>
            <a:r>
              <a:rPr spc="-75" dirty="0"/>
              <a:t> </a:t>
            </a:r>
            <a:r>
              <a:rPr dirty="0"/>
              <a:t>Process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73793" y="3600069"/>
            <a:ext cx="2275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marR="5080" indent="-3905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SP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Partner  </a:t>
            </a:r>
            <a:r>
              <a:rPr sz="1800" spc="-5" dirty="0">
                <a:latin typeface="Calibri"/>
                <a:cs typeface="Calibri"/>
              </a:rPr>
              <a:t>ONAP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0293" y="4195922"/>
            <a:ext cx="4446905" cy="250825"/>
          </a:xfrm>
          <a:custGeom>
            <a:avLst/>
            <a:gdLst/>
            <a:ahLst/>
            <a:cxnLst/>
            <a:rect l="l" t="t" r="r" b="b"/>
            <a:pathLst>
              <a:path w="4446905" h="250825">
                <a:moveTo>
                  <a:pt x="0" y="0"/>
                </a:moveTo>
                <a:lnTo>
                  <a:pt x="0" y="250379"/>
                </a:lnTo>
                <a:lnTo>
                  <a:pt x="4446413" y="250380"/>
                </a:lnTo>
              </a:path>
            </a:pathLst>
          </a:custGeom>
          <a:ln w="452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6458" y="4366042"/>
            <a:ext cx="161290" cy="160655"/>
          </a:xfrm>
          <a:custGeom>
            <a:avLst/>
            <a:gdLst/>
            <a:ahLst/>
            <a:cxnLst/>
            <a:rect l="l" t="t" r="r" b="b"/>
            <a:pathLst>
              <a:path w="161290" h="160654">
                <a:moveTo>
                  <a:pt x="0" y="0"/>
                </a:moveTo>
                <a:lnTo>
                  <a:pt x="0" y="160521"/>
                </a:lnTo>
                <a:lnTo>
                  <a:pt x="161151" y="802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29902" y="3757757"/>
            <a:ext cx="739140" cy="0"/>
          </a:xfrm>
          <a:custGeom>
            <a:avLst/>
            <a:gdLst/>
            <a:ahLst/>
            <a:cxnLst/>
            <a:rect l="l" t="t" r="r" b="b"/>
            <a:pathLst>
              <a:path w="739139">
                <a:moveTo>
                  <a:pt x="0" y="0"/>
                </a:moveTo>
                <a:lnTo>
                  <a:pt x="738864" y="0"/>
                </a:lnTo>
              </a:path>
            </a:pathLst>
          </a:custGeom>
          <a:ln w="452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8518" y="3677496"/>
            <a:ext cx="161290" cy="160655"/>
          </a:xfrm>
          <a:custGeom>
            <a:avLst/>
            <a:gdLst/>
            <a:ahLst/>
            <a:cxnLst/>
            <a:rect l="l" t="t" r="r" b="b"/>
            <a:pathLst>
              <a:path w="161289" h="160654">
                <a:moveTo>
                  <a:pt x="0" y="0"/>
                </a:moveTo>
                <a:lnTo>
                  <a:pt x="0" y="160521"/>
                </a:lnTo>
                <a:lnTo>
                  <a:pt x="161151" y="802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0645" y="3319592"/>
            <a:ext cx="2639301" cy="8763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0645" y="3319592"/>
            <a:ext cx="2639695" cy="876935"/>
          </a:xfrm>
          <a:custGeom>
            <a:avLst/>
            <a:gdLst/>
            <a:ahLst/>
            <a:cxnLst/>
            <a:rect l="l" t="t" r="r" b="b"/>
            <a:pathLst>
              <a:path w="2639695" h="876935">
                <a:moveTo>
                  <a:pt x="0" y="876329"/>
                </a:moveTo>
                <a:lnTo>
                  <a:pt x="2639301" y="876329"/>
                </a:lnTo>
                <a:lnTo>
                  <a:pt x="2639301" y="0"/>
                </a:lnTo>
                <a:lnTo>
                  <a:pt x="0" y="0"/>
                </a:lnTo>
                <a:lnTo>
                  <a:pt x="0" y="876329"/>
                </a:lnTo>
                <a:close/>
              </a:path>
            </a:pathLst>
          </a:custGeom>
          <a:ln w="208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90645" y="3573964"/>
            <a:ext cx="263969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SDC</a:t>
            </a:r>
            <a:endParaRPr sz="1950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9669" y="1942502"/>
            <a:ext cx="4524517" cy="625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09669" y="2068207"/>
            <a:ext cx="45250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195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Ext-API</a:t>
            </a:r>
            <a:endParaRPr sz="1950">
              <a:latin typeface="Franklin Gothic Medium"/>
              <a:cs typeface="Franklin Gothic 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69765" y="2318072"/>
            <a:ext cx="396240" cy="1002030"/>
          </a:xfrm>
          <a:custGeom>
            <a:avLst/>
            <a:gdLst/>
            <a:ahLst/>
            <a:cxnLst/>
            <a:rect l="l" t="t" r="r" b="b"/>
            <a:pathLst>
              <a:path w="396239" h="1002029">
                <a:moveTo>
                  <a:pt x="98966" y="0"/>
                </a:moveTo>
                <a:lnTo>
                  <a:pt x="98966" y="804415"/>
                </a:lnTo>
                <a:lnTo>
                  <a:pt x="0" y="804415"/>
                </a:lnTo>
                <a:lnTo>
                  <a:pt x="197919" y="1001519"/>
                </a:lnTo>
                <a:lnTo>
                  <a:pt x="395839" y="804415"/>
                </a:lnTo>
                <a:lnTo>
                  <a:pt x="296886" y="804415"/>
                </a:lnTo>
                <a:lnTo>
                  <a:pt x="296886" y="0"/>
                </a:lnTo>
              </a:path>
            </a:pathLst>
          </a:custGeom>
          <a:ln w="13957">
            <a:solidFill>
              <a:srgbClr val="156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9669" y="3319592"/>
            <a:ext cx="1256810" cy="876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9669" y="3319592"/>
            <a:ext cx="1257300" cy="876935"/>
          </a:xfrm>
          <a:custGeom>
            <a:avLst/>
            <a:gdLst/>
            <a:ahLst/>
            <a:cxnLst/>
            <a:rect l="l" t="t" r="r" b="b"/>
            <a:pathLst>
              <a:path w="1257300" h="876935">
                <a:moveTo>
                  <a:pt x="0" y="876329"/>
                </a:moveTo>
                <a:lnTo>
                  <a:pt x="1256810" y="876329"/>
                </a:lnTo>
                <a:lnTo>
                  <a:pt x="1256810" y="0"/>
                </a:lnTo>
                <a:lnTo>
                  <a:pt x="0" y="0"/>
                </a:lnTo>
                <a:lnTo>
                  <a:pt x="0" y="876329"/>
                </a:lnTo>
                <a:close/>
              </a:path>
            </a:pathLst>
          </a:custGeom>
          <a:ln w="208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09669" y="3573964"/>
            <a:ext cx="12573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25"/>
              </a:spcBef>
            </a:pPr>
            <a:r>
              <a:rPr sz="1950" spc="-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A&amp;AI</a:t>
            </a:r>
            <a:endParaRPr sz="1950">
              <a:latin typeface="Franklin Gothic Medium"/>
              <a:cs typeface="Franklin Gothic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4557" y="1952824"/>
            <a:ext cx="95758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2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Policy</a:t>
            </a:r>
            <a:r>
              <a:rPr sz="1300" spc="-2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Design</a:t>
            </a:r>
            <a:endParaRPr sz="1300">
              <a:latin typeface="Franklin Gothic Medium"/>
              <a:cs typeface="Franklin Gothic Medi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26576" y="2318072"/>
            <a:ext cx="396240" cy="1002030"/>
          </a:xfrm>
          <a:custGeom>
            <a:avLst/>
            <a:gdLst/>
            <a:ahLst/>
            <a:cxnLst/>
            <a:rect l="l" t="t" r="r" b="b"/>
            <a:pathLst>
              <a:path w="396239" h="1002029">
                <a:moveTo>
                  <a:pt x="99008" y="0"/>
                </a:moveTo>
                <a:lnTo>
                  <a:pt x="99008" y="804415"/>
                </a:lnTo>
                <a:lnTo>
                  <a:pt x="0" y="804415"/>
                </a:lnTo>
                <a:lnTo>
                  <a:pt x="197877" y="1001519"/>
                </a:lnTo>
                <a:lnTo>
                  <a:pt x="395895" y="804415"/>
                </a:lnTo>
                <a:lnTo>
                  <a:pt x="296886" y="804415"/>
                </a:lnTo>
                <a:lnTo>
                  <a:pt x="296886" y="0"/>
                </a:lnTo>
              </a:path>
            </a:pathLst>
          </a:custGeom>
          <a:ln w="13957">
            <a:solidFill>
              <a:srgbClr val="156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91225" y="1724004"/>
            <a:ext cx="1073785" cy="628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" marR="5080" indent="-16510" algn="just">
              <a:lnSpc>
                <a:spcPct val="101299"/>
              </a:lnSpc>
              <a:spcBef>
                <a:spcPts val="95"/>
              </a:spcBef>
            </a:pPr>
            <a:r>
              <a:rPr sz="130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Service</a:t>
            </a:r>
            <a:r>
              <a:rPr sz="1300" spc="-8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 </a:t>
            </a:r>
            <a:r>
              <a:rPr sz="1300" spc="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Design  </a:t>
            </a:r>
            <a:r>
              <a:rPr sz="1300" spc="-2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with </a:t>
            </a:r>
            <a:r>
              <a:rPr sz="1300" spc="-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reference  to</a:t>
            </a:r>
            <a:r>
              <a:rPr sz="1300" spc="-3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SPPartner</a:t>
            </a:r>
            <a:endParaRPr sz="1300">
              <a:latin typeface="Franklin Gothic Medium"/>
              <a:cs typeface="Franklin Gothic Mediu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09669" y="5260041"/>
            <a:ext cx="2387939" cy="8763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09669" y="5518958"/>
            <a:ext cx="2388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7230">
              <a:lnSpc>
                <a:spcPct val="100000"/>
              </a:lnSpc>
              <a:spcBef>
                <a:spcPts val="125"/>
              </a:spcBef>
            </a:pPr>
            <a:r>
              <a:rPr sz="195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Policy</a:t>
            </a:r>
            <a:r>
              <a:rPr sz="195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9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FW</a:t>
            </a:r>
            <a:endParaRPr sz="1950">
              <a:latin typeface="Franklin Gothic Medium"/>
              <a:cs typeface="Franklin Gothic Medi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67140" y="4195922"/>
            <a:ext cx="3242945" cy="1703070"/>
          </a:xfrm>
          <a:custGeom>
            <a:avLst/>
            <a:gdLst/>
            <a:ahLst/>
            <a:cxnLst/>
            <a:rect l="l" t="t" r="r" b="b"/>
            <a:pathLst>
              <a:path w="3242945" h="1703070">
                <a:moveTo>
                  <a:pt x="0" y="0"/>
                </a:moveTo>
                <a:lnTo>
                  <a:pt x="0" y="1602431"/>
                </a:lnTo>
                <a:lnTo>
                  <a:pt x="3041439" y="1602431"/>
                </a:lnTo>
                <a:lnTo>
                  <a:pt x="3041439" y="1702583"/>
                </a:lnTo>
                <a:lnTo>
                  <a:pt x="3242528" y="1502279"/>
                </a:lnTo>
                <a:lnTo>
                  <a:pt x="3041439" y="1301975"/>
                </a:lnTo>
                <a:lnTo>
                  <a:pt x="3041439" y="1402127"/>
                </a:lnTo>
                <a:lnTo>
                  <a:pt x="201089" y="1402127"/>
                </a:lnTo>
                <a:lnTo>
                  <a:pt x="201089" y="0"/>
                </a:lnTo>
              </a:path>
            </a:pathLst>
          </a:custGeom>
          <a:ln w="13921">
            <a:solidFill>
              <a:srgbClr val="156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87733" y="5177467"/>
            <a:ext cx="1451610" cy="427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300" spc="-2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Policy </a:t>
            </a:r>
            <a:r>
              <a:rPr sz="1300" spc="-1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onboarding to</a:t>
            </a:r>
            <a:endParaRPr sz="1300">
              <a:latin typeface="Franklin Gothic Medium"/>
              <a:cs typeface="Franklin Gothic Medium"/>
            </a:endParaRPr>
          </a:p>
          <a:p>
            <a:pPr marL="6350" algn="ctr">
              <a:lnSpc>
                <a:spcPct val="100000"/>
              </a:lnSpc>
              <a:spcBef>
                <a:spcPts val="20"/>
              </a:spcBef>
            </a:pPr>
            <a:r>
              <a:rPr sz="1300" spc="-2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Policy</a:t>
            </a:r>
            <a:r>
              <a:rPr sz="1300" spc="2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 </a:t>
            </a:r>
            <a:r>
              <a:rPr sz="1300" spc="-3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FW</a:t>
            </a:r>
            <a:endParaRPr sz="1300">
              <a:latin typeface="Franklin Gothic Medium"/>
              <a:cs typeface="Franklin Gothic Mediu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97007" y="2568452"/>
            <a:ext cx="396240" cy="2691765"/>
          </a:xfrm>
          <a:custGeom>
            <a:avLst/>
            <a:gdLst/>
            <a:ahLst/>
            <a:cxnLst/>
            <a:rect l="l" t="t" r="r" b="b"/>
            <a:pathLst>
              <a:path w="396240" h="2691765">
                <a:moveTo>
                  <a:pt x="99008" y="0"/>
                </a:moveTo>
                <a:lnTo>
                  <a:pt x="99008" y="2494438"/>
                </a:lnTo>
                <a:lnTo>
                  <a:pt x="0" y="2494438"/>
                </a:lnTo>
                <a:lnTo>
                  <a:pt x="197877" y="2691584"/>
                </a:lnTo>
                <a:lnTo>
                  <a:pt x="395895" y="2494438"/>
                </a:lnTo>
                <a:lnTo>
                  <a:pt x="296886" y="2494438"/>
                </a:lnTo>
                <a:lnTo>
                  <a:pt x="296886" y="0"/>
                </a:lnTo>
              </a:path>
            </a:pathLst>
          </a:custGeom>
          <a:ln w="13963">
            <a:solidFill>
              <a:srgbClr val="156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97609" y="4008137"/>
            <a:ext cx="2136577" cy="8763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97609" y="4008137"/>
            <a:ext cx="2136775" cy="876935"/>
          </a:xfrm>
          <a:custGeom>
            <a:avLst/>
            <a:gdLst/>
            <a:ahLst/>
            <a:cxnLst/>
            <a:rect l="l" t="t" r="r" b="b"/>
            <a:pathLst>
              <a:path w="2136775" h="876935">
                <a:moveTo>
                  <a:pt x="0" y="876329"/>
                </a:moveTo>
                <a:lnTo>
                  <a:pt x="2136577" y="876329"/>
                </a:lnTo>
                <a:lnTo>
                  <a:pt x="2136577" y="0"/>
                </a:lnTo>
                <a:lnTo>
                  <a:pt x="0" y="0"/>
                </a:lnTo>
                <a:lnTo>
                  <a:pt x="0" y="876329"/>
                </a:lnTo>
                <a:close/>
              </a:path>
            </a:pathLst>
          </a:custGeom>
          <a:ln w="208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97609" y="4264666"/>
            <a:ext cx="2136775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125"/>
              </a:spcBef>
            </a:pPr>
            <a:r>
              <a:rPr sz="1950" spc="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SO</a:t>
            </a:r>
            <a:endParaRPr sz="1950">
              <a:latin typeface="Franklin Gothic Medium"/>
              <a:cs typeface="Franklin Gothic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21956" y="2825676"/>
            <a:ext cx="1068705" cy="628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299"/>
              </a:lnSpc>
              <a:spcBef>
                <a:spcPts val="95"/>
              </a:spcBef>
            </a:pPr>
            <a:r>
              <a:rPr sz="1300" spc="-1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Configuration  </a:t>
            </a:r>
            <a:r>
              <a:rPr sz="130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and </a:t>
            </a:r>
            <a:r>
              <a:rPr sz="1300" spc="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Guard  </a:t>
            </a:r>
            <a:r>
              <a:rPr sz="1300" spc="-2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Policy</a:t>
            </a:r>
            <a:r>
              <a:rPr sz="1300" spc="-3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Creation</a:t>
            </a:r>
            <a:endParaRPr sz="1300">
              <a:latin typeface="Franklin Gothic Medium"/>
              <a:cs typeface="Franklin Gothic Medi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04047" y="4448277"/>
            <a:ext cx="2047239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Service </a:t>
            </a:r>
            <a:r>
              <a:rPr sz="1300" spc="-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Package</a:t>
            </a:r>
            <a:r>
              <a:rPr sz="1300" spc="-8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Distribution</a:t>
            </a:r>
            <a:endParaRPr sz="1300">
              <a:latin typeface="Franklin Gothic Medium"/>
              <a:cs typeface="Franklin Gothic Medi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70812" y="3103806"/>
            <a:ext cx="5429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S</a:t>
            </a:r>
            <a:r>
              <a:rPr sz="1300" spc="-2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e</a:t>
            </a:r>
            <a:r>
              <a:rPr sz="1300" spc="6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r</a:t>
            </a:r>
            <a:r>
              <a:rPr sz="1300" spc="-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v</a:t>
            </a:r>
            <a:r>
              <a:rPr sz="1300" spc="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i</a:t>
            </a:r>
            <a:r>
              <a:rPr sz="1300" spc="-3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c</a:t>
            </a:r>
            <a:r>
              <a:rPr sz="1300" spc="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e</a:t>
            </a:r>
            <a:endParaRPr sz="1300">
              <a:latin typeface="Franklin Gothic Medium"/>
              <a:cs typeface="Franklin Gothic 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19995" y="3305154"/>
            <a:ext cx="838200" cy="42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0">
              <a:lnSpc>
                <a:spcPct val="101299"/>
              </a:lnSpc>
              <a:spcBef>
                <a:spcPts val="95"/>
              </a:spcBef>
            </a:pPr>
            <a:r>
              <a:rPr sz="1300" spc="-2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Package  </a:t>
            </a:r>
            <a:r>
              <a:rPr sz="1300" spc="-3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D</a:t>
            </a:r>
            <a:r>
              <a:rPr sz="1300" spc="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i</a:t>
            </a:r>
            <a:r>
              <a:rPr sz="1300" spc="-2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s</a:t>
            </a:r>
            <a:r>
              <a:rPr sz="1300" spc="-1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t</a:t>
            </a:r>
            <a:r>
              <a:rPr sz="1300" spc="5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r</a:t>
            </a:r>
            <a:r>
              <a:rPr sz="1300" spc="-7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i</a:t>
            </a:r>
            <a:r>
              <a:rPr sz="1300" spc="4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b</a:t>
            </a:r>
            <a:r>
              <a:rPr sz="1300" spc="3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u</a:t>
            </a:r>
            <a:r>
              <a:rPr sz="1300" spc="-9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t</a:t>
            </a:r>
            <a:r>
              <a:rPr sz="1300" spc="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i</a:t>
            </a:r>
            <a:r>
              <a:rPr sz="1300" spc="-35" dirty="0">
                <a:solidFill>
                  <a:srgbClr val="136093"/>
                </a:solidFill>
                <a:latin typeface="Franklin Gothic Medium"/>
                <a:cs typeface="Franklin Gothic Medium"/>
              </a:rPr>
              <a:t>o</a:t>
            </a:r>
            <a:r>
              <a:rPr sz="1300" spc="10" dirty="0">
                <a:solidFill>
                  <a:srgbClr val="136093"/>
                </a:solidFill>
                <a:latin typeface="Franklin Gothic Medium"/>
                <a:cs typeface="Franklin Gothic Medium"/>
              </a:rPr>
              <a:t>n</a:t>
            </a:r>
            <a:endParaRPr sz="1300">
              <a:latin typeface="Franklin Gothic Medium"/>
              <a:cs typeface="Franklin Gothic Medium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04815" y="2583179"/>
            <a:ext cx="417830" cy="706120"/>
          </a:xfrm>
          <a:custGeom>
            <a:avLst/>
            <a:gdLst/>
            <a:ahLst/>
            <a:cxnLst/>
            <a:rect l="l" t="t" r="r" b="b"/>
            <a:pathLst>
              <a:path w="417829" h="706120">
                <a:moveTo>
                  <a:pt x="0" y="496824"/>
                </a:moveTo>
                <a:lnTo>
                  <a:pt x="104394" y="496824"/>
                </a:lnTo>
                <a:lnTo>
                  <a:pt x="104394" y="0"/>
                </a:lnTo>
                <a:lnTo>
                  <a:pt x="313182" y="0"/>
                </a:lnTo>
                <a:lnTo>
                  <a:pt x="313182" y="496824"/>
                </a:lnTo>
                <a:lnTo>
                  <a:pt x="417575" y="496824"/>
                </a:lnTo>
                <a:lnTo>
                  <a:pt x="208787" y="705612"/>
                </a:lnTo>
                <a:lnTo>
                  <a:pt x="0" y="496824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36564" y="1226819"/>
            <a:ext cx="416559" cy="706120"/>
          </a:xfrm>
          <a:custGeom>
            <a:avLst/>
            <a:gdLst/>
            <a:ahLst/>
            <a:cxnLst/>
            <a:rect l="l" t="t" r="r" b="b"/>
            <a:pathLst>
              <a:path w="416560" h="706119">
                <a:moveTo>
                  <a:pt x="0" y="497585"/>
                </a:moveTo>
                <a:lnTo>
                  <a:pt x="104012" y="497585"/>
                </a:lnTo>
                <a:lnTo>
                  <a:pt x="104012" y="0"/>
                </a:lnTo>
                <a:lnTo>
                  <a:pt x="312038" y="0"/>
                </a:lnTo>
                <a:lnTo>
                  <a:pt x="312038" y="497585"/>
                </a:lnTo>
                <a:lnTo>
                  <a:pt x="416051" y="497585"/>
                </a:lnTo>
                <a:lnTo>
                  <a:pt x="208025" y="705612"/>
                </a:lnTo>
                <a:lnTo>
                  <a:pt x="0" y="497585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51286" y="608738"/>
            <a:ext cx="28454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Optional Partner information 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Policy </a:t>
            </a:r>
            <a:r>
              <a:rPr sz="1800" spc="-10" dirty="0">
                <a:latin typeface="Calibri"/>
                <a:cs typeface="Calibri"/>
              </a:rPr>
              <a:t>information </a:t>
            </a:r>
            <a:r>
              <a:rPr sz="1800" spc="-5" dirty="0">
                <a:latin typeface="Calibri"/>
                <a:cs typeface="Calibri"/>
              </a:rPr>
              <a:t>sharing 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OSS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63958" y="295147"/>
            <a:ext cx="1494874" cy="312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66601" y="6588200"/>
            <a:ext cx="157479" cy="111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3903" y="85700"/>
            <a:ext cx="52318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Onboarding</a:t>
            </a:r>
            <a:r>
              <a:rPr spc="-75" dirty="0"/>
              <a:t> </a:t>
            </a:r>
            <a:r>
              <a:rPr dirty="0"/>
              <a:t>Process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22758" y="1977940"/>
            <a:ext cx="6333561" cy="3818298"/>
            <a:chOff x="1190645" y="1226819"/>
            <a:chExt cx="8044034" cy="4909551"/>
          </a:xfrm>
        </p:grpSpPr>
        <p:sp>
          <p:nvSpPr>
            <p:cNvPr id="9" name="object 9"/>
            <p:cNvSpPr/>
            <p:nvPr/>
          </p:nvSpPr>
          <p:spPr>
            <a:xfrm>
              <a:off x="2510293" y="4195922"/>
              <a:ext cx="4446905" cy="250825"/>
            </a:xfrm>
            <a:custGeom>
              <a:avLst/>
              <a:gdLst/>
              <a:ahLst/>
              <a:cxnLst/>
              <a:rect l="l" t="t" r="r" b="b"/>
              <a:pathLst>
                <a:path w="4446905" h="250825">
                  <a:moveTo>
                    <a:pt x="0" y="0"/>
                  </a:moveTo>
                  <a:lnTo>
                    <a:pt x="0" y="250379"/>
                  </a:lnTo>
                  <a:lnTo>
                    <a:pt x="4446413" y="250380"/>
                  </a:lnTo>
                </a:path>
              </a:pathLst>
            </a:custGeom>
            <a:ln w="452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36458" y="4366042"/>
              <a:ext cx="161290" cy="160655"/>
            </a:xfrm>
            <a:custGeom>
              <a:avLst/>
              <a:gdLst/>
              <a:ahLst/>
              <a:cxnLst/>
              <a:rect l="l" t="t" r="r" b="b"/>
              <a:pathLst>
                <a:path w="161290" h="160654">
                  <a:moveTo>
                    <a:pt x="0" y="0"/>
                  </a:moveTo>
                  <a:lnTo>
                    <a:pt x="0" y="160521"/>
                  </a:lnTo>
                  <a:lnTo>
                    <a:pt x="161151" y="8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829902" y="3757757"/>
              <a:ext cx="739140" cy="0"/>
            </a:xfrm>
            <a:custGeom>
              <a:avLst/>
              <a:gdLst/>
              <a:ahLst/>
              <a:cxnLst/>
              <a:rect l="l" t="t" r="r" b="b"/>
              <a:pathLst>
                <a:path w="739139">
                  <a:moveTo>
                    <a:pt x="0" y="0"/>
                  </a:moveTo>
                  <a:lnTo>
                    <a:pt x="738864" y="0"/>
                  </a:lnTo>
                </a:path>
              </a:pathLst>
            </a:custGeom>
            <a:ln w="452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48518" y="3677496"/>
              <a:ext cx="161290" cy="160655"/>
            </a:xfrm>
            <a:custGeom>
              <a:avLst/>
              <a:gdLst/>
              <a:ahLst/>
              <a:cxnLst/>
              <a:rect l="l" t="t" r="r" b="b"/>
              <a:pathLst>
                <a:path w="161289" h="160654">
                  <a:moveTo>
                    <a:pt x="0" y="0"/>
                  </a:moveTo>
                  <a:lnTo>
                    <a:pt x="0" y="160521"/>
                  </a:lnTo>
                  <a:lnTo>
                    <a:pt x="161151" y="8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0645" y="3319592"/>
              <a:ext cx="2639301" cy="8763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0645" y="3319592"/>
              <a:ext cx="2639695" cy="876935"/>
            </a:xfrm>
            <a:custGeom>
              <a:avLst/>
              <a:gdLst/>
              <a:ahLst/>
              <a:cxnLst/>
              <a:rect l="l" t="t" r="r" b="b"/>
              <a:pathLst>
                <a:path w="2639695" h="876935">
                  <a:moveTo>
                    <a:pt x="0" y="876329"/>
                  </a:moveTo>
                  <a:lnTo>
                    <a:pt x="2639301" y="876329"/>
                  </a:lnTo>
                  <a:lnTo>
                    <a:pt x="2639301" y="0"/>
                  </a:lnTo>
                  <a:lnTo>
                    <a:pt x="0" y="0"/>
                  </a:lnTo>
                  <a:lnTo>
                    <a:pt x="0" y="876329"/>
                  </a:lnTo>
                  <a:close/>
                </a:path>
              </a:pathLst>
            </a:custGeom>
            <a:ln w="2087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190645" y="3573964"/>
              <a:ext cx="2639695" cy="337201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" algn="ctr">
                <a:lnSpc>
                  <a:spcPct val="100000"/>
                </a:lnSpc>
                <a:spcBef>
                  <a:spcPts val="125"/>
                </a:spcBef>
              </a:pPr>
              <a:r>
                <a:rPr sz="1600" spc="5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SDC</a:t>
              </a:r>
              <a:endParaRPr sz="1600">
                <a:latin typeface="Franklin Gothic Medium"/>
                <a:cs typeface="Franklin Gothic Medium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709669" y="1942502"/>
              <a:ext cx="4524517" cy="625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4709669" y="2068206"/>
              <a:ext cx="4525010" cy="3372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587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5"/>
                </a:spcBef>
              </a:pPr>
              <a:r>
                <a:rPr sz="1600" spc="-30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Ext-API</a:t>
              </a:r>
              <a:endParaRPr sz="16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69765" y="2318072"/>
              <a:ext cx="396240" cy="1002030"/>
            </a:xfrm>
            <a:custGeom>
              <a:avLst/>
              <a:gdLst/>
              <a:ahLst/>
              <a:cxnLst/>
              <a:rect l="l" t="t" r="r" b="b"/>
              <a:pathLst>
                <a:path w="396239" h="1002029">
                  <a:moveTo>
                    <a:pt x="98966" y="0"/>
                  </a:moveTo>
                  <a:lnTo>
                    <a:pt x="98966" y="804415"/>
                  </a:lnTo>
                  <a:lnTo>
                    <a:pt x="0" y="804415"/>
                  </a:lnTo>
                  <a:lnTo>
                    <a:pt x="197919" y="1001519"/>
                  </a:lnTo>
                  <a:lnTo>
                    <a:pt x="395839" y="804415"/>
                  </a:lnTo>
                  <a:lnTo>
                    <a:pt x="296886" y="804415"/>
                  </a:lnTo>
                  <a:lnTo>
                    <a:pt x="296886" y="0"/>
                  </a:lnTo>
                </a:path>
              </a:pathLst>
            </a:custGeom>
            <a:ln w="13957">
              <a:solidFill>
                <a:srgbClr val="156092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709669" y="3319592"/>
              <a:ext cx="1256810" cy="8763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9669" y="3319592"/>
              <a:ext cx="1257300" cy="876935"/>
            </a:xfrm>
            <a:custGeom>
              <a:avLst/>
              <a:gdLst/>
              <a:ahLst/>
              <a:cxnLst/>
              <a:rect l="l" t="t" r="r" b="b"/>
              <a:pathLst>
                <a:path w="1257300" h="876935">
                  <a:moveTo>
                    <a:pt x="0" y="876329"/>
                  </a:moveTo>
                  <a:lnTo>
                    <a:pt x="1256810" y="876329"/>
                  </a:lnTo>
                  <a:lnTo>
                    <a:pt x="1256810" y="0"/>
                  </a:lnTo>
                  <a:lnTo>
                    <a:pt x="0" y="0"/>
                  </a:lnTo>
                  <a:lnTo>
                    <a:pt x="0" y="876329"/>
                  </a:lnTo>
                  <a:close/>
                </a:path>
              </a:pathLst>
            </a:custGeom>
            <a:ln w="208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709669" y="3573964"/>
              <a:ext cx="1257300" cy="337201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3540">
                <a:lnSpc>
                  <a:spcPct val="100000"/>
                </a:lnSpc>
                <a:spcBef>
                  <a:spcPts val="125"/>
                </a:spcBef>
              </a:pPr>
              <a:r>
                <a:rPr sz="1600" spc="-85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A&amp;AI</a:t>
              </a:r>
              <a:endParaRPr sz="1600">
                <a:latin typeface="Franklin Gothic Medium"/>
                <a:cs typeface="Franklin Gothic Medium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214557" y="1952824"/>
              <a:ext cx="957579" cy="454273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100" spc="-2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Policy</a:t>
              </a:r>
              <a:r>
                <a:rPr sz="1100" spc="-2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 </a:t>
              </a:r>
              <a:r>
                <a:rPr sz="1100" spc="-1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Design</a:t>
              </a:r>
              <a:endParaRPr sz="1100">
                <a:latin typeface="Franklin Gothic Medium"/>
                <a:cs typeface="Franklin Gothic Medium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626576" y="2318072"/>
              <a:ext cx="396240" cy="1002030"/>
            </a:xfrm>
            <a:custGeom>
              <a:avLst/>
              <a:gdLst/>
              <a:ahLst/>
              <a:cxnLst/>
              <a:rect l="l" t="t" r="r" b="b"/>
              <a:pathLst>
                <a:path w="396239" h="1002029">
                  <a:moveTo>
                    <a:pt x="99008" y="0"/>
                  </a:moveTo>
                  <a:lnTo>
                    <a:pt x="99008" y="804415"/>
                  </a:lnTo>
                  <a:lnTo>
                    <a:pt x="0" y="804415"/>
                  </a:lnTo>
                  <a:lnTo>
                    <a:pt x="197877" y="1001519"/>
                  </a:lnTo>
                  <a:lnTo>
                    <a:pt x="395895" y="804415"/>
                  </a:lnTo>
                  <a:lnTo>
                    <a:pt x="296886" y="804415"/>
                  </a:lnTo>
                  <a:lnTo>
                    <a:pt x="296886" y="0"/>
                  </a:lnTo>
                </a:path>
              </a:pathLst>
            </a:custGeom>
            <a:ln w="13957">
              <a:solidFill>
                <a:srgbClr val="156092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2291225" y="1724004"/>
              <a:ext cx="1073785" cy="89486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8575" marR="5080" indent="-16510" algn="just">
                <a:lnSpc>
                  <a:spcPct val="101299"/>
                </a:lnSpc>
                <a:spcBef>
                  <a:spcPts val="95"/>
                </a:spcBef>
              </a:pPr>
              <a:r>
                <a:rPr sz="110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Service</a:t>
              </a:r>
              <a:r>
                <a:rPr sz="1100" spc="-8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 </a:t>
              </a:r>
              <a:r>
                <a:rPr sz="1100" spc="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Design  </a:t>
              </a:r>
              <a:r>
                <a:rPr sz="1100" spc="-2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with </a:t>
              </a:r>
              <a:r>
                <a:rPr sz="1100" spc="-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reference  to</a:t>
              </a:r>
              <a:r>
                <a:rPr sz="1100" spc="-3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 </a:t>
              </a:r>
              <a:r>
                <a:rPr sz="1100" spc="-1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SPPartner</a:t>
              </a:r>
              <a:endParaRPr sz="1100">
                <a:latin typeface="Franklin Gothic Medium"/>
                <a:cs typeface="Franklin Gothic Medium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709669" y="5260041"/>
              <a:ext cx="2387939" cy="8763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4709669" y="5518958"/>
              <a:ext cx="2388235" cy="337201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697230">
                <a:lnSpc>
                  <a:spcPct val="100000"/>
                </a:lnSpc>
                <a:spcBef>
                  <a:spcPts val="125"/>
                </a:spcBef>
              </a:pPr>
              <a:r>
                <a:rPr sz="1600" spc="-25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Policy</a:t>
              </a:r>
              <a:r>
                <a:rPr sz="1600" spc="-5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 </a:t>
              </a:r>
              <a:r>
                <a:rPr sz="1600" spc="-50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FW</a:t>
              </a:r>
              <a:endParaRPr sz="1600">
                <a:latin typeface="Franklin Gothic Medium"/>
                <a:cs typeface="Franklin Gothic Medium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467140" y="4195922"/>
              <a:ext cx="3242945" cy="1703070"/>
            </a:xfrm>
            <a:custGeom>
              <a:avLst/>
              <a:gdLst/>
              <a:ahLst/>
              <a:cxnLst/>
              <a:rect l="l" t="t" r="r" b="b"/>
              <a:pathLst>
                <a:path w="3242945" h="1703070">
                  <a:moveTo>
                    <a:pt x="0" y="0"/>
                  </a:moveTo>
                  <a:lnTo>
                    <a:pt x="0" y="1602431"/>
                  </a:lnTo>
                  <a:lnTo>
                    <a:pt x="3041439" y="1602431"/>
                  </a:lnTo>
                  <a:lnTo>
                    <a:pt x="3041439" y="1702583"/>
                  </a:lnTo>
                  <a:lnTo>
                    <a:pt x="3242528" y="1502279"/>
                  </a:lnTo>
                  <a:lnTo>
                    <a:pt x="3041439" y="1301975"/>
                  </a:lnTo>
                  <a:lnTo>
                    <a:pt x="3041439" y="1402127"/>
                  </a:lnTo>
                  <a:lnTo>
                    <a:pt x="201089" y="1402127"/>
                  </a:lnTo>
                  <a:lnTo>
                    <a:pt x="201089" y="0"/>
                  </a:lnTo>
                </a:path>
              </a:pathLst>
            </a:custGeom>
            <a:ln w="13921">
              <a:solidFill>
                <a:srgbClr val="156092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2287733" y="5177467"/>
              <a:ext cx="1451611" cy="671929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4"/>
                </a:spcBef>
              </a:pPr>
              <a:r>
                <a:rPr sz="1100" spc="-2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Policy </a:t>
              </a:r>
              <a:r>
                <a:rPr sz="1100" spc="-1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onboarding to</a:t>
              </a:r>
              <a:endParaRPr sz="1100">
                <a:latin typeface="Franklin Gothic Medium"/>
                <a:cs typeface="Franklin Gothic Medium"/>
              </a:endParaRPr>
            </a:p>
            <a:p>
              <a:pPr marL="6350" algn="ctr">
                <a:lnSpc>
                  <a:spcPct val="100000"/>
                </a:lnSpc>
                <a:spcBef>
                  <a:spcPts val="20"/>
                </a:spcBef>
              </a:pPr>
              <a:r>
                <a:rPr sz="1100" spc="-2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Policy</a:t>
              </a:r>
              <a:r>
                <a:rPr sz="1100" spc="2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 </a:t>
              </a:r>
              <a:r>
                <a:rPr sz="1100" spc="-3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FW</a:t>
              </a:r>
              <a:endParaRPr sz="1100">
                <a:latin typeface="Franklin Gothic Medium"/>
                <a:cs typeface="Franklin Gothic Medium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397007" y="2568452"/>
              <a:ext cx="396240" cy="2691765"/>
            </a:xfrm>
            <a:custGeom>
              <a:avLst/>
              <a:gdLst/>
              <a:ahLst/>
              <a:cxnLst/>
              <a:rect l="l" t="t" r="r" b="b"/>
              <a:pathLst>
                <a:path w="396240" h="2691765">
                  <a:moveTo>
                    <a:pt x="99008" y="0"/>
                  </a:moveTo>
                  <a:lnTo>
                    <a:pt x="99008" y="2494438"/>
                  </a:lnTo>
                  <a:lnTo>
                    <a:pt x="0" y="2494438"/>
                  </a:lnTo>
                  <a:lnTo>
                    <a:pt x="197877" y="2691584"/>
                  </a:lnTo>
                  <a:lnTo>
                    <a:pt x="395895" y="2494438"/>
                  </a:lnTo>
                  <a:lnTo>
                    <a:pt x="296886" y="2494438"/>
                  </a:lnTo>
                  <a:lnTo>
                    <a:pt x="296886" y="0"/>
                  </a:lnTo>
                </a:path>
              </a:pathLst>
            </a:custGeom>
            <a:ln w="13963">
              <a:solidFill>
                <a:srgbClr val="156092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097609" y="4008137"/>
              <a:ext cx="2136577" cy="8763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097609" y="4008137"/>
              <a:ext cx="2136775" cy="876935"/>
            </a:xfrm>
            <a:custGeom>
              <a:avLst/>
              <a:gdLst/>
              <a:ahLst/>
              <a:cxnLst/>
              <a:rect l="l" t="t" r="r" b="b"/>
              <a:pathLst>
                <a:path w="2136775" h="876935">
                  <a:moveTo>
                    <a:pt x="0" y="876329"/>
                  </a:moveTo>
                  <a:lnTo>
                    <a:pt x="2136577" y="876329"/>
                  </a:lnTo>
                  <a:lnTo>
                    <a:pt x="2136577" y="0"/>
                  </a:lnTo>
                  <a:lnTo>
                    <a:pt x="0" y="0"/>
                  </a:lnTo>
                  <a:lnTo>
                    <a:pt x="0" y="876329"/>
                  </a:lnTo>
                  <a:close/>
                </a:path>
              </a:pathLst>
            </a:custGeom>
            <a:ln w="208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7097609" y="4264666"/>
              <a:ext cx="2136775" cy="337201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24765" algn="ctr">
                <a:lnSpc>
                  <a:spcPct val="100000"/>
                </a:lnSpc>
                <a:spcBef>
                  <a:spcPts val="125"/>
                </a:spcBef>
              </a:pPr>
              <a:r>
                <a:rPr sz="1600" spc="25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SO</a:t>
              </a:r>
              <a:endParaRPr sz="1600">
                <a:latin typeface="Franklin Gothic Medium"/>
                <a:cs typeface="Franklin Gothic Medium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6821956" y="2825676"/>
              <a:ext cx="1068705" cy="89486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 algn="ctr">
                <a:lnSpc>
                  <a:spcPct val="101299"/>
                </a:lnSpc>
                <a:spcBef>
                  <a:spcPts val="95"/>
                </a:spcBef>
              </a:pPr>
              <a:r>
                <a:rPr sz="1100" spc="-1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Configuration  </a:t>
              </a:r>
              <a:r>
                <a:rPr sz="110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and </a:t>
              </a:r>
              <a:r>
                <a:rPr sz="1100" spc="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Guard  </a:t>
              </a:r>
              <a:r>
                <a:rPr sz="1100" spc="-2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Policy</a:t>
              </a:r>
              <a:r>
                <a:rPr sz="1100" spc="-3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 </a:t>
              </a:r>
              <a:r>
                <a:rPr sz="1100" spc="-1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Creation</a:t>
              </a:r>
              <a:endParaRPr sz="1100">
                <a:latin typeface="Franklin Gothic Medium"/>
                <a:cs typeface="Franklin Gothic Medium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4004047" y="4448277"/>
              <a:ext cx="2047239" cy="454273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10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Service </a:t>
              </a:r>
              <a:r>
                <a:rPr sz="1100" spc="-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Package</a:t>
              </a:r>
              <a:r>
                <a:rPr sz="1100" spc="-8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 </a:t>
              </a:r>
              <a:r>
                <a:rPr sz="1100" spc="-1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Distribution</a:t>
              </a:r>
              <a:endParaRPr sz="1100">
                <a:latin typeface="Franklin Gothic Medium"/>
                <a:cs typeface="Franklin Gothic Medium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3970812" y="3103806"/>
              <a:ext cx="542925" cy="455098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10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S</a:t>
              </a:r>
              <a:r>
                <a:rPr sz="1100" spc="-2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e</a:t>
              </a:r>
              <a:r>
                <a:rPr sz="1100" spc="6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r</a:t>
              </a:r>
              <a:r>
                <a:rPr sz="1100" spc="-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v</a:t>
              </a:r>
              <a:r>
                <a:rPr sz="1100" spc="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i</a:t>
              </a:r>
              <a:r>
                <a:rPr sz="1100" spc="-3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c</a:t>
              </a:r>
              <a:r>
                <a:rPr sz="1100" spc="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e</a:t>
              </a:r>
              <a:endParaRPr sz="1100">
                <a:latin typeface="Franklin Gothic Medium"/>
                <a:cs typeface="Franklin Gothic Medium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3819994" y="3305153"/>
              <a:ext cx="838200" cy="67506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 indent="107950">
                <a:lnSpc>
                  <a:spcPct val="101299"/>
                </a:lnSpc>
                <a:spcBef>
                  <a:spcPts val="95"/>
                </a:spcBef>
              </a:pPr>
              <a:r>
                <a:rPr sz="1100" spc="-2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Package  </a:t>
              </a:r>
              <a:r>
                <a:rPr sz="1100" spc="-3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D</a:t>
              </a:r>
              <a:r>
                <a:rPr sz="1100" spc="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i</a:t>
              </a:r>
              <a:r>
                <a:rPr sz="1100" spc="-2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s</a:t>
              </a:r>
              <a:r>
                <a:rPr sz="1100" spc="-1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t</a:t>
              </a:r>
              <a:r>
                <a:rPr sz="1100" spc="5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r</a:t>
              </a:r>
              <a:r>
                <a:rPr sz="1100" spc="-7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i</a:t>
              </a:r>
              <a:r>
                <a:rPr sz="1100" spc="4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b</a:t>
              </a:r>
              <a:r>
                <a:rPr sz="1100" spc="3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u</a:t>
              </a:r>
              <a:r>
                <a:rPr sz="1100" spc="-9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t</a:t>
              </a:r>
              <a:r>
                <a:rPr sz="1100" spc="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i</a:t>
              </a:r>
              <a:r>
                <a:rPr sz="1100" spc="-35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o</a:t>
              </a:r>
              <a:r>
                <a:rPr sz="1100" spc="10" dirty="0">
                  <a:solidFill>
                    <a:srgbClr val="136093"/>
                  </a:solidFill>
                  <a:latin typeface="Franklin Gothic Medium"/>
                  <a:cs typeface="Franklin Gothic Medium"/>
                </a:rPr>
                <a:t>n</a:t>
              </a:r>
              <a:endParaRPr sz="1100">
                <a:latin typeface="Franklin Gothic Medium"/>
                <a:cs typeface="Franklin Gothic Medium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004815" y="2583179"/>
              <a:ext cx="417830" cy="706120"/>
            </a:xfrm>
            <a:custGeom>
              <a:avLst/>
              <a:gdLst/>
              <a:ahLst/>
              <a:cxnLst/>
              <a:rect l="l" t="t" r="r" b="b"/>
              <a:pathLst>
                <a:path w="417829" h="706120">
                  <a:moveTo>
                    <a:pt x="0" y="496824"/>
                  </a:moveTo>
                  <a:lnTo>
                    <a:pt x="104394" y="496824"/>
                  </a:lnTo>
                  <a:lnTo>
                    <a:pt x="104394" y="0"/>
                  </a:lnTo>
                  <a:lnTo>
                    <a:pt x="313182" y="0"/>
                  </a:lnTo>
                  <a:lnTo>
                    <a:pt x="313182" y="496824"/>
                  </a:lnTo>
                  <a:lnTo>
                    <a:pt x="417575" y="496824"/>
                  </a:lnTo>
                  <a:lnTo>
                    <a:pt x="208787" y="705612"/>
                  </a:lnTo>
                  <a:lnTo>
                    <a:pt x="0" y="4968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6036564" y="1226819"/>
              <a:ext cx="416559" cy="706120"/>
            </a:xfrm>
            <a:custGeom>
              <a:avLst/>
              <a:gdLst/>
              <a:ahLst/>
              <a:cxnLst/>
              <a:rect l="l" t="t" r="r" b="b"/>
              <a:pathLst>
                <a:path w="416560" h="706119">
                  <a:moveTo>
                    <a:pt x="0" y="497585"/>
                  </a:moveTo>
                  <a:lnTo>
                    <a:pt x="104012" y="497585"/>
                  </a:lnTo>
                  <a:lnTo>
                    <a:pt x="104012" y="0"/>
                  </a:lnTo>
                  <a:lnTo>
                    <a:pt x="312038" y="0"/>
                  </a:lnTo>
                  <a:lnTo>
                    <a:pt x="312038" y="497585"/>
                  </a:lnTo>
                  <a:lnTo>
                    <a:pt x="416051" y="497585"/>
                  </a:lnTo>
                  <a:lnTo>
                    <a:pt x="208025" y="705612"/>
                  </a:lnTo>
                  <a:lnTo>
                    <a:pt x="0" y="49758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406537" y="1977940"/>
            <a:ext cx="6853646" cy="3978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98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V&amp;V Platform Adapter Sequence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69107" y="1678818"/>
            <a:ext cx="0" cy="517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3107" y="1038987"/>
            <a:ext cx="1462469" cy="63983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r>
              <a:rPr lang="en-US" sz="1400" dirty="0" smtClean="0">
                <a:solidFill>
                  <a:schemeClr val="bg1"/>
                </a:solidFill>
              </a:rPr>
              <a:t>Curator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5515" y="1051683"/>
            <a:ext cx="1462469" cy="6398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089"/>
            <a:r>
              <a:rPr lang="en-US" sz="1400" dirty="0" smtClean="0">
                <a:solidFill>
                  <a:srgbClr val="666666"/>
                </a:solidFill>
              </a:rPr>
              <a:t>External API</a:t>
            </a: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0927" y="1040721"/>
            <a:ext cx="1462469" cy="6398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089"/>
            <a:r>
              <a:rPr lang="en-US" sz="1400" dirty="0" smtClean="0">
                <a:solidFill>
                  <a:srgbClr val="666666"/>
                </a:solidFill>
              </a:rPr>
              <a:t>SO</a:t>
            </a: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01542" y="1050810"/>
            <a:ext cx="1462469" cy="6398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089"/>
            <a:r>
              <a:rPr lang="en-US" sz="1400" dirty="0" smtClean="0">
                <a:solidFill>
                  <a:srgbClr val="666666"/>
                </a:solidFill>
              </a:rPr>
              <a:t>A&amp;AI</a:t>
            </a:r>
            <a:endParaRPr lang="en-US" sz="1400" dirty="0">
              <a:solidFill>
                <a:srgbClr val="66666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26759" y="1678818"/>
            <a:ext cx="0" cy="517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00533" y="1680551"/>
            <a:ext cx="0" cy="517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55379" y="1678733"/>
            <a:ext cx="0" cy="517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0" y="2195043"/>
            <a:ext cx="1569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993" y="1721329"/>
            <a:ext cx="110799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89">
              <a:lnSpc>
                <a:spcPts val="3439"/>
              </a:lnSpc>
            </a:pPr>
            <a:r>
              <a:rPr lang="en-US" sz="9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	</a:t>
            </a:r>
            <a:endParaRPr lang="en-US" sz="900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99575" y="2347383"/>
            <a:ext cx="1455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49767" y="2499723"/>
            <a:ext cx="149996" cy="16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endParaRPr lang="en-US" sz="1799">
              <a:solidFill>
                <a:srgbClr val="66666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11961" y="1903780"/>
            <a:ext cx="1191352" cy="446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89">
              <a:lnSpc>
                <a:spcPts val="3439"/>
              </a:lnSpc>
            </a:pPr>
            <a:r>
              <a:rPr lang="en-US" sz="9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Instantiate Service</a:t>
            </a:r>
            <a:endParaRPr lang="en-US" sz="900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84487" y="5655429"/>
            <a:ext cx="149996" cy="16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endParaRPr lang="en-US" sz="1799">
              <a:solidFill>
                <a:srgbClr val="666666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177733" y="1678818"/>
            <a:ext cx="0" cy="517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082008" y="1036834"/>
            <a:ext cx="1540091" cy="6398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089"/>
            <a:r>
              <a:rPr lang="en-US" sz="1400" dirty="0" smtClean="0">
                <a:solidFill>
                  <a:srgbClr val="666666"/>
                </a:solidFill>
              </a:rPr>
              <a:t>SDC</a:t>
            </a: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5966" y="2154496"/>
            <a:ext cx="157767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89">
              <a:lnSpc>
                <a:spcPts val="3439"/>
              </a:lnSpc>
            </a:pPr>
            <a:r>
              <a:rPr lang="en-US" sz="10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Onboard VNF Package</a:t>
            </a:r>
            <a:endParaRPr lang="en-US" sz="1000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177734" y="2552373"/>
            <a:ext cx="1661148" cy="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23061" y="1041401"/>
            <a:ext cx="1540091" cy="63983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r>
              <a:rPr lang="en-US" sz="1400" dirty="0" smtClean="0">
                <a:solidFill>
                  <a:schemeClr val="bg1"/>
                </a:solidFill>
              </a:rPr>
              <a:t>Platform </a:t>
            </a:r>
          </a:p>
          <a:p>
            <a:pPr algn="ctr" defTabSz="914089"/>
            <a:r>
              <a:rPr lang="en-US" sz="1400" dirty="0" smtClean="0">
                <a:solidFill>
                  <a:schemeClr val="bg1"/>
                </a:solidFill>
              </a:rPr>
              <a:t>Adaptor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15912" y="5053531"/>
            <a:ext cx="152798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89">
              <a:lnSpc>
                <a:spcPts val="3439"/>
              </a:lnSpc>
            </a:pPr>
            <a:r>
              <a:rPr lang="en-US" sz="10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Allocate Core Domain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152437" y="5483602"/>
            <a:ext cx="6465928" cy="102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623216" y="1659690"/>
            <a:ext cx="0" cy="517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580557" y="6395192"/>
            <a:ext cx="14731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46721" y="5947703"/>
            <a:ext cx="103265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89">
              <a:lnSpc>
                <a:spcPts val="3439"/>
              </a:lnSpc>
            </a:pPr>
            <a:r>
              <a:rPr lang="en-US" sz="900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NetworkSliceID</a:t>
            </a:r>
            <a:endParaRPr lang="en-US" sz="900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-25136" y="6497385"/>
            <a:ext cx="157188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3452" y="6080343"/>
            <a:ext cx="35298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89">
              <a:lnSpc>
                <a:spcPts val="3439"/>
              </a:lnSpc>
            </a:pPr>
            <a:r>
              <a:rPr lang="en-US" sz="9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46495" y="6102286"/>
            <a:ext cx="149996" cy="16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endParaRPr lang="en-US" sz="1799">
              <a:solidFill>
                <a:srgbClr val="666666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162532" y="6005679"/>
            <a:ext cx="6455835" cy="27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246144" y="5563784"/>
            <a:ext cx="132760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89">
              <a:lnSpc>
                <a:spcPts val="3439"/>
              </a:lnSpc>
            </a:pPr>
            <a:r>
              <a:rPr lang="en-US" sz="10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Configure </a:t>
            </a:r>
            <a:r>
              <a:rPr lang="en-US" sz="1000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Subslice</a:t>
            </a:r>
            <a:endParaRPr lang="en-US" sz="1000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73287" y="2273084"/>
            <a:ext cx="198624" cy="4169669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endParaRPr lang="en-US" sz="1799">
              <a:solidFill>
                <a:srgbClr val="666666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3295817" y="5704010"/>
            <a:ext cx="6327233" cy="336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323375" y="5328387"/>
            <a:ext cx="81785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89">
              <a:lnSpc>
                <a:spcPts val="3439"/>
              </a:lnSpc>
            </a:pPr>
            <a:r>
              <a:rPr lang="en-US" sz="1000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subSliceID</a:t>
            </a:r>
            <a:endParaRPr lang="en-US" sz="1000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 flipV="1">
            <a:off x="3297411" y="5072187"/>
            <a:ext cx="1638743" cy="214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62606" y="4647939"/>
            <a:ext cx="8175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9">
              <a:lnSpc>
                <a:spcPts val="3439"/>
              </a:lnSpc>
            </a:pPr>
            <a:r>
              <a:rPr lang="en-US" sz="1000" dirty="0" err="1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vnfd</a:t>
            </a:r>
            <a:endParaRPr lang="en-US" sz="1000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866816" y="2478243"/>
            <a:ext cx="120573" cy="2662512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endParaRPr lang="en-US" sz="1799">
              <a:solidFill>
                <a:srgbClr val="6666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9133" y="4606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ONAP</a:t>
            </a:r>
            <a:endParaRPr lang="en-IE" dirty="0"/>
          </a:p>
        </p:txBody>
      </p:sp>
      <p:sp>
        <p:nvSpPr>
          <p:cNvPr id="14" name="Right Brace 13"/>
          <p:cNvSpPr/>
          <p:nvPr/>
        </p:nvSpPr>
        <p:spPr>
          <a:xfrm rot="16200000">
            <a:off x="7151588" y="-2143808"/>
            <a:ext cx="172788" cy="60755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/>
          <p:cNvSpPr txBox="1"/>
          <p:nvPr/>
        </p:nvSpPr>
        <p:spPr>
          <a:xfrm rot="20397567">
            <a:off x="1882753" y="2022713"/>
            <a:ext cx="5427498" cy="221599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E" sz="13800" dirty="0" smtClean="0"/>
              <a:t>TODO</a:t>
            </a:r>
            <a:endParaRPr lang="en-IE" sz="13800" dirty="0"/>
          </a:p>
        </p:txBody>
      </p:sp>
    </p:spTree>
    <p:extLst>
      <p:ext uri="{BB962C8B-B14F-4D97-AF65-F5344CB8AC3E}">
        <p14:creationId xmlns:p14="http://schemas.microsoft.com/office/powerpoint/2010/main" val="7896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Onboard an App, Configure Service and Deploy!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E" dirty="0" smtClean="0"/>
              <a:t>Complete 8 Exercises</a:t>
            </a:r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Exercises 1 to 6 </a:t>
            </a:r>
            <a:endParaRPr lang="en-IE" dirty="0"/>
          </a:p>
          <a:p>
            <a:pPr marL="355268" indent="-342900">
              <a:buFont typeface="+mj-lt"/>
              <a:buAutoNum type="arabicPeriod"/>
            </a:pPr>
            <a:r>
              <a:rPr lang="en-IE" dirty="0" smtClean="0"/>
              <a:t>SDC </a:t>
            </a:r>
            <a:r>
              <a:rPr lang="en-IE" dirty="0"/>
              <a:t>: vendor, VSP, zip file upload, VF from VSP, Service, add VF to Service</a:t>
            </a:r>
          </a:p>
          <a:p>
            <a:pPr marL="355268" indent="-342900">
              <a:buFont typeface="+mj-lt"/>
              <a:buAutoNum type="arabicPeriod"/>
            </a:pPr>
            <a:r>
              <a:rPr lang="en-IE" dirty="0"/>
              <a:t>VID : </a:t>
            </a:r>
            <a:r>
              <a:rPr lang="en-IE" dirty="0" err="1"/>
              <a:t>OwningEntity</a:t>
            </a:r>
            <a:r>
              <a:rPr lang="en-IE" dirty="0"/>
              <a:t>, </a:t>
            </a:r>
            <a:r>
              <a:rPr lang="en-IE" dirty="0" err="1"/>
              <a:t>LineOfBusiness</a:t>
            </a:r>
            <a:r>
              <a:rPr lang="en-IE" dirty="0"/>
              <a:t>, Project, Platform</a:t>
            </a:r>
          </a:p>
          <a:p>
            <a:pPr marL="355268" indent="-342900">
              <a:buFont typeface="+mj-lt"/>
              <a:buAutoNum type="arabicPeriod"/>
            </a:pPr>
            <a:r>
              <a:rPr lang="en-IE" dirty="0"/>
              <a:t>AAI : customer, subscription, cloud region, tenant</a:t>
            </a:r>
          </a:p>
          <a:p>
            <a:pPr marL="355268" indent="-342900">
              <a:buFont typeface="+mj-lt"/>
              <a:buAutoNum type="arabicPeriod"/>
            </a:pPr>
            <a:r>
              <a:rPr lang="en-IE" dirty="0"/>
              <a:t>NBI : </a:t>
            </a:r>
            <a:r>
              <a:rPr lang="en-IE" dirty="0" err="1"/>
              <a:t>serviceOrder</a:t>
            </a:r>
            <a:r>
              <a:rPr lang="en-IE" dirty="0"/>
              <a:t> to add a service instance, </a:t>
            </a:r>
            <a:r>
              <a:rPr lang="en-IE" dirty="0" err="1"/>
              <a:t>serviceOrder</a:t>
            </a:r>
            <a:r>
              <a:rPr lang="en-IE" dirty="0"/>
              <a:t> to delete a service </a:t>
            </a:r>
            <a:r>
              <a:rPr lang="en-IE" dirty="0" smtClean="0"/>
              <a:t>instance</a:t>
            </a:r>
          </a:p>
          <a:p>
            <a:pPr marL="355268" indent="-342900">
              <a:buFont typeface="+mj-lt"/>
              <a:buAutoNum type="arabicPeriod"/>
            </a:pPr>
            <a:endParaRPr lang="en-IE" dirty="0"/>
          </a:p>
          <a:p>
            <a:r>
              <a:rPr lang="en-IE" dirty="0"/>
              <a:t>The order is very important because a lot of API </a:t>
            </a:r>
            <a:r>
              <a:rPr lang="en-IE" dirty="0" smtClean="0"/>
              <a:t>requests </a:t>
            </a:r>
            <a:r>
              <a:rPr lang="en-IE" dirty="0"/>
              <a:t>will need the API response from the previous operation. 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61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following APIs to </a:t>
            </a:r>
            <a:r>
              <a:rPr lang="en-US" dirty="0" smtClean="0"/>
              <a:t>create </a:t>
            </a:r>
            <a:r>
              <a:rPr lang="en-IE" dirty="0" smtClean="0"/>
              <a:t>vendor</a:t>
            </a:r>
            <a:r>
              <a:rPr lang="en-IE" dirty="0"/>
              <a:t>, VSP, zip file </a:t>
            </a:r>
            <a:r>
              <a:rPr lang="en-IE" dirty="0" smtClean="0"/>
              <a:t>upload.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Exercises 1 -4 :Create a Vendor and Onboard VSP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96782"/>
              </p:ext>
            </p:extLst>
          </p:nvPr>
        </p:nvGraphicFramePr>
        <p:xfrm>
          <a:off x="304800" y="1209757"/>
          <a:ext cx="11369964" cy="4818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1"/>
                <a:gridCol w="1532708"/>
                <a:gridCol w="687977"/>
                <a:gridCol w="8341078"/>
              </a:tblGrid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zh-CN" alt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URL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Vendor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Get Vendor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/v1.0/vendor-license-models</a:t>
                      </a:r>
                      <a:endParaRPr 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Create Vendor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/v1.0/vendor-license-models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Submit Vendor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/v1.0/vendor-license-models/{{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}}/versions/{{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vendor_version_id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}}/actions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OnboardVSP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E" sz="1400" dirty="0" smtClean="0"/>
                        <a:t>Get</a:t>
                      </a:r>
                      <a:r>
                        <a:rPr lang="en-IE" sz="1400" baseline="0" dirty="0" smtClean="0"/>
                        <a:t> VSP</a:t>
                      </a:r>
                      <a:endParaRPr lang="en-IE" sz="1400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IE" sz="1400" dirty="0" smtClean="0"/>
                        <a:t>GET</a:t>
                      </a:r>
                      <a:endParaRPr lang="en-IE" sz="1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/v1.0/vendor-software-products</a:t>
                      </a:r>
                      <a:endParaRPr lang="en-IE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Create VSP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/v1.0/vendor-software-products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Get VSP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versions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/v1.0/items/{{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}}/versions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Get VSP Status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/v1.0/items/{{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}}/versions/{{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vsp_version_id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5609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OnboardVSP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Upload Zip with HEAT files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/v1.0/vendor-software-products/{{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}}/versions/{{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vsp_version_id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}}/orchestration-template-candidate</a:t>
                      </a:r>
                      <a:endParaRPr 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OnboardVSP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Process VSP zip file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PUT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/v1.0/vendor-software-products/{{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}}/versions/{{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vsp_version_id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}}/orchestration-template-candidate/process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Commit VSP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PUT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/v1.0/items/{{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}}/versions/{{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vsp_version_id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}}/actions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Submit VSP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PUT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/v1.0/vendor-software-products/{{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}}/versions/{{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vsp_version_id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}}/actions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CSAR VSP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PUT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/v1.0/vendor-software-products/{{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}}/versions/{{</a:t>
                      </a:r>
                      <a:r>
                        <a:rPr lang="en-IE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vsp_version_id</a:t>
                      </a:r>
                      <a:r>
                        <a:rPr lang="en-IE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}}/actions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8" name="Flowchart: Connector 7"/>
          <p:cNvSpPr/>
          <p:nvPr/>
        </p:nvSpPr>
        <p:spPr>
          <a:xfrm>
            <a:off x="25692" y="1907017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1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18286" y="2649319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2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27862" y="4247979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3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8286" y="4607618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4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451238" y="747711"/>
            <a:ext cx="2284765" cy="343764"/>
            <a:chOff x="5867400" y="513497"/>
            <a:chExt cx="1713575" cy="257823"/>
          </a:xfrm>
        </p:grpSpPr>
        <p:sp>
          <p:nvSpPr>
            <p:cNvPr id="15" name="Flowchart: Connector 14"/>
            <p:cNvSpPr/>
            <p:nvPr/>
          </p:nvSpPr>
          <p:spPr>
            <a:xfrm>
              <a:off x="5867400" y="532673"/>
              <a:ext cx="228600" cy="23864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/>
                <a:t>#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6000" y="513497"/>
              <a:ext cx="14849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Exercise Script to run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78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following APIs to </a:t>
            </a:r>
            <a:r>
              <a:rPr lang="en-US" dirty="0" smtClean="0"/>
              <a:t>create VFs, certify VFs.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Exercises 5:Create a Vendor and Onboard VSP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93"/>
              </p:ext>
            </p:extLst>
          </p:nvPr>
        </p:nvGraphicFramePr>
        <p:xfrm>
          <a:off x="304800" y="1209757"/>
          <a:ext cx="11369964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1"/>
                <a:gridCol w="1532708"/>
                <a:gridCol w="687977"/>
                <a:gridCol w="8341078"/>
              </a:tblGrid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zh-CN" alt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URL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VF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Get VF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url-sdc</a:t>
                      </a: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sdc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resources?resourceType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=VF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VSP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Get VSP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/sdc1/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/v1.0/vendor-software-products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Get VSP Versions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/sdc1/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/v1.0/items/</a:t>
                      </a: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auto_vsp_id</a:t>
                      </a: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/versions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VLM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E" sz="1400" dirty="0" smtClean="0"/>
                        <a:t>Get</a:t>
                      </a:r>
                      <a:r>
                        <a:rPr lang="en-IE" sz="1400" baseline="0" dirty="0" smtClean="0"/>
                        <a:t> VLM</a:t>
                      </a:r>
                      <a:endParaRPr lang="en-IE" sz="1400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IE" sz="1400" dirty="0" smtClean="0"/>
                        <a:t>GET</a:t>
                      </a:r>
                      <a:endParaRPr lang="en-IE" sz="1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/sdc1/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onboarding-api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/v1.0/vendor-license-models</a:t>
                      </a:r>
                      <a:endParaRPr lang="en-IE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VF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Create VF resource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/sdc1/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/rest/v1/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/resources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Checkin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VF resource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url-sdc</a:t>
                      </a: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sdc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/resources/</a:t>
                      </a: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auto_vf_uuid</a:t>
                      </a: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lifecycleState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checkin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Certify VF resource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PUT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/sdc1/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/rest/v1/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/resources/</a:t>
                      </a: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auto_vf_unique_id</a:t>
                      </a:r>
                      <a:r>
                        <a:rPr lang="en-I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lifecycleState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/certify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Get VF by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uniqueid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PUT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/rest/v1/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/resources/{{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auto_vf_unique_id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</a:t>
                      </a:r>
                      <a:r>
                        <a:rPr lang="en-IE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filteredDataByParams?include</a:t>
                      </a:r>
                      <a:r>
                        <a:rPr lang="en-I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=metadata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8" name="Flowchart: Connector 7"/>
          <p:cNvSpPr/>
          <p:nvPr/>
        </p:nvSpPr>
        <p:spPr>
          <a:xfrm>
            <a:off x="25692" y="1907017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 smtClean="0"/>
              <a:t>5</a:t>
            </a:r>
            <a:endParaRPr lang="en-US" sz="2133" dirty="0"/>
          </a:p>
        </p:txBody>
      </p:sp>
      <p:grpSp>
        <p:nvGrpSpPr>
          <p:cNvPr id="23" name="Group 22"/>
          <p:cNvGrpSpPr/>
          <p:nvPr/>
        </p:nvGrpSpPr>
        <p:grpSpPr>
          <a:xfrm>
            <a:off x="9451238" y="747711"/>
            <a:ext cx="2284765" cy="343764"/>
            <a:chOff x="5867400" y="513497"/>
            <a:chExt cx="1713575" cy="257823"/>
          </a:xfrm>
        </p:grpSpPr>
        <p:sp>
          <p:nvSpPr>
            <p:cNvPr id="24" name="Flowchart: Connector 23"/>
            <p:cNvSpPr/>
            <p:nvPr/>
          </p:nvSpPr>
          <p:spPr>
            <a:xfrm>
              <a:off x="5867400" y="532673"/>
              <a:ext cx="228600" cy="23864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/>
                <a:t>#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0" y="513497"/>
              <a:ext cx="14849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Exercise Script to run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86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following APIs to </a:t>
            </a:r>
            <a:r>
              <a:rPr lang="en-US" dirty="0" smtClean="0"/>
              <a:t>create VFs, certify VFs.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Exercises 6: Onboard a Service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93170"/>
              </p:ext>
            </p:extLst>
          </p:nvPr>
        </p:nvGraphicFramePr>
        <p:xfrm>
          <a:off x="304800" y="1209757"/>
          <a:ext cx="11369964" cy="383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01"/>
                <a:gridCol w="1532708"/>
                <a:gridCol w="687977"/>
                <a:gridCol w="8341078"/>
              </a:tblGrid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zh-CN" alt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URL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Get Services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url-sdc</a:t>
                      </a: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sdc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/services</a:t>
                      </a:r>
                      <a:endParaRPr lang="en-US" sz="7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VSP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Create a Service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/sdc1/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/rest/v1/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/services</a:t>
                      </a:r>
                      <a:endParaRPr lang="en-US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IE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check VF exists and get </a:t>
                      </a:r>
                      <a:r>
                        <a:rPr lang="en-IE" sz="120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uuid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GET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url-sdc</a:t>
                      </a: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sdc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/resources/</a:t>
                      </a: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auto_vf_uuid</a:t>
                      </a: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/metadata</a:t>
                      </a:r>
                      <a:endParaRPr lang="en-US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VF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IE" sz="1400" dirty="0" smtClean="0"/>
                        <a:t>Get  VF </a:t>
                      </a:r>
                      <a:r>
                        <a:rPr lang="en-IE" sz="1400" dirty="0" err="1" smtClean="0"/>
                        <a:t>uniqueId</a:t>
                      </a:r>
                      <a:endParaRPr lang="en-IE" sz="1400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IE" sz="1400" dirty="0" smtClean="0"/>
                        <a:t>GET</a:t>
                      </a:r>
                      <a:endParaRPr lang="en-IE" sz="1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/sdc1/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/rest/v1/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screen?excludeTypes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VFCMT&amp;excludeTypes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=Configuration</a:t>
                      </a:r>
                      <a:endParaRPr lang="en-IE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VF to Service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/sdc1/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/rest/v1/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/services/</a:t>
                      </a: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auto_service_unique_id</a:t>
                      </a: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resourceInstance</a:t>
                      </a:r>
                      <a:endParaRPr lang="en-US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Submit for testing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/sdc1/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/rest/v1/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/services/</a:t>
                      </a: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auto_service_unique_id</a:t>
                      </a: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lifecycleState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certificationRequest</a:t>
                      </a:r>
                      <a:endParaRPr lang="en-US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 Certification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/sdc1/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/rest/v1/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/services/</a:t>
                      </a: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auto_service_unique_id</a:t>
                      </a: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lifecycleState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startCertification</a:t>
                      </a:r>
                      <a:endParaRPr lang="en-US" sz="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Certify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/sdc1/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/rest/v1/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/services/</a:t>
                      </a: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IE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auto_service_unique_id</a:t>
                      </a:r>
                      <a:r>
                        <a:rPr lang="en-IE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lifecycleState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/certify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distribution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approuve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{{url-sdc2}}/sdc1/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/rest/v1/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/services/{{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auto_service_new_unique_id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}}/distribution-state/approve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  <a:tr h="345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{url-sdc2}}/sdc1/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feProxy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/rest/v1/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/services/{{</a:t>
                      </a:r>
                      <a:r>
                        <a:rPr lang="en-IE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auto_service_new_unique_id</a:t>
                      </a:r>
                      <a:r>
                        <a:rPr lang="en-I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}}/distribution/PROD/activate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8" name="Flowchart: Connector 7"/>
          <p:cNvSpPr/>
          <p:nvPr/>
        </p:nvSpPr>
        <p:spPr>
          <a:xfrm>
            <a:off x="25692" y="1907017"/>
            <a:ext cx="304800" cy="31819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6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451238" y="747711"/>
            <a:ext cx="2284765" cy="343764"/>
            <a:chOff x="5867400" y="513497"/>
            <a:chExt cx="1713575" cy="257823"/>
          </a:xfrm>
        </p:grpSpPr>
        <p:sp>
          <p:nvSpPr>
            <p:cNvPr id="24" name="Flowchart: Connector 23"/>
            <p:cNvSpPr/>
            <p:nvPr/>
          </p:nvSpPr>
          <p:spPr>
            <a:xfrm>
              <a:off x="5867400" y="532673"/>
              <a:ext cx="228600" cy="23864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/>
                <a:t>#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0" y="513497"/>
              <a:ext cx="14849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Exercise Script to run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gTANGO_template" id="{5897BC0A-49BE-9E48-817F-AFE3D574D103}" vid="{2BD44C92-EBB0-564B-9A8C-75D107D9C8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5gTANGO_template</Template>
  <TotalTime>3986</TotalTime>
  <Words>1140</Words>
  <Application>Microsoft Office PowerPoint</Application>
  <PresentationFormat>Widescreen</PresentationFormat>
  <Paragraphs>430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Microsoft YaHei</vt:lpstr>
      <vt:lpstr>宋体</vt:lpstr>
      <vt:lpstr>Arial</vt:lpstr>
      <vt:lpstr>Calibri</vt:lpstr>
      <vt:lpstr>Calibri Light</vt:lpstr>
      <vt:lpstr>Courier New</vt:lpstr>
      <vt:lpstr>DengXian</vt:lpstr>
      <vt:lpstr>Franklin Gothic Medium</vt:lpstr>
      <vt:lpstr>Times New Roman</vt:lpstr>
      <vt:lpstr>Office Theme</vt:lpstr>
      <vt:lpstr>think-cell Slide</vt:lpstr>
      <vt:lpstr>ONAP API Walkthrough</vt:lpstr>
      <vt:lpstr>Service Onboarding and Instantiation</vt:lpstr>
      <vt:lpstr>Onboarding Process</vt:lpstr>
      <vt:lpstr>Onboarding Process</vt:lpstr>
      <vt:lpstr>PowerPoint Presentation</vt:lpstr>
      <vt:lpstr>PowerPoint Presentation</vt:lpstr>
      <vt:lpstr>Exercises 1 -4 :Create a Vendor and Onboard VSP</vt:lpstr>
      <vt:lpstr>Exercises 5:Create a Vendor and Onboard VSP</vt:lpstr>
      <vt:lpstr>Exercises 6: Onboard a Service</vt:lpstr>
      <vt:lpstr>Exercise 7: VID Line OF Business</vt:lpstr>
      <vt:lpstr>Exercise 7: VID, Virtual Infrastructure Deployment</vt:lpstr>
      <vt:lpstr>ONAP Design Time</vt:lpstr>
      <vt:lpstr>Example Tests using Simple VNFs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McDonnell</dc:creator>
  <cp:lastModifiedBy>Kevin McDonnell</cp:lastModifiedBy>
  <cp:revision>24</cp:revision>
  <dcterms:created xsi:type="dcterms:W3CDTF">2019-07-01T13:36:49Z</dcterms:created>
  <dcterms:modified xsi:type="dcterms:W3CDTF">2019-07-05T06:52:39Z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338308343</vt:i4>
  </property>
  <property fmtid="{D5CDD505-2E9C-101B-9397-08002B2CF9AE}" pid="3" name="_NewReviewCycle">
    <vt:lpwstr/>
  </property>
  <property fmtid="{D5CDD505-2E9C-101B-9397-08002B2CF9AE}" pid="4" name="_EmailSubject">
    <vt:lpwstr>5Gtango template + slides</vt:lpwstr>
  </property>
  <property fmtid="{D5CDD505-2E9C-101B-9397-08002B2CF9AE}" pid="5" name="_AuthorEmail">
    <vt:lpwstr>josep.martrat@atos.net</vt:lpwstr>
  </property>
  <property fmtid="{D5CDD505-2E9C-101B-9397-08002B2CF9AE}" pid="6" name="_AuthorEmailDisplayName">
    <vt:lpwstr>Martrat, Josep</vt:lpwstr>
  </property>
  <property fmtid="{D5CDD505-2E9C-101B-9397-08002B2CF9AE}" pid="7" name="_PreviousAdHocReviewCycleID">
    <vt:i4>1167859085</vt:i4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1562228468</vt:lpwstr>
  </property>
</Properties>
</file>