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89" r:id="rId2"/>
    <p:sldId id="390" r:id="rId3"/>
    <p:sldId id="387" r:id="rId4"/>
    <p:sldId id="391" r:id="rId5"/>
    <p:sldId id="392" r:id="rId6"/>
    <p:sldId id="394" r:id="rId7"/>
    <p:sldId id="393" r:id="rId8"/>
    <p:sldId id="395" r:id="rId9"/>
    <p:sldId id="396" r:id="rId10"/>
    <p:sldId id="384" r:id="rId11"/>
    <p:sldId id="382" r:id="rId12"/>
    <p:sldId id="397" r:id="rId13"/>
    <p:sldId id="398" r:id="rId14"/>
    <p:sldId id="399" r:id="rId15"/>
    <p:sldId id="400" r:id="rId16"/>
    <p:sldId id="401" r:id="rId17"/>
    <p:sldId id="388" r:id="rId18"/>
    <p:sldId id="385" r:id="rId19"/>
    <p:sldId id="408" r:id="rId20"/>
    <p:sldId id="380" r:id="rId21"/>
    <p:sldId id="402" r:id="rId22"/>
    <p:sldId id="370" r:id="rId23"/>
    <p:sldId id="354" r:id="rId24"/>
    <p:sldId id="403" r:id="rId25"/>
    <p:sldId id="343" r:id="rId26"/>
    <p:sldId id="404" r:id="rId27"/>
    <p:sldId id="405" r:id="rId28"/>
    <p:sldId id="406" r:id="rId29"/>
    <p:sldId id="407" r:id="rId30"/>
    <p:sldId id="362" r:id="rId31"/>
  </p:sldIdLst>
  <p:sldSz cx="12192000" cy="6858000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1111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27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F1E0-3918-4FD9-BF3E-5005B4AD4A66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3101-4559-4122-A0C8-795D75F7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5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22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53201"/>
            <a:ext cx="2844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53201"/>
            <a:ext cx="3860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1146970" y="58057"/>
            <a:ext cx="11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z="1800" smtClean="0"/>
              <a:t>‹#›</a:t>
            </a:fld>
            <a:r>
              <a:rPr lang="en-GB" sz="1800" dirty="0" smtClean="0"/>
              <a:t>/30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1"/>
            <a:ext cx="12192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4065" r="11874" b="15165"/>
          <a:stretch/>
        </p:blipFill>
        <p:spPr>
          <a:xfrm>
            <a:off x="140677" y="140677"/>
            <a:ext cx="904352" cy="9138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nismac.github.io/ControlChallenges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5.jpe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44.png"/><Relationship Id="rId5" Type="http://schemas.openxmlformats.org/officeDocument/2006/relationships/image" Target="../media/image35.jpeg"/><Relationship Id="rId10" Type="http://schemas.openxmlformats.org/officeDocument/2006/relationships/image" Target="../media/image441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I4ZKfAvs1y0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67941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5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Feedback Control (Closed-loop)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3" y="1040304"/>
            <a:ext cx="9264715" cy="2787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3255" y="4199860"/>
            <a:ext cx="9452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Dynamical Systems </a:t>
            </a:r>
            <a:r>
              <a:rPr lang="en-US" dirty="0" smtClean="0"/>
              <a:t>(differential equation); No static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</a:t>
            </a:r>
            <a:r>
              <a:rPr lang="en-US" dirty="0" smtClean="0"/>
              <a:t> vs. </a:t>
            </a:r>
            <a:r>
              <a:rPr lang="en-US" b="1" dirty="0" smtClean="0"/>
              <a:t>Nonlinear</a:t>
            </a:r>
            <a:r>
              <a:rPr lang="en-US" dirty="0" smtClean="0"/>
              <a:t> Systems/Control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Continuous</a:t>
            </a:r>
            <a:r>
              <a:rPr lang="en-US" dirty="0" smtClean="0"/>
              <a:t> vs. </a:t>
            </a:r>
            <a:r>
              <a:rPr lang="en-US" b="1" dirty="0" smtClean="0"/>
              <a:t>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Design: </a:t>
            </a:r>
            <a:r>
              <a:rPr lang="en-US" b="1" dirty="0" smtClean="0"/>
              <a:t>Time Performance</a:t>
            </a:r>
            <a:r>
              <a:rPr lang="en-US" dirty="0" smtClean="0"/>
              <a:t>, </a:t>
            </a:r>
            <a:r>
              <a:rPr lang="en-US" b="1" dirty="0" smtClean="0"/>
              <a:t>Stability</a:t>
            </a:r>
            <a:r>
              <a:rPr lang="en-US" dirty="0" smtClean="0"/>
              <a:t>, </a:t>
            </a:r>
            <a:r>
              <a:rPr lang="en-US" b="1" dirty="0" smtClean="0"/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</a:t>
            </a:r>
            <a:r>
              <a:rPr lang="en-US" dirty="0" smtClean="0"/>
              <a:t>: Automotive, Aerospace, Robotics, Industries, Embedded, Military… </a:t>
            </a:r>
            <a:r>
              <a:rPr lang="en-US" b="1" dirty="0" smtClean="0"/>
              <a:t>Everywhere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variety of techniques, but </a:t>
            </a:r>
            <a:r>
              <a:rPr lang="en-US" b="1" dirty="0" smtClean="0"/>
              <a:t>PID rules</a:t>
            </a:r>
            <a:r>
              <a:rPr lang="en-US" dirty="0" smtClean="0"/>
              <a:t> the world of controllers!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 b="25761"/>
          <a:stretch/>
        </p:blipFill>
        <p:spPr>
          <a:xfrm>
            <a:off x="7365341" y="1446156"/>
            <a:ext cx="2619375" cy="79173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32500" y="2247899"/>
            <a:ext cx="5285059" cy="3971121"/>
            <a:chOff x="3549871" y="2352907"/>
            <a:chExt cx="5182139" cy="37252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871" y="2352907"/>
              <a:ext cx="5182139" cy="372523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38224" y="2475572"/>
              <a:ext cx="1037064" cy="724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9" y="3935679"/>
            <a:ext cx="4621489" cy="15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𝑆𝑙𝑖𝑝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tyre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Hi-Tech Applications of PID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9293" y="1538488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Traction Control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 Control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 Proportional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678592" y="1815324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43435" y="129199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Do </a:t>
                </a:r>
                <a:r>
                  <a:rPr lang="en-US" b="1" dirty="0" smtClean="0"/>
                  <a:t>most </a:t>
                </a:r>
                <a:r>
                  <a:rPr lang="en-US" b="1" dirty="0" smtClean="0"/>
                  <a:t>of the job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Higher gain</a:t>
                </a:r>
                <a:r>
                  <a:rPr lang="en-US" dirty="0" smtClean="0"/>
                  <a:t> leads to </a:t>
                </a:r>
                <a:r>
                  <a:rPr lang="en-US" b="1" dirty="0" smtClean="0"/>
                  <a:t>faster response</a:t>
                </a:r>
                <a:r>
                  <a:rPr lang="en-US" dirty="0" smtClean="0"/>
                  <a:t> but closer to </a:t>
                </a:r>
                <a:r>
                  <a:rPr lang="en-US" b="1" dirty="0" smtClean="0"/>
                  <a:t>instability</a:t>
                </a:r>
                <a:r>
                  <a:rPr lang="en-US" dirty="0" smtClean="0"/>
                  <a:t> (oscillations)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Cannot always guarantee </a:t>
                </a:r>
                <a:r>
                  <a:rPr lang="en-US" b="1" dirty="0" smtClean="0"/>
                  <a:t>zero steady-state error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is sustainable at steady-state?)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blipFill>
                <a:blip r:embed="rId4"/>
                <a:stretch>
                  <a:fillRect l="-37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Integral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928659" y="1736609"/>
            <a:ext cx="1643603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082572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back </a:t>
            </a:r>
            <a:r>
              <a:rPr lang="en-US" dirty="0" smtClean="0"/>
              <a:t>at the </a:t>
            </a:r>
            <a:r>
              <a:rPr lang="en-US" b="1" dirty="0" smtClean="0"/>
              <a:t>accumulated error </a:t>
            </a:r>
            <a:r>
              <a:rPr lang="en-US" dirty="0" smtClean="0"/>
              <a:t>P is unable to correct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Guarantee </a:t>
            </a:r>
            <a:r>
              <a:rPr lang="en-US" b="1" dirty="0" smtClean="0"/>
              <a:t>zero steady state error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 controller’s </a:t>
            </a:r>
            <a:r>
              <a:rPr lang="en-US" b="1" dirty="0" smtClean="0"/>
              <a:t>inertia</a:t>
            </a:r>
            <a:r>
              <a:rPr lang="en-US" dirty="0" smtClean="0"/>
              <a:t>, hence instability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Derivative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9871760" y="1736609"/>
            <a:ext cx="1243916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83504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forward</a:t>
            </a:r>
            <a:r>
              <a:rPr lang="en-US" dirty="0" smtClean="0"/>
              <a:t> regulating the predicted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Reduce oscillations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Computing derivative robustly is </a:t>
            </a:r>
            <a:r>
              <a:rPr lang="en-US" b="1" dirty="0" smtClean="0"/>
              <a:t>difficult </a:t>
            </a:r>
            <a:r>
              <a:rPr lang="en-US" b="1" dirty="0" smtClean="0">
                <a:sym typeface="Wingdings" panose="05000000000000000000" pitchFamily="2" charset="2"/>
              </a:rPr>
              <a:t> noise gets amplified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80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285" y="228376"/>
            <a:ext cx="68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to tune a PID?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108197" r="-2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208197" r="-2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308197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7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37" t="2112" r="7617"/>
          <a:stretch/>
        </p:blipFill>
        <p:spPr>
          <a:xfrm>
            <a:off x="5084275" y="1935437"/>
            <a:ext cx="6432697" cy="4411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87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Modeling and Identification</a:t>
            </a:r>
          </a:p>
          <a:p>
            <a:pPr algn="ctr"/>
            <a:r>
              <a:rPr lang="en-US" sz="2800" b="1" dirty="0" smtClean="0"/>
              <a:t>(aka Tuning made right)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blipFill>
                <a:blip r:embed="rId4"/>
                <a:stretch>
                  <a:fillRect l="-2922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276764" y="2127630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0334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60491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2109" y="3272594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2865683" y="3774346"/>
            <a:ext cx="1043436" cy="2042842"/>
          </a:xfrm>
          <a:prstGeom prst="bentUpArrow">
            <a:avLst>
              <a:gd name="adj1" fmla="val 24165"/>
              <a:gd name="adj2" fmla="val 17043"/>
              <a:gd name="adj3" fmla="val 33176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Feed-forward Control (Open-loop)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" y="1539737"/>
            <a:ext cx="7991117" cy="3020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0" y="4651512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</a:t>
            </a:r>
            <a:r>
              <a:rPr lang="en-US" b="1" dirty="0" smtClean="0"/>
              <a:t>model is known</a:t>
            </a:r>
            <a:r>
              <a:rPr lang="en-US" dirty="0" smtClean="0"/>
              <a:t>, why don’t we </a:t>
            </a:r>
            <a:r>
              <a:rPr lang="en-US" b="1" dirty="0" smtClean="0"/>
              <a:t>use this information?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Increase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Feedback controller is still used to ensure </a:t>
            </a:r>
            <a:r>
              <a:rPr lang="en-US" b="1" dirty="0" smtClean="0"/>
              <a:t>robustness</a:t>
            </a:r>
            <a:r>
              <a:rPr lang="en-US" dirty="0" smtClean="0"/>
              <a:t> 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blipFill>
                <a:blip r:embed="rId3"/>
                <a:stretch>
                  <a:fillRect l="-1592" r="-22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2326640"/>
            <a:ext cx="3429101" cy="1962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Discrete PID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9213" y="3795179"/>
                <a:ext cx="4934299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13" y="3795179"/>
                <a:ext cx="4934299" cy="1008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7184044" y="2619872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7284" y="5166631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to take on some challenges ;)</a:t>
            </a:r>
          </a:p>
          <a:p>
            <a:endParaRPr lang="en-US" sz="1100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janismac.github.io/ControlChallenges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9" y="2042604"/>
            <a:ext cx="4572000" cy="3429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7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6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61" y="1519326"/>
            <a:ext cx="2498247" cy="281052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(1/5)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364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7" name="Picture 3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3480" r="10392" b="10658"/>
          <a:stretch/>
        </p:blipFill>
        <p:spPr bwMode="auto">
          <a:xfrm>
            <a:off x="464267" y="1307024"/>
            <a:ext cx="5445358" cy="268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(2/5)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6939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5492" y="1137104"/>
            <a:ext cx="8199846" cy="5122162"/>
            <a:chOff x="508725" y="1174123"/>
            <a:chExt cx="8199846" cy="5122162"/>
          </a:xfrm>
        </p:grpSpPr>
        <p:sp>
          <p:nvSpPr>
            <p:cNvPr id="8" name="TextBox 7"/>
            <p:cNvSpPr txBox="1"/>
            <p:nvPr/>
          </p:nvSpPr>
          <p:spPr>
            <a:xfrm>
              <a:off x="551543" y="1494971"/>
              <a:ext cx="8157028" cy="48013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Property option;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("device",“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remote_controlboard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/head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client/head");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IControlMode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IVelocityControl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clientJointCtrl.isValid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725" y="1174123"/>
              <a:ext cx="354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OPENING THE JOINT INTERFACE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(3/5)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6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(4/5)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24731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118462" r="-101402" b="-6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218462" r="-101402" b="-5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318462" r="-101402" b="-4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520000" r="-101402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620000" r="-10140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720000" r="-10140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56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(5/5)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12" y="1449543"/>
            <a:ext cx="4870771" cy="273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71832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564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66" y="1888434"/>
            <a:ext cx="4130084" cy="2935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Geometry of Pixels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1" dirty="0" smtClean="0"/>
                  <a:t>Disparity: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algn="ctr"/>
                <a:endParaRPr lang="en-US" sz="16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objects </a:t>
                </a:r>
                <a:r>
                  <a:rPr lang="en-US" sz="2000" dirty="0"/>
                  <a:t>closer </a:t>
                </a:r>
                <a:r>
                  <a:rPr lang="en-US" sz="2000" dirty="0" smtClean="0"/>
                  <a:t>than current fixation point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</a:t>
                </a:r>
                <a:r>
                  <a:rPr lang="en-US" sz="2000" dirty="0" err="1" smtClean="0"/>
                  <a:t>ergence</a:t>
                </a:r>
                <a:r>
                  <a:rPr lang="en-US" sz="2000" dirty="0" smtClean="0"/>
                  <a:t> controls disparity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blipFill>
                <a:blip r:embed="rId4"/>
                <a:stretch>
                  <a:fillRect l="-2617" t="-8019" r="-436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8842" y="4334339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2841" y="4334339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9440" y="1817608"/>
            <a:ext cx="3323982" cy="2516733"/>
            <a:chOff x="259440" y="1817608"/>
            <a:chExt cx="3323982" cy="251673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37964" y="2286252"/>
              <a:ext cx="3039557" cy="2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530860" y="1817608"/>
            <a:ext cx="3363481" cy="2516733"/>
            <a:chOff x="259440" y="1817608"/>
            <a:chExt cx="3363481" cy="2516733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37964" y="2279650"/>
              <a:ext cx="3033295" cy="6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524" r="-317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2078960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60915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1701" y="2329448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578" y="1955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0,0</a:t>
            </a:r>
            <a:endParaRPr lang="en-US" b="1" dirty="0"/>
          </a:p>
        </p:txBody>
      </p:sp>
      <p:sp>
        <p:nvSpPr>
          <p:cNvPr id="7" name="Octagon 6"/>
          <p:cNvSpPr/>
          <p:nvPr/>
        </p:nvSpPr>
        <p:spPr>
          <a:xfrm rot="19768359">
            <a:off x="1147821" y="2812785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55060" y="2941003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2" idx="0"/>
          </p:cNvCxnSpPr>
          <p:nvPr/>
        </p:nvCxnSpPr>
        <p:spPr>
          <a:xfrm>
            <a:off x="1397922" y="2286252"/>
            <a:ext cx="1" cy="65475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</p:cNvCxnSpPr>
          <p:nvPr/>
        </p:nvCxnSpPr>
        <p:spPr>
          <a:xfrm flipH="1">
            <a:off x="605837" y="2994264"/>
            <a:ext cx="749223" cy="23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ctagon 29"/>
          <p:cNvSpPr/>
          <p:nvPr/>
        </p:nvSpPr>
        <p:spPr>
          <a:xfrm rot="19768359">
            <a:off x="4930964" y="2745163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40306" y="2887742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 flipV="1">
            <a:off x="3886983" y="2935292"/>
            <a:ext cx="1253323" cy="57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0"/>
          </p:cNvCxnSpPr>
          <p:nvPr/>
        </p:nvCxnSpPr>
        <p:spPr>
          <a:xfrm flipH="1" flipV="1">
            <a:off x="5183168" y="2279650"/>
            <a:ext cx="1" cy="6080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90630" y="4471838"/>
            <a:ext cx="4453150" cy="1549615"/>
            <a:chOff x="4263315" y="2492159"/>
            <a:chExt cx="4453150" cy="154961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3315" y="2492159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6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025845" y="4473257"/>
            <a:ext cx="4718977" cy="1353498"/>
            <a:chOff x="3997488" y="2492159"/>
            <a:chExt cx="4718977" cy="135349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579" r="-136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97488" y="2492159"/>
            <a:ext cx="4718977" cy="1353498"/>
            <a:chOff x="3997488" y="2492159"/>
            <a:chExt cx="4718977" cy="13534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632" r="-1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𝑣𝑒𝑟𝑠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983" r="-170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blipFill>
                <a:blip r:embed="rId10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blipFill>
                <a:blip r:embed="rId11"/>
                <a:stretch>
                  <a:fillRect l="-134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47" name="Group 46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12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13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4473257"/>
            <a:ext cx="3342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Is P sufficient?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happens if the object moves at constant speed?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9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63315" y="3511334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61" y="3511334"/>
            <a:ext cx="4205504" cy="11688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blipFill>
                <a:blip r:embed="rId9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𝑣𝑒𝑟𝑔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blipFill>
                <a:blip r:embed="rId10"/>
                <a:stretch>
                  <a:fillRect l="-5691" r="-4878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03907" y="5422411"/>
            <a:ext cx="4446542" cy="780361"/>
            <a:chOff x="4203907" y="5422411"/>
            <a:chExt cx="4446542" cy="7803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907" y="5422411"/>
              <a:ext cx="852953" cy="7803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55722" y="5669742"/>
              <a:ext cx="349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Version and </a:t>
              </a:r>
              <a:r>
                <a:rPr lang="en-US" b="1" dirty="0" err="1" smtClean="0"/>
                <a:t>Vergence</a:t>
              </a:r>
              <a:r>
                <a:rPr lang="en-US" b="1" dirty="0" smtClean="0"/>
                <a:t> are coupled!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!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blipFill>
                <a:blip r:embed="rId12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6068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58240"/>
            <a:ext cx="7498080" cy="4217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560" y="5553423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3"/>
              </a:rPr>
              <a:t>http://y2u.be/I4ZKfAvs1y0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Gaze Controller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4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2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5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4" t="4684" r="7471"/>
          <a:stretch/>
        </p:blipFill>
        <p:spPr>
          <a:xfrm>
            <a:off x="4319337" y="1479883"/>
            <a:ext cx="6569243" cy="4415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(3/6)</a:t>
            </a:r>
            <a:endParaRPr lang="en-US" sz="3600" b="1" dirty="0"/>
          </a:p>
        </p:txBody>
      </p:sp>
      <p:sp>
        <p:nvSpPr>
          <p:cNvPr id="10" name="Up Arrow 9"/>
          <p:cNvSpPr/>
          <p:nvPr/>
        </p:nvSpPr>
        <p:spPr>
          <a:xfrm>
            <a:off x="2033337" y="1801105"/>
            <a:ext cx="553452" cy="342900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116" y="3223218"/>
            <a:ext cx="300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Increasing gain </a:t>
            </a:r>
            <a:r>
              <a:rPr lang="en-US" sz="3200" b="1" i="1" dirty="0" smtClean="0"/>
              <a:t>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3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09" r="6801"/>
          <a:stretch/>
        </p:blipFill>
        <p:spPr>
          <a:xfrm>
            <a:off x="5976808" y="1490472"/>
            <a:ext cx="5971032" cy="4156634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853344"/>
            <a:ext cx="5605272" cy="273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(4/6)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28" r="7011"/>
          <a:stretch/>
        </p:blipFill>
        <p:spPr>
          <a:xfrm>
            <a:off x="5955522" y="1491915"/>
            <a:ext cx="5967773" cy="4150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(5/6)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0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1865376"/>
            <a:ext cx="4714243" cy="353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2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1" y="1864954"/>
            <a:ext cx="4720093" cy="35400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625</Words>
  <Application>Microsoft Office PowerPoint</Application>
  <PresentationFormat>Widescreen</PresentationFormat>
  <Paragraphs>238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Consolas</vt:lpstr>
      <vt:lpstr>Wingdings</vt:lpstr>
      <vt:lpstr>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589</cp:revision>
  <dcterms:created xsi:type="dcterms:W3CDTF">2008-10-22T13:24:50Z</dcterms:created>
  <dcterms:modified xsi:type="dcterms:W3CDTF">2017-07-23T12:09:42Z</dcterms:modified>
</cp:coreProperties>
</file>