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5" r:id="rId6"/>
    <p:sldId id="275" r:id="rId7"/>
    <p:sldId id="266" r:id="rId8"/>
    <p:sldId id="271" r:id="rId9"/>
    <p:sldId id="276" r:id="rId10"/>
    <p:sldId id="277" r:id="rId11"/>
    <p:sldId id="278" r:id="rId12"/>
    <p:sldId id="281" r:id="rId13"/>
    <p:sldId id="279" r:id="rId14"/>
    <p:sldId id="283" r:id="rId15"/>
    <p:sldId id="280" r:id="rId16"/>
    <p:sldId id="284" r:id="rId17"/>
    <p:sldId id="282" r:id="rId18"/>
    <p:sldId id="285" r:id="rId19"/>
    <p:sldId id="286" r:id="rId20"/>
    <p:sldId id="291" r:id="rId21"/>
    <p:sldId id="293" r:id="rId22"/>
    <p:sldId id="292" r:id="rId23"/>
    <p:sldId id="294" r:id="rId24"/>
    <p:sldId id="296" r:id="rId25"/>
    <p:sldId id="295" r:id="rId26"/>
    <p:sldId id="306" r:id="rId27"/>
    <p:sldId id="297" r:id="rId28"/>
    <p:sldId id="298" r:id="rId29"/>
    <p:sldId id="305" r:id="rId30"/>
    <p:sldId id="301" r:id="rId31"/>
    <p:sldId id="303" r:id="rId32"/>
    <p:sldId id="302" r:id="rId33"/>
    <p:sldId id="304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023"/>
    <a:srgbClr val="72CC9B"/>
    <a:srgbClr val="AA89C5"/>
    <a:srgbClr val="376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80324" autoAdjust="0"/>
  </p:normalViewPr>
  <p:slideViewPr>
    <p:cSldViewPr showGuides="1">
      <p:cViewPr varScale="1">
        <p:scale>
          <a:sx n="75" d="100"/>
          <a:sy n="75" d="100"/>
        </p:scale>
        <p:origin x="389" y="10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39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9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3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9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77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4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46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87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3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3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0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90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0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9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4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5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67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0FA9E5-6744-4841-888F-9E7CC0C2B7EC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5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yarp.it/classyarp_1_1sig_1_1ImageOf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2u.be/rITQlGuXXO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Yet Another Robot Platform</a:t>
            </a:r>
            <a:endParaRPr lang="en-US" dirty="0"/>
          </a:p>
        </p:txBody>
      </p:sp>
      <p:pic>
        <p:nvPicPr>
          <p:cNvPr id="1026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77" y="5181600"/>
            <a:ext cx="1676400" cy="180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1546"/>
            <a:ext cx="10016104" cy="1752599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2057400"/>
            <a:ext cx="3696086" cy="3124201"/>
          </a:xfrm>
        </p:spPr>
        <p:txBody>
          <a:bodyPr/>
          <a:lstStyle/>
          <a:p>
            <a:pPr marL="45720" indent="0">
              <a:buNone/>
            </a:pPr>
            <a:r>
              <a:rPr lang="en-US" sz="2399" dirty="0"/>
              <a:t>Data in YARP are </a:t>
            </a:r>
            <a:r>
              <a:rPr lang="en-US" sz="2399" dirty="0">
                <a:solidFill>
                  <a:schemeClr val="accent1"/>
                </a:solidFill>
              </a:rPr>
              <a:t>Portable</a:t>
            </a:r>
            <a:r>
              <a:rPr lang="en-US" sz="2399" dirty="0"/>
              <a:t> classes with </a:t>
            </a:r>
            <a:r>
              <a:rPr lang="en-US" sz="2399" dirty="0">
                <a:solidFill>
                  <a:schemeClr val="accent1"/>
                </a:solidFill>
              </a:rPr>
              <a:t>read</a:t>
            </a:r>
            <a:r>
              <a:rPr lang="en-US" sz="2399" dirty="0"/>
              <a:t> and </a:t>
            </a:r>
            <a:r>
              <a:rPr lang="en-US" sz="2399" dirty="0">
                <a:solidFill>
                  <a:schemeClr val="accent1"/>
                </a:solidFill>
              </a:rPr>
              <a:t>write</a:t>
            </a:r>
            <a:r>
              <a:rPr lang="en-US" sz="2399" dirty="0"/>
              <a:t> capabilities.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892" y="1371600"/>
            <a:ext cx="6012519" cy="48768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::Portable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Portable interface toward YARP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read(…);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write(…);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Custom user methods for data handling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fill_me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Usually for readability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20788"/>
            <a:ext cx="10016104" cy="1752599"/>
          </a:xfrm>
        </p:spPr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074" y="2870582"/>
            <a:ext cx="3810475" cy="2552702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sz="2100" dirty="0" smtClean="0"/>
          </a:p>
          <a:p>
            <a:pPr marL="45720" indent="0">
              <a:buNone/>
            </a:pPr>
            <a:r>
              <a:rPr lang="en-US" sz="2100" dirty="0" smtClean="0"/>
              <a:t>Data </a:t>
            </a:r>
            <a:r>
              <a:rPr lang="en-US" sz="2100" dirty="0" smtClean="0"/>
              <a:t>can be </a:t>
            </a:r>
            <a:r>
              <a:rPr lang="en-US" sz="2100" dirty="0" smtClean="0">
                <a:solidFill>
                  <a:srgbClr val="376DAE"/>
                </a:solidFill>
              </a:rPr>
              <a:t>extracted</a:t>
            </a:r>
            <a:r>
              <a:rPr lang="en-US" sz="2100" dirty="0" smtClean="0"/>
              <a:t> in its native format with </a:t>
            </a:r>
            <a:r>
              <a:rPr lang="en-US" sz="2100" dirty="0" err="1" smtClean="0"/>
              <a:t>asXXX</a:t>
            </a:r>
            <a:r>
              <a:rPr lang="en-US" sz="2100" dirty="0"/>
              <a:t> </a:t>
            </a:r>
            <a:r>
              <a:rPr lang="en-US" sz="2100" dirty="0" smtClean="0"/>
              <a:t>function.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752600"/>
            <a:ext cx="6268614" cy="4267200"/>
          </a:xfrm>
        </p:spPr>
        <p:txBody>
          <a:bodyPr>
            <a:normAutofit fontScale="85000" lnSpcReduction="2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Portable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x);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floating point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data.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*data,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data.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isDouble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isBlob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value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asDouble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floating point value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value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asBlob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data value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" name="Left Brace 5"/>
          <p:cNvSpPr/>
          <p:nvPr/>
        </p:nvSpPr>
        <p:spPr>
          <a:xfrm>
            <a:off x="5186106" y="2243703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1067018" y="2277338"/>
            <a:ext cx="4101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dirty="0"/>
              <a:t>Value is a container able to store in a uniform way </a:t>
            </a:r>
            <a:r>
              <a:rPr lang="en-US" dirty="0">
                <a:solidFill>
                  <a:srgbClr val="376DAE"/>
                </a:solidFill>
              </a:rPr>
              <a:t>a single instance </a:t>
            </a:r>
            <a:r>
              <a:rPr lang="en-US" dirty="0"/>
              <a:t>of </a:t>
            </a:r>
            <a:r>
              <a:rPr lang="en-US" dirty="0">
                <a:solidFill>
                  <a:srgbClr val="376DAE"/>
                </a:solidFill>
              </a:rPr>
              <a:t>different basic data types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6246" y="3613476"/>
            <a:ext cx="385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dirty="0"/>
              <a:t>Value can be </a:t>
            </a:r>
            <a:r>
              <a:rPr lang="en-US" dirty="0">
                <a:solidFill>
                  <a:srgbClr val="376DAE"/>
                </a:solidFill>
              </a:rPr>
              <a:t>queried</a:t>
            </a:r>
            <a:r>
              <a:rPr lang="en-US" dirty="0"/>
              <a:t> to know its data type.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5186106" y="3302842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Left Brace 12"/>
          <p:cNvSpPr/>
          <p:nvPr/>
        </p:nvSpPr>
        <p:spPr>
          <a:xfrm>
            <a:off x="5186106" y="4432684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30030"/>
            <a:ext cx="10016104" cy="1752599"/>
          </a:xfrm>
        </p:spPr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::Property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971" y="1409700"/>
            <a:ext cx="5791200" cy="4191000"/>
          </a:xfrm>
        </p:spPr>
        <p:txBody>
          <a:bodyPr>
            <a:normAutofit fontScale="92500" lnSpcReduction="2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prop;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prop.clear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5);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“Hello World”);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3.14);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prop.addGroup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(“group1”);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group1.put(“g1”, 2.5);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group1.put(“g2”, “We have cookies”);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prop.check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”).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asDouble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&amp;group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prop.findGroup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5480571" y="2160736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Left Brace 5"/>
          <p:cNvSpPr/>
          <p:nvPr/>
        </p:nvSpPr>
        <p:spPr>
          <a:xfrm>
            <a:off x="5481292" y="3224072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Left Brace 6"/>
          <p:cNvSpPr/>
          <p:nvPr/>
        </p:nvSpPr>
        <p:spPr>
          <a:xfrm>
            <a:off x="5480571" y="4565077"/>
            <a:ext cx="533400" cy="990600"/>
          </a:xfrm>
          <a:prstGeom prst="leftBrace">
            <a:avLst>
              <a:gd name="adj1" fmla="val 15259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1483925" y="4603581"/>
            <a:ext cx="371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spcBef>
                <a:spcPts val="600"/>
              </a:spcBef>
              <a:buNone/>
            </a:pPr>
            <a:r>
              <a:rPr lang="en-US" dirty="0"/>
              <a:t>Entry can be grouped together, with a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3925" y="1989891"/>
            <a:ext cx="331545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" indent="0">
              <a:buNone/>
            </a:pPr>
            <a:r>
              <a:rPr lang="en-US" dirty="0"/>
              <a:t>Works in pair &lt;key, data&gt;, where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smtClean="0"/>
              <a:t> Key </a:t>
            </a:r>
            <a:r>
              <a:rPr lang="en-US" dirty="0"/>
              <a:t>is a string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smtClean="0"/>
              <a:t> Data </a:t>
            </a:r>
            <a:r>
              <a:rPr lang="en-US" dirty="0"/>
              <a:t>is a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::Value</a:t>
            </a:r>
          </a:p>
          <a:p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1561257" y="3280141"/>
            <a:ext cx="38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 and group can be searched by the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1257" y="1225034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Dictionary type of data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27012" y="5715000"/>
            <a:ext cx="2248286" cy="1187620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3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30021"/>
            <a:ext cx="10016104" cy="1752599"/>
          </a:xfrm>
        </p:spPr>
        <p:txBody>
          <a:bodyPr/>
          <a:lstStyle/>
          <a:p>
            <a:r>
              <a:rPr lang="en-US" dirty="0" err="1" smtClean="0"/>
              <a:t>y</a:t>
            </a:r>
            <a:r>
              <a:rPr lang="en-US" dirty="0" err="1" smtClean="0"/>
              <a:t>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::Bottle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12" y="5798579"/>
            <a:ext cx="991015" cy="97155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600201"/>
            <a:ext cx="4251960" cy="4191000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clear();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bot.addInt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bot.addString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b1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b1.addDouble(10.2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&amp;prop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bot.addict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“Help me”);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&amp;v0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bot.get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bot.get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990779" y="2468419"/>
            <a:ext cx="304800" cy="560536"/>
          </a:xfrm>
          <a:prstGeom prst="leftBrace">
            <a:avLst>
              <a:gd name="adj1" fmla="val 20454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Left Brace 6"/>
          <p:cNvSpPr/>
          <p:nvPr/>
        </p:nvSpPr>
        <p:spPr>
          <a:xfrm>
            <a:off x="5966396" y="3282086"/>
            <a:ext cx="304800" cy="560536"/>
          </a:xfrm>
          <a:prstGeom prst="leftBrace">
            <a:avLst>
              <a:gd name="adj1" fmla="val 20454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Left Brace 7"/>
          <p:cNvSpPr/>
          <p:nvPr/>
        </p:nvSpPr>
        <p:spPr>
          <a:xfrm>
            <a:off x="5954204" y="4129810"/>
            <a:ext cx="304800" cy="560536"/>
          </a:xfrm>
          <a:prstGeom prst="leftBrace">
            <a:avLst>
              <a:gd name="adj1" fmla="val 20454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Left Brace 8"/>
          <p:cNvSpPr/>
          <p:nvPr/>
        </p:nvSpPr>
        <p:spPr>
          <a:xfrm>
            <a:off x="5983833" y="5020595"/>
            <a:ext cx="304800" cy="560536"/>
          </a:xfrm>
          <a:prstGeom prst="leftBrace">
            <a:avLst>
              <a:gd name="adj1" fmla="val 20454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714435" y="2468419"/>
            <a:ext cx="358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hold variable number </a:t>
            </a:r>
            <a:r>
              <a:rPr lang="en-US" dirty="0" smtClean="0"/>
              <a:t>of  </a:t>
            </a:r>
            <a:r>
              <a:rPr lang="en-US" dirty="0" smtClean="0">
                <a:solidFill>
                  <a:srgbClr val="376DAE"/>
                </a:solidFill>
              </a:rPr>
              <a:t>Value.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14435" y="141553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flexible type of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35" y="3282086"/>
            <a:ext cx="398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Bottle can be appended or nested one into another.</a:t>
            </a:r>
          </a:p>
          <a:p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1714435" y="4225412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Property can be an element of a </a:t>
            </a:r>
            <a:r>
              <a:rPr lang="en-US" dirty="0" smtClean="0"/>
              <a:t>Bottle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82367" y="4839198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Bottle can be accesses using indexes.</a:t>
            </a:r>
          </a:p>
          <a:p>
            <a:r>
              <a:rPr lang="en-US" dirty="0"/>
              <a:t>Size is the number of element you can get()</a:t>
            </a:r>
          </a:p>
          <a:p>
            <a:endParaRPr lang="it-IT" dirty="0"/>
          </a:p>
        </p:txBody>
      </p:sp>
      <p:pic>
        <p:nvPicPr>
          <p:cNvPr id="17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35561"/>
            <a:ext cx="10016104" cy="1752599"/>
          </a:xfrm>
        </p:spPr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arp</a:t>
            </a:r>
            <a:r>
              <a:rPr lang="en-US" dirty="0" smtClean="0"/>
              <a:t>::sig::</a:t>
            </a:r>
            <a:r>
              <a:rPr lang="en-US" dirty="0" err="1" smtClean="0"/>
              <a:t>ImageOf</a:t>
            </a:r>
            <a:r>
              <a:rPr lang="en-US" dirty="0" smtClean="0"/>
              <a:t>&lt;</a:t>
            </a:r>
            <a:r>
              <a:rPr lang="en-US" dirty="0" err="1" smtClean="0"/>
              <a:t>PixelType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5555" y="2514600"/>
            <a:ext cx="5464834" cy="3124201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Container for image type</a:t>
            </a:r>
          </a:p>
          <a:p>
            <a:pPr marL="45720" indent="0">
              <a:buNone/>
            </a:pPr>
            <a:r>
              <a:rPr lang="en-US" dirty="0"/>
              <a:t>T</a:t>
            </a:r>
            <a:r>
              <a:rPr lang="en-US" dirty="0" smtClean="0"/>
              <a:t>emplate working with many different pixel types</a:t>
            </a:r>
          </a:p>
          <a:p>
            <a:pPr marL="45720" indent="0">
              <a:buNone/>
            </a:pPr>
            <a:r>
              <a:rPr lang="en-US" dirty="0" smtClean="0"/>
              <a:t>Full documentation here: 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://www.yarp.it/classyarp_1_1sig_1_1ImageOf.html</a:t>
            </a:r>
            <a:endParaRPr lang="en-US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ImageOf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PixelRgb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yarpImage.resize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(300,200);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PixelRgb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yarpImage.pixel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25401"/>
            <a:ext cx="10016104" cy="1752599"/>
          </a:xfrm>
        </p:spPr>
        <p:txBody>
          <a:bodyPr/>
          <a:lstStyle/>
          <a:p>
            <a:r>
              <a:rPr lang="en-US" dirty="0" smtClean="0"/>
              <a:t>Working with Ports – Client/Server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438400"/>
            <a:ext cx="5122320" cy="3352801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000" dirty="0" smtClean="0"/>
              <a:t>Ports are identified by their name.</a:t>
            </a:r>
          </a:p>
          <a:p>
            <a:pPr marL="45720" indent="0">
              <a:buNone/>
            </a:pPr>
            <a:r>
              <a:rPr lang="en-US" sz="2000" dirty="0" smtClean="0"/>
              <a:t>Constrains:</a:t>
            </a:r>
          </a:p>
          <a:p>
            <a:pPr>
              <a:buFontTx/>
              <a:buChar char="-"/>
            </a:pPr>
            <a:r>
              <a:rPr lang="en-US" sz="2000" dirty="0" smtClean="0"/>
              <a:t>Names must be unique</a:t>
            </a:r>
          </a:p>
          <a:p>
            <a:pPr>
              <a:buFontTx/>
              <a:buChar char="-"/>
            </a:pPr>
            <a:r>
              <a:rPr lang="en-US" sz="2000" dirty="0"/>
              <a:t>Names must start with ‘/’ character</a:t>
            </a:r>
          </a:p>
          <a:p>
            <a:pPr>
              <a:buFontTx/>
              <a:buChar char="-"/>
            </a:pPr>
            <a:r>
              <a:rPr lang="en-US" sz="2000" dirty="0" smtClean="0"/>
              <a:t>No ‘@’ character allowed</a:t>
            </a:r>
          </a:p>
          <a:p>
            <a:pPr marL="45720" indent="0">
              <a:buNone/>
            </a:pPr>
            <a:r>
              <a:rPr lang="en-US" sz="2000" dirty="0" smtClean="0"/>
              <a:t>Ideal for client/server pattern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::Port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myPort.open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(“/port”);</a:t>
            </a:r>
            <a:endParaRPr lang="en-US" b="1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port.read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b.clear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b.addInt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myPort.write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myPort.close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9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Working with Ports --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6812" y="1828800"/>
            <a:ext cx="44958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In case of </a:t>
            </a:r>
            <a:r>
              <a:rPr lang="en-US" dirty="0"/>
              <a:t>continuously </a:t>
            </a:r>
            <a:r>
              <a:rPr lang="en-US" dirty="0" smtClean="0"/>
              <a:t>broadcasted data (e.g. video streaming), a </a:t>
            </a:r>
            <a:r>
              <a:rPr lang="en-US" dirty="0" err="1" smtClean="0">
                <a:solidFill>
                  <a:srgbClr val="376DAE"/>
                </a:solidFill>
              </a:rPr>
              <a:t>yarp</a:t>
            </a:r>
            <a:r>
              <a:rPr lang="en-US" dirty="0" smtClean="0">
                <a:solidFill>
                  <a:srgbClr val="376DAE"/>
                </a:solidFill>
              </a:rPr>
              <a:t>::</a:t>
            </a:r>
            <a:r>
              <a:rPr lang="en-US" dirty="0" err="1" smtClean="0">
                <a:solidFill>
                  <a:srgbClr val="376DAE"/>
                </a:solidFill>
              </a:rPr>
              <a:t>os</a:t>
            </a:r>
            <a:r>
              <a:rPr lang="en-US" dirty="0" smtClean="0">
                <a:solidFill>
                  <a:srgbClr val="376DAE"/>
                </a:solidFill>
              </a:rPr>
              <a:t>::</a:t>
            </a:r>
            <a:r>
              <a:rPr lang="en-US" dirty="0" err="1" smtClean="0">
                <a:solidFill>
                  <a:srgbClr val="376DAE"/>
                </a:solidFill>
              </a:rPr>
              <a:t>BufferedPort</a:t>
            </a:r>
            <a:r>
              <a:rPr lang="en-US" dirty="0" smtClean="0">
                <a:solidFill>
                  <a:srgbClr val="376DAE"/>
                </a:solidFill>
              </a:rPr>
              <a:t>&lt;T&gt; </a:t>
            </a:r>
            <a:r>
              <a:rPr lang="en-US" dirty="0" smtClean="0"/>
              <a:t>can be used.</a:t>
            </a:r>
          </a:p>
          <a:p>
            <a:pPr marL="45720" indent="0">
              <a:buNone/>
            </a:pPr>
            <a:r>
              <a:rPr lang="en-US" dirty="0" smtClean="0"/>
              <a:t>Main differences:</a:t>
            </a:r>
          </a:p>
          <a:p>
            <a:pPr>
              <a:buFontTx/>
              <a:buChar char="-"/>
            </a:pPr>
            <a:r>
              <a:rPr lang="en-US" dirty="0" smtClean="0"/>
              <a:t>Data type is fixed for port lifetime</a:t>
            </a:r>
          </a:p>
          <a:p>
            <a:pPr>
              <a:buFontTx/>
              <a:buChar char="-"/>
            </a:pPr>
            <a:r>
              <a:rPr lang="en-US" dirty="0" smtClean="0"/>
              <a:t>Memory creation/destruction is handled by the port</a:t>
            </a:r>
          </a:p>
          <a:p>
            <a:pPr>
              <a:buFontTx/>
              <a:buChar char="-"/>
            </a:pPr>
            <a:r>
              <a:rPr lang="en-US" dirty="0" smtClean="0"/>
              <a:t>Buffering policy can be set (default latest message is kept)</a:t>
            </a:r>
          </a:p>
          <a:p>
            <a:pPr>
              <a:buFontTx/>
              <a:buChar char="-"/>
            </a:pPr>
            <a:r>
              <a:rPr lang="en-US" dirty="0" smtClean="0"/>
              <a:t>A dedicated thread handles the read/write operations optimizing user thread cycle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33452" y="1828800"/>
            <a:ext cx="4251960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p.open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("/out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 to write into.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b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p.prepare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b.clear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b.addString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eft-Right Arrow 28"/>
          <p:cNvSpPr/>
          <p:nvPr/>
        </p:nvSpPr>
        <p:spPr>
          <a:xfrm>
            <a:off x="3261159" y="4939644"/>
            <a:ext cx="944446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4" name="Rounded Rectangle 33"/>
          <p:cNvSpPr/>
          <p:nvPr/>
        </p:nvSpPr>
        <p:spPr>
          <a:xfrm>
            <a:off x="1808587" y="4849134"/>
            <a:ext cx="1254018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</a:rPr>
              <a:t>iCub</a:t>
            </a:r>
            <a:endParaRPr lang="en-US" sz="11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motor 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323499" y="4807717"/>
            <a:ext cx="1350963" cy="551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Server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Hardware abstraction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309052" y="1859354"/>
            <a:ext cx="8991600" cy="13446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Device drivers</a:t>
            </a:r>
          </a:p>
          <a:p>
            <a:pPr>
              <a:buFontTx/>
              <a:buChar char="-"/>
            </a:pPr>
            <a:r>
              <a:rPr lang="en-US" dirty="0" smtClean="0"/>
              <a:t>Interfaces</a:t>
            </a:r>
          </a:p>
          <a:p>
            <a:pPr>
              <a:buFontTx/>
              <a:buChar char="-"/>
            </a:pPr>
            <a:r>
              <a:rPr lang="en-US" dirty="0" smtClean="0"/>
              <a:t>Network wrapper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832842" y="5541413"/>
            <a:ext cx="1229764" cy="5450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Simulator</a:t>
            </a:r>
          </a:p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motor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77537" y="4419600"/>
            <a:ext cx="311689" cy="13498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Motor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22085" y="4038600"/>
            <a:ext cx="1240520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R1</a:t>
            </a:r>
          </a:p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motor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8168005" y="4555576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YARP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5958205" y="4949911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151901" y="5541413"/>
            <a:ext cx="23519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rpc:i</a:t>
            </a:r>
            <a:endParaRPr lang="en-US" altLang="en-US" sz="1400" dirty="0"/>
          </a:p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state:i</a:t>
            </a:r>
            <a:endParaRPr lang="en-US" altLang="en-US" sz="1400" dirty="0"/>
          </a:p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command:o</a:t>
            </a:r>
            <a:endParaRPr lang="it-IT" altLang="en-US" sz="1400" dirty="0"/>
          </a:p>
        </p:txBody>
      </p:sp>
      <p:pic>
        <p:nvPicPr>
          <p:cNvPr id="13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5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Hardware abstraction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309052" y="1859354"/>
            <a:ext cx="8991600" cy="13446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Network wrapper</a:t>
            </a:r>
          </a:p>
          <a:p>
            <a:pPr>
              <a:buFontTx/>
              <a:buChar char="-"/>
            </a:pPr>
            <a:r>
              <a:rPr lang="en-US" dirty="0" smtClean="0"/>
              <a:t>Interfaces</a:t>
            </a:r>
          </a:p>
          <a:p>
            <a:pPr>
              <a:buFontTx/>
              <a:buChar char="-"/>
            </a:pPr>
            <a:r>
              <a:rPr lang="en-US" dirty="0" smtClean="0"/>
              <a:t>User application</a:t>
            </a:r>
          </a:p>
        </p:txBody>
      </p:sp>
      <p:sp>
        <p:nvSpPr>
          <p:cNvPr id="13" name="Cloud 12"/>
          <p:cNvSpPr/>
          <p:nvPr/>
        </p:nvSpPr>
        <p:spPr>
          <a:xfrm>
            <a:off x="1330325" y="4500563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YARP</a:t>
            </a:r>
          </a:p>
          <a:p>
            <a:pPr algn="ctr"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817812" y="4838700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6932612" y="4838700"/>
            <a:ext cx="944446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1" name="Rounded Rectangle 30"/>
          <p:cNvSpPr/>
          <p:nvPr/>
        </p:nvSpPr>
        <p:spPr>
          <a:xfrm>
            <a:off x="8193436" y="4729390"/>
            <a:ext cx="1254018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user </a:t>
            </a:r>
          </a:p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application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236612" y="4696506"/>
            <a:ext cx="1350963" cy="551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Client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248990" y="4318656"/>
            <a:ext cx="311689" cy="13498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Motor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28895" y="5398306"/>
            <a:ext cx="24416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rpc:i</a:t>
            </a:r>
            <a:endParaRPr lang="en-US" altLang="en-US" sz="1400" dirty="0"/>
          </a:p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state:i</a:t>
            </a:r>
            <a:endParaRPr lang="en-US" altLang="en-US" sz="1400" dirty="0"/>
          </a:p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command:o</a:t>
            </a:r>
            <a:endParaRPr lang="it-IT" altLang="en-US" sz="1400" dirty="0"/>
          </a:p>
        </p:txBody>
      </p:sp>
      <p:pic>
        <p:nvPicPr>
          <p:cNvPr id="11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483925" y="5081"/>
            <a:ext cx="10016104" cy="1752599"/>
          </a:xfrm>
        </p:spPr>
        <p:txBody>
          <a:bodyPr/>
          <a:lstStyle/>
          <a:p>
            <a:r>
              <a:rPr lang="en-US" dirty="0"/>
              <a:t>Hardware abstraction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278572" y="1828800"/>
            <a:ext cx="8991600" cy="11200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Client &amp; Server on the same machine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648632" y="4330361"/>
            <a:ext cx="923241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9" name="Left-Right Arrow 18"/>
          <p:cNvSpPr/>
          <p:nvPr/>
        </p:nvSpPr>
        <p:spPr>
          <a:xfrm>
            <a:off x="7605713" y="4297024"/>
            <a:ext cx="906750" cy="2587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0" name="Cloud 19"/>
          <p:cNvSpPr/>
          <p:nvPr/>
        </p:nvSpPr>
        <p:spPr>
          <a:xfrm>
            <a:off x="4821238" y="3344525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YARP ports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4576762" y="4297024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12912" y="3701712"/>
            <a:ext cx="842962" cy="1350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Robot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609012" y="3704887"/>
            <a:ext cx="990600" cy="13493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user application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3212" y="3705176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70212" y="3702180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649662" y="3701712"/>
            <a:ext cx="844550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Server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84962" y="3717587"/>
            <a:ext cx="842962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Client </a:t>
            </a:r>
            <a:r>
              <a:rPr lang="en-US" sz="1100" dirty="0">
                <a:solidFill>
                  <a:schemeClr val="bg1"/>
                </a:solidFill>
              </a:rPr>
              <a:t>Network</a:t>
            </a:r>
          </a:p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Wrapper</a:t>
            </a:r>
          </a:p>
        </p:txBody>
      </p:sp>
      <p:sp>
        <p:nvSpPr>
          <p:cNvPr id="3" name="Multiply 2"/>
          <p:cNvSpPr/>
          <p:nvPr/>
        </p:nvSpPr>
        <p:spPr>
          <a:xfrm>
            <a:off x="4501501" y="3130211"/>
            <a:ext cx="1930399" cy="2286000"/>
          </a:xfrm>
          <a:prstGeom prst="mathMultiply">
            <a:avLst>
              <a:gd name="adj1" fmla="val 142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4494212" y="3124200"/>
            <a:ext cx="1930399" cy="2286000"/>
          </a:xfrm>
          <a:prstGeom prst="mathMultiply">
            <a:avLst>
              <a:gd name="adj1" fmla="val 142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2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7275E-6 -4.44444E-6 L 0.07242 -0.006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" y="-3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1362E-6 7.40741E-7 L -0.08973 -0.009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 animBg="1"/>
      <p:bldP spid="27" grpId="1" animBg="1"/>
      <p:bldP spid="28" grpId="0" animBg="1"/>
      <p:bldP spid="28" grpId="1" animBg="1"/>
      <p:bldP spid="3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8868" y="155543"/>
            <a:ext cx="10016104" cy="1752599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88868" y="1905000"/>
            <a:ext cx="7010399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YARP?</a:t>
            </a:r>
          </a:p>
          <a:p>
            <a:r>
              <a:rPr lang="en-US" dirty="0" smtClean="0"/>
              <a:t>What is it capable of ?</a:t>
            </a:r>
          </a:p>
          <a:p>
            <a:r>
              <a:rPr lang="en-US" dirty="0" smtClean="0"/>
              <a:t>Who uses YARP?</a:t>
            </a:r>
          </a:p>
          <a:p>
            <a:r>
              <a:rPr lang="en-US" dirty="0" smtClean="0"/>
              <a:t>How to use it?</a:t>
            </a:r>
          </a:p>
          <a:p>
            <a:r>
              <a:rPr lang="en-US" dirty="0" smtClean="0"/>
              <a:t>And … Why?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483925" y="5081"/>
            <a:ext cx="10016104" cy="1752599"/>
          </a:xfrm>
        </p:spPr>
        <p:txBody>
          <a:bodyPr/>
          <a:lstStyle/>
          <a:p>
            <a:r>
              <a:rPr lang="en-US" dirty="0"/>
              <a:t>Hardware abstraction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648632" y="4330361"/>
            <a:ext cx="5807980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3" name="Rounded Rectangle 22"/>
          <p:cNvSpPr/>
          <p:nvPr/>
        </p:nvSpPr>
        <p:spPr>
          <a:xfrm>
            <a:off x="1712912" y="3701712"/>
            <a:ext cx="842962" cy="1350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Robot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609012" y="3704887"/>
            <a:ext cx="914400" cy="13493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user application</a:t>
            </a:r>
          </a:p>
          <a:p>
            <a:pPr algn="ctr">
              <a:defRPr/>
            </a:pPr>
            <a:endParaRPr lang="en-US" sz="11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05167" y="3756139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78572" y="1828800"/>
            <a:ext cx="8991600" cy="11200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Client &amp; Server on the same machine</a:t>
            </a:r>
          </a:p>
        </p:txBody>
      </p:sp>
      <p:pic>
        <p:nvPicPr>
          <p:cNvPr id="10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smtClean="0"/>
              <a:t>A class with pure virtual methods.</a:t>
            </a:r>
          </a:p>
          <a:p>
            <a:pPr marL="45720" indent="0">
              <a:buNone/>
            </a:pPr>
            <a:r>
              <a:rPr lang="en-US" sz="2000" dirty="0" smtClean="0"/>
              <a:t>Servers provide functionalities by implementing required methods.</a:t>
            </a:r>
          </a:p>
          <a:p>
            <a:pPr marL="45720" indent="0">
              <a:buNone/>
            </a:pPr>
            <a:r>
              <a:rPr lang="en-US" sz="2000" dirty="0" smtClean="0"/>
              <a:t>Clients uses the functionalities by calling provided methods.</a:t>
            </a:r>
          </a:p>
          <a:p>
            <a:pPr marL="45720" indent="0">
              <a:buNone/>
            </a:pP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relativeMove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checkMotionDone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setRefSpeed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setRefAcceleration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getRefSpeed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getRefAcceleration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getTargetPosition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::stop(…)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5081"/>
            <a:ext cx="10016104" cy="1752599"/>
          </a:xfrm>
        </p:spPr>
        <p:txBody>
          <a:bodyPr/>
          <a:lstStyle/>
          <a:p>
            <a:r>
              <a:rPr lang="en-US" dirty="0" smtClean="0"/>
              <a:t>Opening a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777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Devices are opened by mean of a special class called “</a:t>
            </a:r>
            <a:r>
              <a:rPr lang="en-US" dirty="0" err="1" smtClean="0">
                <a:solidFill>
                  <a:schemeClr val="accent1"/>
                </a:solidFill>
              </a:rPr>
              <a:t>PolyDriver</a:t>
            </a:r>
            <a:r>
              <a:rPr lang="en-US" dirty="0" smtClean="0"/>
              <a:t>”.</a:t>
            </a:r>
          </a:p>
          <a:p>
            <a:pPr marL="4572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PolyDriver</a:t>
            </a:r>
            <a:r>
              <a:rPr lang="en-US" dirty="0" smtClean="0"/>
              <a:t> is a polymorphic class which can turn into any device.</a:t>
            </a:r>
          </a:p>
          <a:p>
            <a:pPr marL="45720" indent="0">
              <a:buNone/>
            </a:pPr>
            <a:r>
              <a:rPr lang="en-US" dirty="0" smtClean="0"/>
              <a:t>Keyword “device” tell YARP which device we really want to open.</a:t>
            </a:r>
          </a:p>
          <a:p>
            <a:pPr marL="45720" indent="0">
              <a:buNone/>
            </a:pPr>
            <a:r>
              <a:rPr lang="en-US" dirty="0" smtClean="0"/>
              <a:t>All other parameters will be propagated to the specified device.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PolyDriver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mystica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(“device”, “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(“deviceParam1”, paramValue1);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(“deviceParam2”, paramValue2);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mystica.open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0"/>
            <a:ext cx="10016104" cy="1752599"/>
          </a:xfrm>
        </p:spPr>
        <p:txBody>
          <a:bodyPr/>
          <a:lstStyle/>
          <a:p>
            <a:r>
              <a:rPr lang="en-US" dirty="0" smtClean="0"/>
              <a:t>Remote Control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781" y="1066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Device devoted to provide remote access to the robot motor control is the “</a:t>
            </a:r>
            <a:r>
              <a:rPr lang="en-US" dirty="0" err="1" smtClean="0">
                <a:solidFill>
                  <a:schemeClr val="accent1"/>
                </a:solidFill>
              </a:rPr>
              <a:t>remote_controlboard</a:t>
            </a:r>
            <a:r>
              <a:rPr lang="en-US" dirty="0" smtClean="0"/>
              <a:t>”</a:t>
            </a:r>
          </a:p>
          <a:p>
            <a:pPr marL="45720" indent="0">
              <a:buNone/>
            </a:pPr>
            <a:r>
              <a:rPr lang="en-US" dirty="0" smtClean="0"/>
              <a:t>Required parameter to configure it are:</a:t>
            </a:r>
          </a:p>
          <a:p>
            <a:pPr marL="45720" indent="0">
              <a:buNone/>
            </a:pPr>
            <a:r>
              <a:rPr lang="en-US" dirty="0" smtClean="0"/>
              <a:t>- Remote port prefix: </a:t>
            </a:r>
            <a:r>
              <a:rPr lang="en-US" dirty="0" smtClean="0">
                <a:solidFill>
                  <a:schemeClr val="accent1"/>
                </a:solidFill>
              </a:rPr>
              <a:t>remote</a:t>
            </a:r>
          </a:p>
          <a:p>
            <a:pPr marL="45720" indent="0">
              <a:buNone/>
            </a:pPr>
            <a:r>
              <a:rPr lang="en-US" dirty="0" smtClean="0"/>
              <a:t>- Local port name: </a:t>
            </a:r>
            <a:r>
              <a:rPr lang="en-US" dirty="0" smtClean="0">
                <a:solidFill>
                  <a:schemeClr val="accent1"/>
                </a:solidFill>
              </a:rPr>
              <a:t>local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PolyDriver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controlBoard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(“device”,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remote_controlboard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(“remote”, /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icub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/head);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(“local”, /&lt;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myApplication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controlBoard.open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Access to a device’s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Once opened, we need to specify which interface we want to work with.</a:t>
            </a:r>
          </a:p>
          <a:p>
            <a:pPr marL="45720" indent="0">
              <a:buNone/>
            </a:pPr>
            <a:r>
              <a:rPr lang="en-US" dirty="0" smtClean="0"/>
              <a:t>To get a specific view of the device:</a:t>
            </a:r>
          </a:p>
          <a:p>
            <a:pPr>
              <a:buFontTx/>
              <a:buChar char="-"/>
            </a:pPr>
            <a:r>
              <a:rPr lang="en-US" dirty="0" smtClean="0"/>
              <a:t>create a pointer to the interface we want to use</a:t>
            </a:r>
          </a:p>
          <a:p>
            <a:pPr>
              <a:buFontTx/>
              <a:buChar char="-"/>
            </a:pPr>
            <a:r>
              <a:rPr lang="en-US" dirty="0" smtClean="0"/>
              <a:t>fill it by calling the </a:t>
            </a:r>
            <a:r>
              <a:rPr lang="en-US" dirty="0" smtClean="0">
                <a:solidFill>
                  <a:srgbClr val="376DAE"/>
                </a:solidFill>
              </a:rPr>
              <a:t>.view(…)</a:t>
            </a:r>
            <a:r>
              <a:rPr lang="en-US" dirty="0" smtClean="0"/>
              <a:t> function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In case the device does not implement that interface, the pointer will be NULL!</a:t>
            </a:r>
          </a:p>
          <a:p>
            <a:pPr marL="45720" indent="0">
              <a:buNone/>
            </a:pPr>
            <a:r>
              <a:rPr lang="en-US" dirty="0" smtClean="0"/>
              <a:t>A device can implement more than one interface.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IPositionControl2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controlBoard.view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error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IVelocityControl2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controlBoard.view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velocityMove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IPositionControl2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5852" y="1513840"/>
            <a:ext cx="8839200" cy="4419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Give access to main position control commands.</a:t>
            </a:r>
          </a:p>
          <a:p>
            <a:pPr marL="45720" indent="0">
              <a:buNone/>
            </a:pPr>
            <a:r>
              <a:rPr lang="en-US" sz="2400" dirty="0" smtClean="0"/>
              <a:t>Used send high level targets, with a velocity &amp; acceleration profile.</a:t>
            </a:r>
          </a:p>
          <a:p>
            <a:pPr marL="45720" indent="0">
              <a:buNone/>
            </a:pPr>
            <a:r>
              <a:rPr lang="en-US" sz="2400" dirty="0" smtClean="0"/>
              <a:t>For getters, memory must be allocated by user.</a:t>
            </a:r>
          </a:p>
          <a:p>
            <a:pPr marL="45720" indent="0">
              <a:buNone/>
            </a:pPr>
            <a:r>
              <a:rPr lang="en-US" sz="2400" dirty="0" smtClean="0"/>
              <a:t>Units in YARP are SI compliant, except angles for </a:t>
            </a:r>
            <a:r>
              <a:rPr lang="en-US" sz="2400" dirty="0" err="1" smtClean="0"/>
              <a:t>controlboard</a:t>
            </a:r>
            <a:r>
              <a:rPr lang="en-US" sz="2400" dirty="0" smtClean="0"/>
              <a:t>, which are in degrees, degrees/s</a:t>
            </a:r>
            <a:endParaRPr lang="en-US" sz="2400" dirty="0"/>
          </a:p>
          <a:p>
            <a:pPr marL="45720" indent="0">
              <a:buNone/>
            </a:pPr>
            <a:endParaRPr lang="en-US" sz="2400" dirty="0" smtClean="0"/>
          </a:p>
        </p:txBody>
      </p:sp>
      <p:pic>
        <p:nvPicPr>
          <p:cNvPr id="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5081"/>
            <a:ext cx="10016104" cy="1752599"/>
          </a:xfrm>
        </p:spPr>
        <p:txBody>
          <a:bodyPr/>
          <a:lstStyle/>
          <a:p>
            <a:r>
              <a:rPr lang="en-US" dirty="0" smtClean="0"/>
              <a:t>IPositionControl2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37932" y="1828800"/>
            <a:ext cx="10287000" cy="4191000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number of joints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joints;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(&amp;joints);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setRefSpeed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5);  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a speed of 5 degrees/s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30);    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 the joint 0 to +30 degrees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done =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checkMotionDone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(&amp;done);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(!done);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30);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 joint position to 0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Other YARP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448800" cy="4191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Resource finder</a:t>
            </a:r>
          </a:p>
          <a:p>
            <a:pPr>
              <a:buFontTx/>
              <a:buChar char="-"/>
            </a:pPr>
            <a:r>
              <a:rPr lang="en-US" sz="2000" dirty="0" smtClean="0"/>
              <a:t>Threads, Modules</a:t>
            </a:r>
          </a:p>
          <a:p>
            <a:pPr>
              <a:buFontTx/>
              <a:buChar char="-"/>
            </a:pPr>
            <a:r>
              <a:rPr lang="en-US" sz="2000" dirty="0" smtClean="0"/>
              <a:t>Plugin loader</a:t>
            </a:r>
          </a:p>
          <a:p>
            <a:pPr>
              <a:buFontTx/>
              <a:buChar char="-"/>
            </a:pPr>
            <a:r>
              <a:rPr lang="en-US" sz="2000" dirty="0" smtClean="0"/>
              <a:t>Carriers: </a:t>
            </a:r>
            <a:r>
              <a:rPr lang="en-US" sz="2000" dirty="0" err="1" smtClean="0"/>
              <a:t>mjpeg</a:t>
            </a:r>
            <a:r>
              <a:rPr lang="en-US" sz="2000" dirty="0" smtClean="0"/>
              <a:t>, h264, </a:t>
            </a:r>
            <a:r>
              <a:rPr lang="en-US" sz="2000" dirty="0" err="1" smtClean="0"/>
              <a:t>portmonitor</a:t>
            </a:r>
            <a:r>
              <a:rPr lang="en-US" sz="2000" dirty="0" smtClean="0"/>
              <a:t>, shared memory, depth Image, ROS</a:t>
            </a:r>
          </a:p>
          <a:p>
            <a:pPr>
              <a:buFontTx/>
              <a:buChar char="-"/>
            </a:pPr>
            <a:r>
              <a:rPr lang="en-US" sz="2000" dirty="0" err="1" smtClean="0"/>
              <a:t>yarpView</a:t>
            </a:r>
            <a:r>
              <a:rPr lang="en-US" sz="2000" dirty="0" smtClean="0"/>
              <a:t>, </a:t>
            </a:r>
            <a:r>
              <a:rPr lang="en-US" sz="2000" dirty="0" err="1" smtClean="0"/>
              <a:t>yarpScope</a:t>
            </a:r>
            <a:r>
              <a:rPr lang="en-US" sz="2000" dirty="0" smtClean="0"/>
              <a:t>, Logger, </a:t>
            </a:r>
            <a:r>
              <a:rPr lang="en-US" sz="2000" dirty="0" err="1" smtClean="0"/>
              <a:t>MotorGui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err="1" smtClean="0"/>
              <a:t>YarpManager</a:t>
            </a:r>
            <a:r>
              <a:rPr lang="en-US" sz="2000" dirty="0" smtClean="0"/>
              <a:t>, </a:t>
            </a:r>
            <a:r>
              <a:rPr lang="en-US" sz="2000" dirty="0" err="1" smtClean="0"/>
              <a:t>YarpViz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Thrift</a:t>
            </a:r>
          </a:p>
          <a:p>
            <a:pPr>
              <a:buFontTx/>
              <a:buChar char="-"/>
            </a:pPr>
            <a:r>
              <a:rPr lang="en-US" sz="2000" dirty="0" err="1" smtClean="0"/>
              <a:t>robotInterface</a:t>
            </a:r>
            <a:endParaRPr lang="en-US" sz="2000" dirty="0" smtClean="0"/>
          </a:p>
          <a:p>
            <a:pPr>
              <a:buFontTx/>
              <a:buChar char="-"/>
            </a:pPr>
            <a:endParaRPr lang="en-US" sz="2000" dirty="0" smtClean="0"/>
          </a:p>
        </p:txBody>
      </p:sp>
      <p:pic>
        <p:nvPicPr>
          <p:cNvPr id="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-5079"/>
            <a:ext cx="10016104" cy="1752599"/>
          </a:xfrm>
        </p:spPr>
        <p:txBody>
          <a:bodyPr/>
          <a:lstStyle/>
          <a:p>
            <a:r>
              <a:rPr lang="en-US" dirty="0" smtClean="0"/>
              <a:t>Other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4488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 algn="ctr">
              <a:buNone/>
            </a:pPr>
            <a:r>
              <a:rPr lang="en-US" sz="7200" dirty="0" smtClean="0">
                <a:solidFill>
                  <a:schemeClr val="accent1"/>
                </a:solidFill>
              </a:rPr>
              <a:t>Cool!</a:t>
            </a:r>
          </a:p>
          <a:p>
            <a:pPr marL="45720" indent="0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4400" dirty="0" smtClean="0"/>
              <a:t>“But </a:t>
            </a:r>
            <a:r>
              <a:rPr lang="en-US" sz="4400" dirty="0" smtClean="0"/>
              <a:t>I think </a:t>
            </a:r>
            <a:r>
              <a:rPr lang="en-US" sz="4400" dirty="0" smtClean="0">
                <a:solidFill>
                  <a:srgbClr val="376DAE"/>
                </a:solidFill>
              </a:rPr>
              <a:t>ROS</a:t>
            </a:r>
            <a:r>
              <a:rPr lang="en-US" sz="4400" dirty="0" smtClean="0"/>
              <a:t> is </a:t>
            </a:r>
            <a:r>
              <a:rPr lang="en-US" sz="4400" dirty="0" smtClean="0"/>
              <a:t>better”</a:t>
            </a:r>
            <a:endParaRPr lang="en-US" sz="4400" dirty="0" smtClean="0"/>
          </a:p>
        </p:txBody>
      </p:sp>
      <p:pic>
        <p:nvPicPr>
          <p:cNvPr id="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293812" y="1371600"/>
            <a:ext cx="5386388" cy="4343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Ports can be typed or not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Multi-platform </a:t>
            </a:r>
            <a:r>
              <a:rPr lang="en-US" sz="2000" dirty="0" smtClean="0"/>
              <a:t>(also mobile</a:t>
            </a:r>
            <a:r>
              <a:rPr lang="en-US" sz="20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Run-time reconfiguration of connections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Different carriers, user custom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/>
              <a:t>QoS</a:t>
            </a:r>
            <a:r>
              <a:rPr lang="en-US" sz="2000" dirty="0"/>
              <a:t>, channel </a:t>
            </a:r>
            <a:r>
              <a:rPr lang="en-US" sz="2000" dirty="0" smtClean="0"/>
              <a:t>prioritization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Smaller community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Rich set of libraries ad tools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Packages for all supported distributions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We have cookies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528117" y="1371600"/>
            <a:ext cx="5689600" cy="41798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Both topic and service are strongly typed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Ubuntu only (ROS2 Win &amp; Mac)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Connections from a topic use the same protocol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No concept of carrier (DDS on ROS2)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/>
              <a:t>QoS</a:t>
            </a:r>
            <a:r>
              <a:rPr lang="en-US" sz="2000" dirty="0"/>
              <a:t> on ROS2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Huge and very active </a:t>
            </a:r>
            <a:r>
              <a:rPr lang="en-US" sz="2000" dirty="0" smtClean="0"/>
              <a:t>community</a:t>
            </a:r>
            <a:endParaRPr lang="en-US" sz="2000" dirty="0" smtClean="0">
              <a:solidFill>
                <a:srgbClr val="376DAE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376DAE"/>
                </a:solidFill>
              </a:rPr>
              <a:t>Much more </a:t>
            </a:r>
            <a:r>
              <a:rPr lang="en-US" sz="2000" dirty="0" smtClean="0"/>
              <a:t>rich </a:t>
            </a:r>
            <a:r>
              <a:rPr lang="en-US" sz="2000" dirty="0"/>
              <a:t>set of libraries and tools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Packet </a:t>
            </a:r>
            <a:r>
              <a:rPr lang="en-US" sz="2000" dirty="0"/>
              <a:t>management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Eat </a:t>
            </a:r>
            <a:r>
              <a:rPr lang="en-US" sz="2000" dirty="0">
                <a:solidFill>
                  <a:srgbClr val="FF0000"/>
                </a:solidFill>
              </a:rPr>
              <a:t>children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57" y="463192"/>
            <a:ext cx="1714500" cy="920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650696"/>
            <a:ext cx="1796319" cy="545277"/>
          </a:xfrm>
          <a:prstGeom prst="rect">
            <a:avLst/>
          </a:prstGeom>
        </p:spPr>
      </p:pic>
      <p:pic>
        <p:nvPicPr>
          <p:cNvPr id="6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522412" y="76200"/>
            <a:ext cx="10016104" cy="1752599"/>
          </a:xfrm>
        </p:spPr>
        <p:txBody>
          <a:bodyPr/>
          <a:lstStyle/>
          <a:p>
            <a:r>
              <a:rPr lang="en-US" dirty="0" smtClean="0"/>
              <a:t>Let’s start from the end – Why?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0812" y="612038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y2u.be/rITQlGuXXOw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12" y="1905000"/>
            <a:ext cx="7205134" cy="3733800"/>
          </a:xfrm>
          <a:prstGeom prst="rect">
            <a:avLst/>
          </a:prstGeom>
        </p:spPr>
      </p:pic>
      <p:pic>
        <p:nvPicPr>
          <p:cNvPr id="7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5241"/>
            <a:ext cx="10016104" cy="1752599"/>
          </a:xfrm>
        </p:spPr>
        <p:txBody>
          <a:bodyPr/>
          <a:lstStyle/>
          <a:p>
            <a:r>
              <a:rPr lang="en-US" dirty="0" smtClean="0"/>
              <a:t>YARP 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ROS carrier</a:t>
            </a:r>
            <a:endParaRPr lang="it-IT" dirty="0"/>
          </a:p>
        </p:txBody>
      </p:sp>
      <p:sp>
        <p:nvSpPr>
          <p:cNvPr id="79" name="TextBox 78"/>
          <p:cNvSpPr txBox="1"/>
          <p:nvPr/>
        </p:nvSpPr>
        <p:spPr>
          <a:xfrm>
            <a:off x="8024087" y="2203506"/>
            <a:ext cx="348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ask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roscore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establish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a new connection</a:t>
            </a:r>
          </a:p>
          <a:p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loads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a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specific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carrier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convert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data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into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ROS-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like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type</a:t>
            </a:r>
            <a:r>
              <a:rPr lang="it-IT" spc="-1" dirty="0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on the </a:t>
            </a:r>
            <a:r>
              <a:rPr lang="it-IT" spc="-1" dirty="0" err="1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fly</a:t>
            </a:r>
            <a:endParaRPr lang="it-IT" spc="-1" dirty="0" smtClean="0">
              <a:solidFill>
                <a:srgbClr val="376DAE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No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need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have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ROS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installed</a:t>
            </a:r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19812" y="2335438"/>
            <a:ext cx="1623450" cy="896662"/>
            <a:chOff x="4995572" y="2303017"/>
            <a:chExt cx="2028098" cy="896662"/>
          </a:xfrm>
        </p:grpSpPr>
        <p:sp>
          <p:nvSpPr>
            <p:cNvPr id="89" name="TextBox 88"/>
            <p:cNvSpPr txBox="1"/>
            <p:nvPr/>
          </p:nvSpPr>
          <p:spPr>
            <a:xfrm>
              <a:off x="5940030" y="2331167"/>
              <a:ext cx="801522" cy="39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prstClr val="white"/>
                  </a:solidFill>
                  <a:latin typeface="Arial"/>
                </a:rPr>
                <a:t>YARP </a:t>
              </a:r>
              <a:r>
                <a:rPr lang="it-IT" dirty="0" smtClean="0">
                  <a:solidFill>
                    <a:prstClr val="white"/>
                  </a:solidFill>
                  <a:latin typeface="Arial"/>
                </a:rPr>
                <a:t>module</a:t>
              </a:r>
              <a:endParaRPr lang="it-IT" dirty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95572" y="2303017"/>
              <a:ext cx="2028098" cy="896662"/>
              <a:chOff x="6431624" y="4274590"/>
              <a:chExt cx="2873415" cy="189103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431624" y="4274590"/>
                <a:ext cx="2873415" cy="189103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68634" y="4672468"/>
                <a:ext cx="2236703" cy="110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prstClr val="white"/>
                    </a:solidFill>
                    <a:latin typeface="Arial"/>
                  </a:rPr>
                  <a:t>ROS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prstClr val="white"/>
                    </a:solidFill>
                    <a:latin typeface="Arial"/>
                  </a:rPr>
                  <a:t>node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1307379" y="2321472"/>
            <a:ext cx="2224719" cy="910627"/>
            <a:chOff x="6431624" y="4274591"/>
            <a:chExt cx="2821410" cy="91763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1"/>
              <a:ext cx="2821410" cy="917630"/>
            </a:xfrm>
            <a:prstGeom prst="rect">
              <a:avLst/>
            </a:prstGeom>
            <a:gradFill rotWithShape="1">
              <a:gsLst>
                <a:gs pos="0">
                  <a:srgbClr val="376DAE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49853" y="4485546"/>
              <a:ext cx="1055947" cy="527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err="1">
                  <a:solidFill>
                    <a:prstClr val="white"/>
                  </a:solidFill>
                  <a:latin typeface="Arial"/>
                </a:rPr>
                <a:t>y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arp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white"/>
                  </a:solidFill>
                  <a:latin typeface="Arial"/>
                </a:rPr>
                <a:t>node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3" name="Cloud 2"/>
          <p:cNvSpPr/>
          <p:nvPr/>
        </p:nvSpPr>
        <p:spPr>
          <a:xfrm>
            <a:off x="1385482" y="3708400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75860" y="4711021"/>
            <a:ext cx="10832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@/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yarpNode</a:t>
            </a:r>
            <a:endParaRPr lang="it-IT" sz="1600" spc="-1" dirty="0" smtClean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38412" y="2641600"/>
            <a:ext cx="885736" cy="259919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53592" y="2529458"/>
            <a:ext cx="1036776" cy="233904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/topic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 flipV="1">
            <a:off x="3424148" y="2646410"/>
            <a:ext cx="829444" cy="125150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3" name="Cloud 32"/>
          <p:cNvSpPr/>
          <p:nvPr/>
        </p:nvSpPr>
        <p:spPr>
          <a:xfrm>
            <a:off x="6196012" y="3751057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roscore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" idx="0"/>
            <a:endCxn id="33" idx="2"/>
          </p:cNvCxnSpPr>
          <p:nvPr/>
        </p:nvCxnSpPr>
        <p:spPr>
          <a:xfrm>
            <a:off x="2969278" y="4166281"/>
            <a:ext cx="3231651" cy="4265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3"/>
            <a:endCxn id="91" idx="1"/>
          </p:cNvCxnSpPr>
          <p:nvPr/>
        </p:nvCxnSpPr>
        <p:spPr>
          <a:xfrm>
            <a:off x="5290368" y="2646410"/>
            <a:ext cx="829444" cy="137359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69" y="3254110"/>
            <a:ext cx="539604" cy="63914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91" y="3283830"/>
            <a:ext cx="614025" cy="541877"/>
          </a:xfrm>
          <a:prstGeom prst="rect">
            <a:avLst/>
          </a:prstGeom>
        </p:spPr>
      </p:pic>
      <p:pic>
        <p:nvPicPr>
          <p:cNvPr id="22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" grpId="0" animBg="1"/>
      <p:bldP spid="55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10998"/>
            <a:ext cx="10016104" cy="1752599"/>
          </a:xfrm>
        </p:spPr>
        <p:txBody>
          <a:bodyPr/>
          <a:lstStyle/>
          <a:p>
            <a:r>
              <a:rPr lang="en-US" dirty="0" smtClean="0"/>
              <a:t>Why do we need a framework?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7612" y="1828800"/>
            <a:ext cx="8686801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3925" y="1905000"/>
            <a:ext cx="10016104" cy="4495800"/>
          </a:xfrm>
        </p:spPr>
        <p:txBody>
          <a:bodyPr>
            <a:normAutofit/>
          </a:bodyPr>
          <a:lstStyle/>
          <a:p>
            <a:pPr marL="268288" lvl="1" indent="-268288"/>
            <a:r>
              <a:rPr lang="en-US" sz="2000" dirty="0">
                <a:solidFill>
                  <a:srgbClr val="7030A0"/>
                </a:solidFill>
              </a:rPr>
              <a:t>Various scenarios and platforms</a:t>
            </a:r>
          </a:p>
          <a:p>
            <a:pPr marL="268288" lvl="1" indent="-268288"/>
            <a:r>
              <a:rPr lang="en-US" sz="2000" dirty="0">
                <a:solidFill>
                  <a:srgbClr val="7030A0"/>
                </a:solidFill>
              </a:rPr>
              <a:t>Hardware changes in time</a:t>
            </a:r>
          </a:p>
          <a:p>
            <a:pPr marL="268288" lvl="1" indent="-268288"/>
            <a:r>
              <a:rPr lang="en-US" sz="2000" dirty="0">
                <a:solidFill>
                  <a:srgbClr val="7030A0"/>
                </a:solidFill>
              </a:rPr>
              <a:t>Lots of different sensors</a:t>
            </a:r>
          </a:p>
          <a:p>
            <a:pPr marL="268288" lvl="1" indent="-268288"/>
            <a:r>
              <a:rPr lang="en-US" sz="2000" dirty="0">
                <a:solidFill>
                  <a:srgbClr val="7030A0"/>
                </a:solidFill>
              </a:rPr>
              <a:t>Lack of standards</a:t>
            </a:r>
          </a:p>
          <a:p>
            <a:pPr marL="268288" lvl="1" indent="-268288"/>
            <a:r>
              <a:rPr lang="en-US" sz="2000" dirty="0">
                <a:solidFill>
                  <a:srgbClr val="00B050"/>
                </a:solidFill>
              </a:rPr>
              <a:t>Distributed processing</a:t>
            </a:r>
            <a:endParaRPr lang="en-US" sz="2000" dirty="0">
              <a:solidFill>
                <a:srgbClr val="00B050"/>
              </a:solidFill>
            </a:endParaRPr>
          </a:p>
          <a:p>
            <a:pPr marL="268288" lvl="1" indent="-268288"/>
            <a:r>
              <a:rPr lang="en-US" sz="2000" dirty="0">
                <a:solidFill>
                  <a:srgbClr val="00B050"/>
                </a:solidFill>
              </a:rPr>
              <a:t>Real-time friendly</a:t>
            </a:r>
          </a:p>
          <a:p>
            <a:pPr marL="268288" lvl="1" indent="-268288"/>
            <a:r>
              <a:rPr lang="en-US" sz="2000" dirty="0">
                <a:solidFill>
                  <a:srgbClr val="00B050"/>
                </a:solidFill>
              </a:rPr>
              <a:t>Algorithms/libraries/code changes in time</a:t>
            </a:r>
          </a:p>
          <a:p>
            <a:pPr marL="268288" lvl="1" indent="-268288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Inherent complexity</a:t>
            </a:r>
          </a:p>
          <a:p>
            <a:pPr marL="268288" lvl="1" indent="-268288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Distributed development</a:t>
            </a:r>
          </a:p>
          <a:p>
            <a:pPr marL="268288" lvl="1" indent="-268288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Short life span of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projects</a:t>
            </a:r>
            <a:endParaRPr lang="en-US" sz="1600" dirty="0"/>
          </a:p>
          <a:p>
            <a:endParaRPr lang="it-IT" sz="2000" dirty="0"/>
          </a:p>
        </p:txBody>
      </p:sp>
      <p:sp>
        <p:nvSpPr>
          <p:cNvPr id="9" name="Left Brace 8"/>
          <p:cNvSpPr/>
          <p:nvPr/>
        </p:nvSpPr>
        <p:spPr>
          <a:xfrm rot="10800000">
            <a:off x="6950245" y="1745527"/>
            <a:ext cx="701577" cy="1628793"/>
          </a:xfrm>
          <a:prstGeom prst="leftBrace">
            <a:avLst>
              <a:gd name="adj1" fmla="val 8333"/>
              <a:gd name="adj2" fmla="val 51076"/>
            </a:avLst>
          </a:prstGeom>
          <a:ln w="38100">
            <a:solidFill>
              <a:srgbClr val="AA89C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Straight Arrow Connector 10"/>
          <p:cNvCxnSpPr>
            <a:endCxn id="13" idx="1"/>
          </p:cNvCxnSpPr>
          <p:nvPr/>
        </p:nvCxnSpPr>
        <p:spPr>
          <a:xfrm>
            <a:off x="7725250" y="2541069"/>
            <a:ext cx="1546410" cy="0"/>
          </a:xfrm>
          <a:prstGeom prst="straightConnector1">
            <a:avLst/>
          </a:prstGeom>
          <a:ln w="38100">
            <a:solidFill>
              <a:srgbClr val="AA89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71660" y="2341014"/>
            <a:ext cx="151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HARDWARE</a:t>
            </a:r>
            <a:endParaRPr lang="it-IT" sz="2000" dirty="0">
              <a:solidFill>
                <a:srgbClr val="7030A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0800000">
            <a:off x="6926695" y="3457591"/>
            <a:ext cx="701577" cy="1331476"/>
          </a:xfrm>
          <a:prstGeom prst="leftBrace">
            <a:avLst>
              <a:gd name="adj1" fmla="val 8333"/>
              <a:gd name="adj2" fmla="val 51076"/>
            </a:avLst>
          </a:prstGeom>
          <a:ln w="38100">
            <a:solidFill>
              <a:srgbClr val="72CC9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746274" y="4104254"/>
            <a:ext cx="1525386" cy="15697"/>
          </a:xfrm>
          <a:prstGeom prst="straightConnector1">
            <a:avLst/>
          </a:prstGeom>
          <a:ln w="38100">
            <a:solidFill>
              <a:srgbClr val="72CC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71660" y="3904199"/>
            <a:ext cx="14580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B050"/>
                </a:solidFill>
              </a:rPr>
              <a:t>SOFTWARE</a:t>
            </a:r>
            <a:endParaRPr lang="it-IT" sz="2000" dirty="0">
              <a:solidFill>
                <a:srgbClr val="00B05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0800000">
            <a:off x="6976530" y="4861586"/>
            <a:ext cx="701577" cy="1331476"/>
          </a:xfrm>
          <a:prstGeom prst="leftBrace">
            <a:avLst>
              <a:gd name="adj1" fmla="val 8333"/>
              <a:gd name="adj2" fmla="val 51076"/>
            </a:avLst>
          </a:prstGeom>
          <a:ln w="38100">
            <a:solidFill>
              <a:srgbClr val="A9302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796109" y="5508249"/>
            <a:ext cx="1525386" cy="15697"/>
          </a:xfrm>
          <a:prstGeom prst="straightConnector1">
            <a:avLst/>
          </a:prstGeom>
          <a:ln w="38100">
            <a:solidFill>
              <a:srgbClr val="A930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21495" y="5308194"/>
            <a:ext cx="162320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MAINTAINCE</a:t>
            </a:r>
            <a:endParaRPr lang="it-IT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3" grpId="0"/>
      <p:bldP spid="14" grpId="0" animBg="1"/>
      <p:bldP spid="16" grpId="0"/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76200"/>
            <a:ext cx="10016104" cy="1752599"/>
          </a:xfrm>
        </p:spPr>
        <p:txBody>
          <a:bodyPr/>
          <a:lstStyle/>
          <a:p>
            <a:r>
              <a:rPr lang="en-US" dirty="0" smtClean="0"/>
              <a:t>Who uses YARP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2093732" y="1471436"/>
            <a:ext cx="3085920" cy="160452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913652" y="1471436"/>
            <a:ext cx="1942200" cy="29170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9567128" y="1470650"/>
            <a:ext cx="2398320" cy="359928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3581400"/>
            <a:ext cx="4267200" cy="2524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6497" y="30800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iCub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2055812" y="610622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R1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6913652" y="447444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CoMan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523412" y="506999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Walkman</a:t>
            </a:r>
            <a:endParaRPr lang="it-IT" dirty="0"/>
          </a:p>
        </p:txBody>
      </p:sp>
      <p:pic>
        <p:nvPicPr>
          <p:cNvPr id="1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294389"/>
            <a:ext cx="8915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YARP is a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middleware</a:t>
            </a:r>
            <a:r>
              <a:rPr lang="en-US" sz="2400" dirty="0" smtClean="0"/>
              <a:t> aimed to ease the development of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high level application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robots</a:t>
            </a:r>
            <a:r>
              <a:rPr lang="en-US" sz="2400" dirty="0" smtClean="0"/>
              <a:t> with a strong focus on </a:t>
            </a:r>
            <a:r>
              <a:rPr lang="en-US" sz="2400" dirty="0" smtClean="0">
                <a:solidFill>
                  <a:srgbClr val="00B050"/>
                </a:solidFill>
              </a:rPr>
              <a:t>modularity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B050"/>
                </a:solidFill>
              </a:rPr>
              <a:t>code re-usage, flexibility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00B050"/>
                </a:solidFill>
              </a:rPr>
              <a:t>hw</a:t>
            </a:r>
            <a:r>
              <a:rPr lang="en-US" sz="2400" dirty="0" smtClean="0">
                <a:solidFill>
                  <a:srgbClr val="00B050"/>
                </a:solidFill>
              </a:rPr>
              <a:t>/</a:t>
            </a:r>
            <a:r>
              <a:rPr lang="en-US" sz="2400" dirty="0" err="1" smtClean="0">
                <a:solidFill>
                  <a:srgbClr val="00B050"/>
                </a:solidFill>
              </a:rPr>
              <a:t>sw</a:t>
            </a:r>
            <a:r>
              <a:rPr lang="en-US" sz="2400" dirty="0" smtClean="0">
                <a:solidFill>
                  <a:srgbClr val="00B050"/>
                </a:solidFill>
              </a:rPr>
              <a:t> abstraction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Line Callout 2 4"/>
          <p:cNvSpPr/>
          <p:nvPr/>
        </p:nvSpPr>
        <p:spPr>
          <a:xfrm>
            <a:off x="2589212" y="3733800"/>
            <a:ext cx="7239000" cy="1752600"/>
          </a:xfrm>
          <a:prstGeom prst="borderCallout2">
            <a:avLst>
              <a:gd name="adj1" fmla="val 48490"/>
              <a:gd name="adj2" fmla="val -1680"/>
              <a:gd name="adj3" fmla="val 49532"/>
              <a:gd name="adj4" fmla="val -11480"/>
              <a:gd name="adj5" fmla="val -89413"/>
              <a:gd name="adj6" fmla="val 2256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Homogeneous set of libraries, GUIs, tools,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run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facilities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780212" y="2895600"/>
            <a:ext cx="3124201" cy="3733800"/>
            <a:chOff x="6627811" y="2590800"/>
            <a:chExt cx="3124201" cy="3733800"/>
          </a:xfrm>
        </p:grpSpPr>
        <p:sp>
          <p:nvSpPr>
            <p:cNvPr id="14" name="Line Callout 2 (No Border) 13"/>
            <p:cNvSpPr/>
            <p:nvPr/>
          </p:nvSpPr>
          <p:spPr>
            <a:xfrm>
              <a:off x="6627811" y="2590800"/>
              <a:ext cx="3124201" cy="3733800"/>
            </a:xfrm>
            <a:prstGeom prst="callout2">
              <a:avLst>
                <a:gd name="adj1" fmla="val 7550"/>
                <a:gd name="adj2" fmla="val -6438"/>
                <a:gd name="adj3" fmla="val 7285"/>
                <a:gd name="adj4" fmla="val -41614"/>
                <a:gd name="adj5" fmla="val -20827"/>
                <a:gd name="adj6" fmla="val 53754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3612" y="3048000"/>
              <a:ext cx="1600200" cy="381000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Gaze Control</a:t>
              </a:r>
              <a:endParaRPr lang="it-IT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15072" y="3718560"/>
              <a:ext cx="1214563" cy="369332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Grasping</a:t>
              </a:r>
              <a:endParaRPr lang="it-IT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13612" y="4392692"/>
              <a:ext cx="1752403" cy="369332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Cook me </a:t>
              </a:r>
              <a:r>
                <a:rPr lang="it-IT" dirty="0" err="1" smtClean="0"/>
                <a:t>dinner</a:t>
              </a:r>
              <a:endParaRPr lang="it-IT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3226" y="5040868"/>
              <a:ext cx="1619628" cy="369332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</a:t>
              </a:r>
              <a:endParaRPr lang="it-IT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72117" y="5665708"/>
              <a:ext cx="1694981" cy="369332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Surveillance</a:t>
              </a:r>
              <a:endParaRPr lang="it-IT" dirty="0"/>
            </a:p>
          </p:txBody>
        </p:sp>
      </p:grpSp>
      <p:sp>
        <p:nvSpPr>
          <p:cNvPr id="23" name="Line Callout 2 22"/>
          <p:cNvSpPr/>
          <p:nvPr/>
        </p:nvSpPr>
        <p:spPr>
          <a:xfrm>
            <a:off x="3312373" y="3285006"/>
            <a:ext cx="4278882" cy="3194304"/>
          </a:xfrm>
          <a:prstGeom prst="borderCallout2">
            <a:avLst>
              <a:gd name="adj1" fmla="val 48490"/>
              <a:gd name="adj2" fmla="val -1680"/>
              <a:gd name="adj3" fmla="val 46956"/>
              <a:gd name="adj4" fmla="val -20028"/>
              <a:gd name="adj5" fmla="val -26039"/>
              <a:gd name="adj6" fmla="val 314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83925" y="10998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Why do we need a framework?</a:t>
            </a:r>
            <a:endParaRPr lang="en-US" dirty="0"/>
          </a:p>
        </p:txBody>
      </p:sp>
      <p:pic>
        <p:nvPicPr>
          <p:cNvPr id="24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6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4" t="-1" r="1262" b="1438"/>
          <a:stretch/>
        </p:blipFill>
        <p:spPr>
          <a:xfrm>
            <a:off x="9322002" y="1267329"/>
            <a:ext cx="2745441" cy="2077631"/>
          </a:xfrm>
          <a:prstGeom prst="rect">
            <a:avLst/>
          </a:prstGeom>
        </p:spPr>
      </p:pic>
      <p:sp>
        <p:nvSpPr>
          <p:cNvPr id="50" name="CustomShape 5"/>
          <p:cNvSpPr/>
          <p:nvPr/>
        </p:nvSpPr>
        <p:spPr>
          <a:xfrm>
            <a:off x="6180882" y="2425318"/>
            <a:ext cx="2050304" cy="524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/>
          <a:lstStyle/>
          <a:p>
            <a:pPr>
              <a:lnSpc>
                <a:spcPct val="100000"/>
              </a:lnSpc>
            </a:pPr>
            <a:r>
              <a:rPr lang="it-IT" sz="2903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Real </a:t>
            </a:r>
            <a:r>
              <a:rPr lang="it-IT" sz="2903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robot</a:t>
            </a:r>
            <a:endParaRPr sz="1633" dirty="0"/>
          </a:p>
        </p:txBody>
      </p:sp>
      <p:pic>
        <p:nvPicPr>
          <p:cNvPr id="52" name="Picture 51"/>
          <p:cNvPicPr/>
          <p:nvPr/>
        </p:nvPicPr>
        <p:blipFill rotWithShape="1">
          <a:blip r:embed="rId3"/>
          <a:srcRect l="9030" r="30668"/>
          <a:stretch/>
        </p:blipFill>
        <p:spPr>
          <a:xfrm>
            <a:off x="9300701" y="3935138"/>
            <a:ext cx="2766742" cy="2001956"/>
          </a:xfrm>
          <a:prstGeom prst="rect">
            <a:avLst/>
          </a:prstGeom>
          <a:ln>
            <a:noFill/>
          </a:ln>
        </p:spPr>
      </p:pic>
      <p:sp>
        <p:nvSpPr>
          <p:cNvPr id="54" name="CustomShape 7"/>
          <p:cNvSpPr/>
          <p:nvPr/>
        </p:nvSpPr>
        <p:spPr>
          <a:xfrm>
            <a:off x="6184385" y="4674031"/>
            <a:ext cx="1943837" cy="524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/>
          <a:lstStyle/>
          <a:p>
            <a:pPr>
              <a:lnSpc>
                <a:spcPct val="100000"/>
              </a:lnSpc>
            </a:pPr>
            <a:r>
              <a:rPr lang="it-IT" sz="2903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Simulator</a:t>
            </a:r>
            <a:endParaRPr sz="1633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88779" y="2647130"/>
            <a:ext cx="4171885" cy="1621123"/>
            <a:chOff x="1714479" y="1451118"/>
            <a:chExt cx="5645915" cy="2193906"/>
          </a:xfrm>
        </p:grpSpPr>
        <p:grpSp>
          <p:nvGrpSpPr>
            <p:cNvPr id="17" name="Group 16"/>
            <p:cNvGrpSpPr/>
            <p:nvPr/>
          </p:nvGrpSpPr>
          <p:grpSpPr>
            <a:xfrm>
              <a:off x="1714479" y="1860306"/>
              <a:ext cx="1444651" cy="980675"/>
              <a:chOff x="1714479" y="4181250"/>
              <a:chExt cx="1444651" cy="980675"/>
            </a:xfrm>
          </p:grpSpPr>
          <p:sp>
            <p:nvSpPr>
              <p:cNvPr id="61" name="Cloud 60"/>
              <p:cNvSpPr/>
              <p:nvPr/>
            </p:nvSpPr>
            <p:spPr bwMode="auto">
              <a:xfrm>
                <a:off x="1714479" y="4181250"/>
                <a:ext cx="1444651" cy="980675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Oval 23"/>
              <p:cNvSpPr>
                <a:spLocks noChangeArrowheads="1"/>
              </p:cNvSpPr>
              <p:nvPr/>
            </p:nvSpPr>
            <p:spPr bwMode="auto">
              <a:xfrm>
                <a:off x="1867706" y="4466728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24"/>
              <p:cNvSpPr>
                <a:spLocks noChangeArrowheads="1"/>
              </p:cNvSpPr>
              <p:nvPr/>
            </p:nvSpPr>
            <p:spPr bwMode="auto">
              <a:xfrm>
                <a:off x="2336350" y="4765491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25"/>
              <p:cNvSpPr>
                <a:spLocks noChangeArrowheads="1"/>
              </p:cNvSpPr>
              <p:nvPr/>
            </p:nvSpPr>
            <p:spPr bwMode="auto">
              <a:xfrm>
                <a:off x="2648781" y="4317347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5" name="AutoShape 33"/>
              <p:cNvCxnSpPr>
                <a:cxnSpLocks noChangeShapeType="1"/>
                <a:stCxn id="62" idx="5"/>
                <a:endCxn id="63" idx="2"/>
              </p:cNvCxnSpPr>
              <p:nvPr/>
            </p:nvCxnSpPr>
            <p:spPr bwMode="auto">
              <a:xfrm>
                <a:off x="2134574" y="4721921"/>
                <a:ext cx="201778" cy="19295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AutoShape 34"/>
              <p:cNvCxnSpPr>
                <a:cxnSpLocks noChangeShapeType="1"/>
                <a:stCxn id="63" idx="7"/>
                <a:endCxn id="64" idx="4"/>
              </p:cNvCxnSpPr>
              <p:nvPr/>
            </p:nvCxnSpPr>
            <p:spPr bwMode="auto">
              <a:xfrm rot="5400000" flipH="1" flipV="1">
                <a:off x="2607443" y="4611693"/>
                <a:ext cx="193134" cy="20197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AutoShape 35"/>
              <p:cNvCxnSpPr>
                <a:cxnSpLocks noChangeShapeType="1"/>
                <a:stCxn id="64" idx="2"/>
                <a:endCxn id="62" idx="6"/>
              </p:cNvCxnSpPr>
              <p:nvPr/>
            </p:nvCxnSpPr>
            <p:spPr bwMode="auto">
              <a:xfrm flipH="1">
                <a:off x="2179052" y="4466728"/>
                <a:ext cx="468645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5652120" y="2251779"/>
              <a:ext cx="1708274" cy="1166530"/>
              <a:chOff x="5652120" y="4572723"/>
              <a:chExt cx="1708274" cy="1166530"/>
            </a:xfrm>
          </p:grpSpPr>
          <p:sp>
            <p:nvSpPr>
              <p:cNvPr id="43" name="Cloud 42"/>
              <p:cNvSpPr/>
              <p:nvPr/>
            </p:nvSpPr>
            <p:spPr bwMode="auto">
              <a:xfrm>
                <a:off x="5652120" y="4572723"/>
                <a:ext cx="1708274" cy="1166530"/>
              </a:xfrm>
              <a:prstGeom prst="cloud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Oval 26"/>
              <p:cNvSpPr>
                <a:spLocks noChangeArrowheads="1"/>
              </p:cNvSpPr>
              <p:nvPr/>
            </p:nvSpPr>
            <p:spPr bwMode="auto">
              <a:xfrm>
                <a:off x="5961860" y="5096042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27"/>
              <p:cNvSpPr>
                <a:spLocks noChangeArrowheads="1"/>
              </p:cNvSpPr>
              <p:nvPr/>
            </p:nvSpPr>
            <p:spPr bwMode="auto">
              <a:xfrm>
                <a:off x="6274291" y="479728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28"/>
              <p:cNvSpPr>
                <a:spLocks noChangeArrowheads="1"/>
              </p:cNvSpPr>
              <p:nvPr/>
            </p:nvSpPr>
            <p:spPr bwMode="auto">
              <a:xfrm>
                <a:off x="6430506" y="5245423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6742936" y="479728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7" name="AutoShape 36"/>
              <p:cNvCxnSpPr>
                <a:cxnSpLocks noChangeShapeType="1"/>
                <a:stCxn id="46" idx="6"/>
                <a:endCxn id="48" idx="2"/>
              </p:cNvCxnSpPr>
              <p:nvPr/>
            </p:nvCxnSpPr>
            <p:spPr bwMode="auto">
              <a:xfrm>
                <a:off x="6273205" y="5245423"/>
                <a:ext cx="157300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" name="AutoShape 37"/>
              <p:cNvCxnSpPr>
                <a:cxnSpLocks noChangeShapeType="1"/>
                <a:stCxn id="48" idx="7"/>
                <a:endCxn id="51" idx="3"/>
              </p:cNvCxnSpPr>
              <p:nvPr/>
            </p:nvCxnSpPr>
            <p:spPr bwMode="auto">
              <a:xfrm flipV="1">
                <a:off x="6697372" y="5052474"/>
                <a:ext cx="91126" cy="23652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" name="AutoShape 38"/>
              <p:cNvCxnSpPr>
                <a:cxnSpLocks noChangeShapeType="1"/>
                <a:stCxn id="46" idx="0"/>
                <a:endCxn id="47" idx="2"/>
              </p:cNvCxnSpPr>
              <p:nvPr/>
            </p:nvCxnSpPr>
            <p:spPr bwMode="auto">
              <a:xfrm rot="5400000" flipH="1" flipV="1">
                <a:off x="6121493" y="4943244"/>
                <a:ext cx="149381" cy="156216"/>
              </a:xfrm>
              <a:prstGeom prst="curvedConnector2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0" name="AutoShape 39"/>
              <p:cNvCxnSpPr>
                <a:cxnSpLocks noChangeShapeType="1"/>
                <a:stCxn id="51" idx="2"/>
                <a:endCxn id="47" idx="6"/>
              </p:cNvCxnSpPr>
              <p:nvPr/>
            </p:nvCxnSpPr>
            <p:spPr bwMode="auto">
              <a:xfrm flipH="1">
                <a:off x="6585634" y="4946661"/>
                <a:ext cx="156214" cy="1036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9" name="Group 18"/>
            <p:cNvGrpSpPr/>
            <p:nvPr/>
          </p:nvGrpSpPr>
          <p:grpSpPr>
            <a:xfrm>
              <a:off x="3147276" y="2476336"/>
              <a:ext cx="1708274" cy="1168688"/>
              <a:chOff x="3147276" y="2476336"/>
              <a:chExt cx="1708274" cy="1168688"/>
            </a:xfrm>
          </p:grpSpPr>
          <p:sp>
            <p:nvSpPr>
              <p:cNvPr id="33" name="Cloud 32"/>
              <p:cNvSpPr/>
              <p:nvPr/>
            </p:nvSpPr>
            <p:spPr bwMode="auto">
              <a:xfrm>
                <a:off x="3147276" y="2476336"/>
                <a:ext cx="1708274" cy="1168688"/>
              </a:xfrm>
              <a:prstGeom prst="clou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Oval 26"/>
              <p:cNvSpPr>
                <a:spLocks noChangeArrowheads="1"/>
              </p:cNvSpPr>
              <p:nvPr/>
            </p:nvSpPr>
            <p:spPr bwMode="auto">
              <a:xfrm>
                <a:off x="3431764" y="300126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auto">
              <a:xfrm>
                <a:off x="3750635" y="2727189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28"/>
              <p:cNvSpPr>
                <a:spLocks noChangeArrowheads="1"/>
              </p:cNvSpPr>
              <p:nvPr/>
            </p:nvSpPr>
            <p:spPr bwMode="auto">
              <a:xfrm>
                <a:off x="3900407" y="3150641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29"/>
              <p:cNvSpPr>
                <a:spLocks noChangeArrowheads="1"/>
              </p:cNvSpPr>
              <p:nvPr/>
            </p:nvSpPr>
            <p:spPr bwMode="auto">
              <a:xfrm>
                <a:off x="4212838" y="2702497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8" name="AutoShape 36"/>
              <p:cNvCxnSpPr>
                <a:cxnSpLocks noChangeShapeType="1"/>
                <a:stCxn id="34" idx="6"/>
                <a:endCxn id="36" idx="2"/>
              </p:cNvCxnSpPr>
              <p:nvPr/>
            </p:nvCxnSpPr>
            <p:spPr bwMode="auto">
              <a:xfrm>
                <a:off x="3743108" y="3150641"/>
                <a:ext cx="157300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" name="AutoShape 37"/>
              <p:cNvCxnSpPr>
                <a:cxnSpLocks noChangeShapeType="1"/>
                <a:stCxn id="36" idx="7"/>
                <a:endCxn id="37" idx="3"/>
              </p:cNvCxnSpPr>
              <p:nvPr/>
            </p:nvCxnSpPr>
            <p:spPr bwMode="auto">
              <a:xfrm flipV="1">
                <a:off x="4167276" y="2957690"/>
                <a:ext cx="91126" cy="23652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" name="AutoShape 38"/>
              <p:cNvCxnSpPr>
                <a:cxnSpLocks noChangeShapeType="1"/>
                <a:stCxn id="34" idx="0"/>
                <a:endCxn id="35" idx="2"/>
              </p:cNvCxnSpPr>
              <p:nvPr/>
            </p:nvCxnSpPr>
            <p:spPr bwMode="auto">
              <a:xfrm rot="5400000" flipH="1" flipV="1">
                <a:off x="3606962" y="2857589"/>
                <a:ext cx="124689" cy="162656"/>
              </a:xfrm>
              <a:prstGeom prst="curvedConnector2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" name="AutoShape 39"/>
              <p:cNvCxnSpPr>
                <a:cxnSpLocks noChangeShapeType="1"/>
                <a:stCxn id="37" idx="2"/>
                <a:endCxn id="35" idx="6"/>
              </p:cNvCxnSpPr>
              <p:nvPr/>
            </p:nvCxnSpPr>
            <p:spPr bwMode="auto">
              <a:xfrm rot="10800000" flipV="1">
                <a:off x="4063064" y="2851879"/>
                <a:ext cx="149775" cy="2469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" name="Curved Connector 64"/>
            <p:cNvCxnSpPr>
              <a:cxnSpLocks noChangeShapeType="1"/>
              <a:stCxn id="63" idx="4"/>
              <a:endCxn id="34" idx="2"/>
            </p:cNvCxnSpPr>
            <p:nvPr/>
          </p:nvCxnSpPr>
          <p:spPr bwMode="auto">
            <a:xfrm rot="16200000" flipH="1">
              <a:off x="2758499" y="2477376"/>
              <a:ext cx="407330" cy="939197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Curved Connector 66"/>
            <p:cNvCxnSpPr>
              <a:cxnSpLocks noChangeShapeType="1"/>
              <a:stCxn id="28" idx="2"/>
              <a:endCxn id="35" idx="0"/>
            </p:cNvCxnSpPr>
            <p:nvPr/>
          </p:nvCxnSpPr>
          <p:spPr bwMode="auto">
            <a:xfrm rot="10800000" flipV="1">
              <a:off x="3906850" y="2209959"/>
              <a:ext cx="531386" cy="517230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Curved Connector 68"/>
            <p:cNvCxnSpPr>
              <a:cxnSpLocks noChangeShapeType="1"/>
              <a:stCxn id="36" idx="4"/>
              <a:endCxn id="46" idx="3"/>
            </p:cNvCxnSpPr>
            <p:nvPr/>
          </p:nvCxnSpPr>
          <p:spPr bwMode="auto">
            <a:xfrm rot="5400000" flipH="1" flipV="1">
              <a:off x="4822471" y="2264259"/>
              <a:ext cx="419295" cy="1950993"/>
            </a:xfrm>
            <a:prstGeom prst="curvedConnector3">
              <a:avLst>
                <a:gd name="adj1" fmla="val -56012"/>
              </a:avLst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Shape 70"/>
            <p:cNvCxnSpPr>
              <a:cxnSpLocks noChangeShapeType="1"/>
              <a:endCxn id="47" idx="1"/>
            </p:cNvCxnSpPr>
            <p:nvPr/>
          </p:nvCxnSpPr>
          <p:spPr bwMode="auto">
            <a:xfrm flipV="1">
              <a:off x="4525268" y="2520089"/>
              <a:ext cx="1794777" cy="320893"/>
            </a:xfrm>
            <a:prstGeom prst="curvedConnector4">
              <a:avLst>
                <a:gd name="adj1" fmla="val 38960"/>
                <a:gd name="adj2" fmla="val 213040"/>
              </a:avLst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Curved Connector 62"/>
            <p:cNvCxnSpPr>
              <a:cxnSpLocks noChangeShapeType="1"/>
              <a:stCxn id="64" idx="7"/>
              <a:endCxn id="29" idx="2"/>
            </p:cNvCxnSpPr>
            <p:nvPr/>
          </p:nvCxnSpPr>
          <p:spPr bwMode="auto">
            <a:xfrm rot="5400000" flipH="1" flipV="1">
              <a:off x="3496396" y="1254530"/>
              <a:ext cx="204686" cy="1366565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5" name="Group 24"/>
            <p:cNvGrpSpPr/>
            <p:nvPr/>
          </p:nvGrpSpPr>
          <p:grpSpPr>
            <a:xfrm>
              <a:off x="3989671" y="1451118"/>
              <a:ext cx="1373473" cy="1061081"/>
              <a:chOff x="3989671" y="1451118"/>
              <a:chExt cx="1373473" cy="1061081"/>
            </a:xfrm>
          </p:grpSpPr>
          <p:sp>
            <p:nvSpPr>
              <p:cNvPr id="27" name="Cloud 26"/>
              <p:cNvSpPr/>
              <p:nvPr/>
            </p:nvSpPr>
            <p:spPr bwMode="auto">
              <a:xfrm>
                <a:off x="3989671" y="1451118"/>
                <a:ext cx="1373473" cy="1061081"/>
              </a:xfrm>
              <a:prstGeom prst="clou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Oval 26"/>
              <p:cNvSpPr>
                <a:spLocks noChangeArrowheads="1"/>
              </p:cNvSpPr>
              <p:nvPr/>
            </p:nvSpPr>
            <p:spPr bwMode="auto">
              <a:xfrm>
                <a:off x="4438235" y="2052279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27"/>
              <p:cNvSpPr>
                <a:spLocks noChangeArrowheads="1"/>
              </p:cNvSpPr>
              <p:nvPr/>
            </p:nvSpPr>
            <p:spPr bwMode="auto">
              <a:xfrm>
                <a:off x="4282022" y="1677788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4750665" y="1677788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1" name="Straight Arrow Connector 72"/>
              <p:cNvCxnSpPr>
                <a:cxnSpLocks noChangeShapeType="1"/>
                <a:stCxn id="30" idx="3"/>
                <a:endCxn id="28" idx="7"/>
              </p:cNvCxnSpPr>
              <p:nvPr/>
            </p:nvCxnSpPr>
            <p:spPr bwMode="auto">
              <a:xfrm rot="5400000">
                <a:off x="4674917" y="1976959"/>
                <a:ext cx="151496" cy="91509"/>
              </a:xfrm>
              <a:prstGeom prst="straightConnector1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" name="Curved Connector 75"/>
              <p:cNvCxnSpPr>
                <a:cxnSpLocks noChangeShapeType="1"/>
                <a:stCxn id="29" idx="6"/>
                <a:endCxn id="30" idx="2"/>
              </p:cNvCxnSpPr>
              <p:nvPr/>
            </p:nvCxnSpPr>
            <p:spPr bwMode="auto">
              <a:xfrm>
                <a:off x="4594451" y="1835468"/>
                <a:ext cx="156214" cy="1096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6" name="Shape 79"/>
            <p:cNvCxnSpPr>
              <a:cxnSpLocks noChangeShapeType="1"/>
              <a:stCxn id="30" idx="6"/>
              <a:endCxn id="47" idx="0"/>
            </p:cNvCxnSpPr>
            <p:nvPr/>
          </p:nvCxnSpPr>
          <p:spPr bwMode="auto">
            <a:xfrm>
              <a:off x="5063094" y="1835470"/>
              <a:ext cx="1367412" cy="640866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47" y="4246322"/>
            <a:ext cx="539604" cy="639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24" y="2126006"/>
            <a:ext cx="614025" cy="54187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9" y="4043793"/>
            <a:ext cx="530181" cy="53018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38" y="3669741"/>
            <a:ext cx="539604" cy="639143"/>
          </a:xfrm>
          <a:prstGeom prst="rect">
            <a:avLst/>
          </a:prstGeom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483925" y="10998"/>
            <a:ext cx="10016104" cy="1752599"/>
          </a:xfrm>
        </p:spPr>
        <p:txBody>
          <a:bodyPr/>
          <a:lstStyle/>
          <a:p>
            <a:r>
              <a:rPr lang="en-US" dirty="0" smtClean="0"/>
              <a:t>Typical application</a:t>
            </a:r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5203608" y="1852387"/>
            <a:ext cx="4004852" cy="1273079"/>
          </a:xfrm>
          <a:prstGeom prst="ben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/>
          <p:nvPr/>
        </p:nvSpPr>
        <p:spPr>
          <a:xfrm flipV="1">
            <a:off x="5170743" y="4316011"/>
            <a:ext cx="4004852" cy="1448711"/>
          </a:xfrm>
          <a:prstGeom prst="ben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2070245" y="5121862"/>
            <a:ext cx="230861" cy="233026"/>
          </a:xfrm>
          <a:prstGeom prst="ellipse">
            <a:avLst/>
          </a:prstGeom>
          <a:solidFill>
            <a:srgbClr val="CCCCCC"/>
          </a:solidFill>
          <a:ln w="1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Cloud 72"/>
          <p:cNvSpPr/>
          <p:nvPr/>
        </p:nvSpPr>
        <p:spPr bwMode="auto">
          <a:xfrm>
            <a:off x="1995148" y="5388563"/>
            <a:ext cx="381057" cy="37615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1993" y="5075225"/>
            <a:ext cx="112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: Process</a:t>
            </a:r>
            <a:endParaRPr lang="it-IT" dirty="0"/>
          </a:p>
        </p:txBody>
      </p:sp>
      <p:sp>
        <p:nvSpPr>
          <p:cNvPr id="74" name="TextBox 73"/>
          <p:cNvSpPr txBox="1"/>
          <p:nvPr/>
        </p:nvSpPr>
        <p:spPr>
          <a:xfrm>
            <a:off x="2320752" y="5387559"/>
            <a:ext cx="112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: Machine</a:t>
            </a:r>
            <a:endParaRPr lang="it-IT" dirty="0"/>
          </a:p>
        </p:txBody>
      </p:sp>
      <p:pic>
        <p:nvPicPr>
          <p:cNvPr id="76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2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  <p:bldP spid="10" grpId="0" animBg="1"/>
      <p:bldP spid="71" grpId="0" animBg="1"/>
      <p:bldP spid="72" grpId="0" animBg="1"/>
      <p:bldP spid="73" grpId="0" animBg="1"/>
      <p:bldP spid="1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222" y="35118"/>
            <a:ext cx="10016104" cy="1752599"/>
          </a:xfrm>
        </p:spPr>
        <p:txBody>
          <a:bodyPr/>
          <a:lstStyle/>
          <a:p>
            <a:r>
              <a:rPr lang="en-US" dirty="0" smtClean="0"/>
              <a:t>Ports: How YARP communicates</a:t>
            </a:r>
            <a:endParaRPr lang="it-IT" dirty="0"/>
          </a:p>
        </p:txBody>
      </p:sp>
      <p:grpSp>
        <p:nvGrpSpPr>
          <p:cNvPr id="85" name="Group 84"/>
          <p:cNvGrpSpPr/>
          <p:nvPr/>
        </p:nvGrpSpPr>
        <p:grpSpPr>
          <a:xfrm>
            <a:off x="5318733" y="4524559"/>
            <a:ext cx="2022796" cy="1343228"/>
            <a:chOff x="6431624" y="4274590"/>
            <a:chExt cx="2894562" cy="1770610"/>
          </a:xfrm>
        </p:grpSpPr>
        <p:sp>
          <p:nvSpPr>
            <p:cNvPr id="86" name="Rectangle 85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89479" y="4836545"/>
              <a:ext cx="1208609" cy="689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Control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module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743851" y="5466243"/>
              <a:ext cx="995508" cy="392648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255083" y="2009350"/>
            <a:ext cx="793586" cy="39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prstClr val="white"/>
                </a:solidFill>
                <a:latin typeface="Arial"/>
              </a:rPr>
              <a:t>YARP </a:t>
            </a:r>
            <a:r>
              <a:rPr lang="it-IT" dirty="0" smtClean="0">
                <a:solidFill>
                  <a:prstClr val="white"/>
                </a:solidFill>
                <a:latin typeface="Arial"/>
              </a:rPr>
              <a:t>module</a:t>
            </a:r>
            <a:endParaRPr lang="it-IT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326121" y="1981200"/>
            <a:ext cx="2008018" cy="839562"/>
            <a:chOff x="6431624" y="4274590"/>
            <a:chExt cx="2873415" cy="1770610"/>
          </a:xfrm>
        </p:grpSpPr>
        <p:sp>
          <p:nvSpPr>
            <p:cNvPr id="91" name="Rectangle 90"/>
            <p:cNvSpPr/>
            <p:nvPr/>
          </p:nvSpPr>
          <p:spPr>
            <a:xfrm>
              <a:off x="6431624" y="4274590"/>
              <a:ext cx="2873415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69735" y="4672468"/>
              <a:ext cx="1378501" cy="97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Vision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algoritmhs</a:t>
              </a:r>
              <a:endPara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655799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231604" y="3035495"/>
            <a:ext cx="2022796" cy="1757097"/>
            <a:chOff x="6431624" y="4274590"/>
            <a:chExt cx="2894562" cy="177061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96782" y="4836729"/>
              <a:ext cx="1055947" cy="31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Robot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981201" y="4480524"/>
              <a:ext cx="995508" cy="282893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2312990" y="4305512"/>
            <a:ext cx="695687" cy="277432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59" y="2601005"/>
            <a:ext cx="472037" cy="416572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5301846" y="3166355"/>
            <a:ext cx="2022796" cy="839562"/>
            <a:chOff x="6431624" y="4274590"/>
            <a:chExt cx="2894562" cy="1770610"/>
          </a:xfrm>
        </p:grpSpPr>
        <p:sp>
          <p:nvSpPr>
            <p:cNvPr id="101" name="Rectangle 100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50199" y="4447882"/>
              <a:ext cx="1198036" cy="110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Image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viewer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76946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4" name="Straight Arrow Connector 103"/>
          <p:cNvCxnSpPr>
            <a:stCxn id="97" idx="3"/>
            <a:endCxn id="93" idx="1"/>
          </p:cNvCxnSpPr>
          <p:nvPr/>
        </p:nvCxnSpPr>
        <p:spPr>
          <a:xfrm flipV="1">
            <a:off x="3010176" y="2413799"/>
            <a:ext cx="2472604" cy="966425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4484213"/>
            <a:ext cx="429246" cy="50842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97" y="5513122"/>
            <a:ext cx="429246" cy="50842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85" y="3687621"/>
            <a:ext cx="524932" cy="524932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endCxn id="88" idx="1"/>
          </p:cNvCxnSpPr>
          <p:nvPr/>
        </p:nvCxnSpPr>
        <p:spPr>
          <a:xfrm>
            <a:off x="3033588" y="4444228"/>
            <a:ext cx="2503337" cy="1133284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97" idx="3"/>
          </p:cNvCxnSpPr>
          <p:nvPr/>
        </p:nvCxnSpPr>
        <p:spPr>
          <a:xfrm>
            <a:off x="3010176" y="3380224"/>
            <a:ext cx="2452366" cy="218730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 rot="20278163">
            <a:off x="3894200" y="2431470"/>
            <a:ext cx="67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 rot="353899">
            <a:off x="4017102" y="3092515"/>
            <a:ext cx="91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mjpeg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2" name="TextBox 111"/>
          <p:cNvSpPr txBox="1"/>
          <p:nvPr/>
        </p:nvSpPr>
        <p:spPr>
          <a:xfrm rot="1616721">
            <a:off x="4065929" y="4667252"/>
            <a:ext cx="81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523048" y="4780275"/>
            <a:ext cx="695687" cy="303706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309259" y="3801294"/>
            <a:ext cx="695687" cy="278631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3030279" y="3940610"/>
            <a:ext cx="2486282" cy="991518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 rot="1308648">
            <a:off x="4172111" y="4079442"/>
            <a:ext cx="59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tcp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65" name="Content Placeholder 13"/>
          <p:cNvSpPr>
            <a:spLocks noGrp="1"/>
          </p:cNvSpPr>
          <p:nvPr>
            <p:ph idx="1"/>
          </p:nvPr>
        </p:nvSpPr>
        <p:spPr>
          <a:xfrm>
            <a:off x="7779621" y="1577949"/>
            <a:ext cx="4394204" cy="4670451"/>
          </a:xfrm>
        </p:spPr>
        <p:txBody>
          <a:bodyPr>
            <a:normAutofit/>
          </a:bodyPr>
          <a:lstStyle/>
          <a:p>
            <a:r>
              <a:rPr lang="en-US" dirty="0" smtClean="0"/>
              <a:t>YARP </a:t>
            </a:r>
            <a:r>
              <a:rPr lang="en-US" dirty="0" smtClean="0">
                <a:solidFill>
                  <a:schemeClr val="accent1"/>
                </a:solidFill>
              </a:rPr>
              <a:t>ports</a:t>
            </a:r>
            <a:r>
              <a:rPr lang="en-US" dirty="0" smtClean="0"/>
              <a:t> are the communication entry point.</a:t>
            </a:r>
            <a:endParaRPr lang="en-US" dirty="0" smtClean="0"/>
          </a:p>
          <a:p>
            <a:r>
              <a:rPr lang="en-US" dirty="0" smtClean="0"/>
              <a:t>A port is a </a:t>
            </a:r>
            <a:r>
              <a:rPr lang="en-US" dirty="0" smtClean="0">
                <a:solidFill>
                  <a:schemeClr val="accent1"/>
                </a:solidFill>
              </a:rPr>
              <a:t>bi-directional</a:t>
            </a:r>
            <a:r>
              <a:rPr lang="en-US" dirty="0" smtClean="0"/>
              <a:t> communication entity.</a:t>
            </a:r>
          </a:p>
          <a:p>
            <a:r>
              <a:rPr lang="en-US" dirty="0" smtClean="0"/>
              <a:t>Many clients can connect to a port.</a:t>
            </a:r>
          </a:p>
          <a:p>
            <a:r>
              <a:rPr lang="en-US" dirty="0" smtClean="0"/>
              <a:t>Each connection can use different </a:t>
            </a:r>
            <a:r>
              <a:rPr lang="en-US" dirty="0" smtClean="0">
                <a:solidFill>
                  <a:schemeClr val="accent1"/>
                </a:solidFill>
              </a:rPr>
              <a:t>protocols</a:t>
            </a:r>
            <a:r>
              <a:rPr lang="en-US" dirty="0" smtClean="0"/>
              <a:t> or custo</a:t>
            </a:r>
            <a:r>
              <a:rPr lang="en-US" dirty="0" smtClean="0"/>
              <a:t>m </a:t>
            </a:r>
            <a:r>
              <a:rPr lang="en-US" dirty="0" smtClean="0">
                <a:solidFill>
                  <a:schemeClr val="accent1"/>
                </a:solidFill>
              </a:rPr>
              <a:t>carrier</a:t>
            </a:r>
            <a:r>
              <a:rPr lang="en-US" dirty="0" smtClean="0"/>
              <a:t> to manipulate data on the fly.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6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508" y="26094"/>
            <a:ext cx="10016104" cy="1752599"/>
          </a:xfrm>
        </p:spPr>
        <p:txBody>
          <a:bodyPr/>
          <a:lstStyle/>
          <a:p>
            <a:r>
              <a:rPr lang="en-US" dirty="0" smtClean="0"/>
              <a:t>Ports: How YARP communicates</a:t>
            </a:r>
            <a:endParaRPr lang="it-IT" dirty="0"/>
          </a:p>
        </p:txBody>
      </p:sp>
      <p:sp>
        <p:nvSpPr>
          <p:cNvPr id="79" name="TextBox 78"/>
          <p:cNvSpPr txBox="1"/>
          <p:nvPr/>
        </p:nvSpPr>
        <p:spPr>
          <a:xfrm>
            <a:off x="8141441" y="1538183"/>
            <a:ext cx="3328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YARP server </a:t>
            </a:r>
            <a:r>
              <a:rPr lang="it-IT" sz="2000" dirty="0" err="1"/>
              <a:t>acts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000" dirty="0"/>
              <a:t>DNS, </a:t>
            </a:r>
            <a:r>
              <a:rPr lang="it-IT" sz="2000" dirty="0" err="1"/>
              <a:t>resolving</a:t>
            </a:r>
            <a:r>
              <a:rPr lang="it-IT" sz="2000" dirty="0"/>
              <a:t> </a:t>
            </a:r>
            <a:r>
              <a:rPr lang="it-IT" sz="2000" dirty="0" err="1"/>
              <a:t>yarp</a:t>
            </a:r>
            <a:r>
              <a:rPr lang="it-IT" sz="2000" dirty="0"/>
              <a:t> </a:t>
            </a:r>
            <a:r>
              <a:rPr lang="it-IT" sz="2000" dirty="0" err="1"/>
              <a:t>port</a:t>
            </a:r>
            <a:r>
              <a:rPr lang="it-IT" sz="2000" dirty="0"/>
              <a:t> </a:t>
            </a:r>
            <a:r>
              <a:rPr lang="it-IT" sz="2000" dirty="0" err="1"/>
              <a:t>names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</a:t>
            </a:r>
            <a:r>
              <a:rPr lang="it-IT" sz="2000" dirty="0" err="1"/>
              <a:t>system</a:t>
            </a:r>
            <a:r>
              <a:rPr lang="it-IT" sz="2000" dirty="0"/>
              <a:t> </a:t>
            </a:r>
            <a:r>
              <a:rPr lang="it-IT" sz="2000" dirty="0" err="1"/>
              <a:t>sockets</a:t>
            </a:r>
            <a:endParaRPr lang="it-IT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309600" y="2437038"/>
            <a:ext cx="2341290" cy="896662"/>
            <a:chOff x="4995572" y="2303017"/>
            <a:chExt cx="2028098" cy="896662"/>
          </a:xfrm>
        </p:grpSpPr>
        <p:sp>
          <p:nvSpPr>
            <p:cNvPr id="89" name="TextBox 88"/>
            <p:cNvSpPr txBox="1"/>
            <p:nvPr/>
          </p:nvSpPr>
          <p:spPr>
            <a:xfrm>
              <a:off x="5940030" y="2331167"/>
              <a:ext cx="801522" cy="39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prstClr val="white"/>
                  </a:solidFill>
                  <a:latin typeface="Arial"/>
                </a:rPr>
                <a:t>YARP </a:t>
              </a:r>
              <a:r>
                <a:rPr lang="it-IT" dirty="0" smtClean="0">
                  <a:solidFill>
                    <a:prstClr val="white"/>
                  </a:solidFill>
                  <a:latin typeface="Arial"/>
                </a:rPr>
                <a:t>module</a:t>
              </a:r>
              <a:endParaRPr lang="it-IT" dirty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95572" y="2303017"/>
              <a:ext cx="2028098" cy="896662"/>
              <a:chOff x="6431624" y="4274590"/>
              <a:chExt cx="2873415" cy="189103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431624" y="4274590"/>
                <a:ext cx="2873415" cy="189103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901511" y="4672468"/>
                <a:ext cx="1246726" cy="97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rPr>
                  <a:t>vision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rPr>
                  <a:t>algorithms</a:t>
                </a:r>
                <a:endParaRPr kumimoji="0" lang="it-I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6655796" y="5343445"/>
                <a:ext cx="1245714" cy="541052"/>
              </a:xfrm>
              <a:prstGeom prst="roundRect">
                <a:avLst/>
              </a:prstGeom>
              <a:solidFill>
                <a:srgbClr val="FFFF99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/</a:t>
                </a: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vision:i</a:t>
                </a:r>
                <a:endPara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1215007" y="2423072"/>
            <a:ext cx="2224719" cy="910627"/>
            <a:chOff x="6431624" y="4274591"/>
            <a:chExt cx="2821410" cy="91763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1"/>
              <a:ext cx="2821410" cy="917630"/>
            </a:xfrm>
            <a:prstGeom prst="rect">
              <a:avLst/>
            </a:prstGeom>
            <a:gradFill rotWithShape="1">
              <a:gsLst>
                <a:gs pos="0">
                  <a:srgbClr val="376DAE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17847" y="4585371"/>
              <a:ext cx="1055947" cy="31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Camera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689450" y="4799376"/>
              <a:ext cx="1287259" cy="254232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/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image:o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294674" y="3656238"/>
            <a:ext cx="2356215" cy="833733"/>
            <a:chOff x="6431624" y="4274590"/>
            <a:chExt cx="2894562" cy="1770610"/>
          </a:xfrm>
        </p:grpSpPr>
        <p:sp>
          <p:nvSpPr>
            <p:cNvPr id="101" name="Rectangle 100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50199" y="4447882"/>
              <a:ext cx="1198036" cy="110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image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viewer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76946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/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view:i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4" name="Straight Arrow Connector 103"/>
          <p:cNvCxnSpPr>
            <a:stCxn id="97" idx="3"/>
            <a:endCxn id="93" idx="1"/>
          </p:cNvCxnSpPr>
          <p:nvPr/>
        </p:nvCxnSpPr>
        <p:spPr>
          <a:xfrm>
            <a:off x="3221840" y="3069999"/>
            <a:ext cx="2270418" cy="2127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97" idx="3"/>
            <a:endCxn id="103" idx="1"/>
          </p:cNvCxnSpPr>
          <p:nvPr/>
        </p:nvCxnSpPr>
        <p:spPr>
          <a:xfrm>
            <a:off x="3221840" y="3069999"/>
            <a:ext cx="2272530" cy="1015835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928207" y="3005819"/>
            <a:ext cx="65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 rot="1328039">
            <a:off x="3897193" y="3545827"/>
            <a:ext cx="91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mjpeg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392835" y="3799544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08212" y="4939208"/>
            <a:ext cx="785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 </a:t>
            </a:r>
            <a:r>
              <a:rPr lang="it-IT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 </a:t>
            </a:r>
            <a:r>
              <a:rPr lang="it-IT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&lt;source&gt; &lt;receiver&gt; &lt;carrier&gt;(tcp</a:t>
            </a:r>
            <a:r>
              <a:rPr lang="it-IT" sz="1600" b="1" spc="-1" dirty="0" smtClean="0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600" b="1" spc="-1" dirty="0"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22513" y="2617041"/>
            <a:ext cx="1015021" cy="243525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rpc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94040" y="2617041"/>
            <a:ext cx="1036776" cy="233904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/command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 flipV="1">
            <a:off x="3237534" y="2733993"/>
            <a:ext cx="2256506" cy="4811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904315" y="2313335"/>
            <a:ext cx="60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tcp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86219" y="2749453"/>
            <a:ext cx="3733800" cy="213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TextBox 32"/>
          <p:cNvSpPr txBox="1"/>
          <p:nvPr/>
        </p:nvSpPr>
        <p:spPr>
          <a:xfrm>
            <a:off x="8136311" y="2867891"/>
            <a:ext cx="3709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name list</a:t>
            </a: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image:o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192.168.1.1:10001</a:t>
            </a: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vision:i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192.168.1.2:10002</a:t>
            </a: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view:i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192.168.1.3:10003</a:t>
            </a: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192.168.1.2:10004</a:t>
            </a:r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192.168.1.3:10005</a:t>
            </a:r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6809" y="5361117"/>
            <a:ext cx="6266620" cy="1276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TextBox 41"/>
          <p:cNvSpPr txBox="1"/>
          <p:nvPr/>
        </p:nvSpPr>
        <p:spPr>
          <a:xfrm>
            <a:off x="2626809" y="5466526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$ yarp </a:t>
            </a:r>
            <a:r>
              <a:rPr lang="it-IT" sz="16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 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/command   /rpc     </a:t>
            </a:r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6809" y="5780742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$ yarp </a:t>
            </a:r>
            <a:r>
              <a:rPr lang="it-IT" sz="16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 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/image:o   </a:t>
            </a:r>
            <a:r>
              <a:rPr lang="it-IT" sz="16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/vision:i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udp</a:t>
            </a:r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6809" y="6111937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$ yarp </a:t>
            </a:r>
            <a:r>
              <a:rPr lang="it-IT" sz="16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 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/image:o   </a:t>
            </a:r>
            <a:r>
              <a:rPr lang="it-IT" sz="1600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/view:i    </a:t>
            </a:r>
            <a:r>
              <a:rPr lang="it-IT" sz="1600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mjpeg</a:t>
            </a:r>
            <a:endParaRPr lang="it-IT" sz="1600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9" name="Picture 2" descr="https://raw.githubusercontent.com/easy-peasy-robotics/easy-peasy-robotics.github.io/master/material/misc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77" y="-121732"/>
            <a:ext cx="1308735" cy="14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10" grpId="0"/>
      <p:bldP spid="111" grpId="0"/>
      <p:bldP spid="3" grpId="0" animBg="1"/>
      <p:bldP spid="52" grpId="0"/>
      <p:bldP spid="37" grpId="0"/>
      <p:bldP spid="4" grpId="0" animBg="1"/>
      <p:bldP spid="33" grpId="0"/>
      <p:bldP spid="6" grpId="0" animBg="1"/>
      <p:bldP spid="42" grpId="0"/>
      <p:bldP spid="46" grpId="0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a4f35948-e619-41b3-aa29-22878b09cfd2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0262f94-9f35-4ac3-9a90-690165a166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2447</TotalTime>
  <Words>1727</Words>
  <Application>Microsoft Office PowerPoint</Application>
  <PresentationFormat>Custom</PresentationFormat>
  <Paragraphs>416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Bliss Pro Light</vt:lpstr>
      <vt:lpstr>Corbel</vt:lpstr>
      <vt:lpstr>Courier New</vt:lpstr>
      <vt:lpstr>Franklin Gothic Medium</vt:lpstr>
      <vt:lpstr>Wingdings</vt:lpstr>
      <vt:lpstr>Parallax</vt:lpstr>
      <vt:lpstr>YARP</vt:lpstr>
      <vt:lpstr>Summary</vt:lpstr>
      <vt:lpstr>Let’s start from the end – Why?</vt:lpstr>
      <vt:lpstr>Why do we need a framework?</vt:lpstr>
      <vt:lpstr>Who uses YARP</vt:lpstr>
      <vt:lpstr>PowerPoint Presentation</vt:lpstr>
      <vt:lpstr>Typical application</vt:lpstr>
      <vt:lpstr>Ports: How YARP communicates</vt:lpstr>
      <vt:lpstr>Ports: How YARP communicates</vt:lpstr>
      <vt:lpstr>Data types</vt:lpstr>
      <vt:lpstr>yarp::os::Value</vt:lpstr>
      <vt:lpstr>yarp::os::Property</vt:lpstr>
      <vt:lpstr>yarp::os::Bottle</vt:lpstr>
      <vt:lpstr>yarp::sig::ImageOf&lt;PixelType&gt;</vt:lpstr>
      <vt:lpstr>Working with Ports – Client/Server</vt:lpstr>
      <vt:lpstr>Working with Ports -- Streaming</vt:lpstr>
      <vt:lpstr>Hardware abstraction</vt:lpstr>
      <vt:lpstr>Hardware abstraction</vt:lpstr>
      <vt:lpstr>Hardware abstraction</vt:lpstr>
      <vt:lpstr>Hardware abstraction</vt:lpstr>
      <vt:lpstr>Interfaces</vt:lpstr>
      <vt:lpstr>Opening a device</vt:lpstr>
      <vt:lpstr>Remote Control Board</vt:lpstr>
      <vt:lpstr>Access to a device’s interface</vt:lpstr>
      <vt:lpstr>IPositionControl2</vt:lpstr>
      <vt:lpstr>IPositionControl2</vt:lpstr>
      <vt:lpstr>Other YARP features</vt:lpstr>
      <vt:lpstr>Other middleware</vt:lpstr>
      <vt:lpstr>PowerPoint Presentation</vt:lpstr>
      <vt:lpstr>YARP - ROS carrier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YARP</dc:title>
  <dc:creator>Nicolo Genesio</dc:creator>
  <cp:lastModifiedBy>Nicolo Genesio</cp:lastModifiedBy>
  <cp:revision>229</cp:revision>
  <dcterms:created xsi:type="dcterms:W3CDTF">2017-07-11T14:14:43Z</dcterms:created>
  <dcterms:modified xsi:type="dcterms:W3CDTF">2017-11-08T17:01:51Z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