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65" r:id="rId6"/>
    <p:sldId id="275" r:id="rId7"/>
    <p:sldId id="266" r:id="rId8"/>
    <p:sldId id="271" r:id="rId9"/>
    <p:sldId id="276" r:id="rId10"/>
    <p:sldId id="277" r:id="rId11"/>
    <p:sldId id="278" r:id="rId12"/>
    <p:sldId id="281" r:id="rId13"/>
    <p:sldId id="279" r:id="rId14"/>
    <p:sldId id="283" r:id="rId15"/>
    <p:sldId id="280" r:id="rId16"/>
    <p:sldId id="284" r:id="rId17"/>
    <p:sldId id="282" r:id="rId18"/>
    <p:sldId id="285" r:id="rId19"/>
    <p:sldId id="286" r:id="rId20"/>
    <p:sldId id="291" r:id="rId21"/>
    <p:sldId id="293" r:id="rId22"/>
    <p:sldId id="292" r:id="rId23"/>
    <p:sldId id="294" r:id="rId24"/>
    <p:sldId id="296" r:id="rId25"/>
    <p:sldId id="295" r:id="rId26"/>
    <p:sldId id="306" r:id="rId27"/>
    <p:sldId id="297" r:id="rId28"/>
    <p:sldId id="298" r:id="rId29"/>
    <p:sldId id="305" r:id="rId30"/>
    <p:sldId id="301" r:id="rId31"/>
    <p:sldId id="303" r:id="rId32"/>
    <p:sldId id="302" r:id="rId33"/>
    <p:sldId id="304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D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706" autoAdjust="0"/>
  </p:normalViewPr>
  <p:slideViewPr>
    <p:cSldViewPr showGuides="1">
      <p:cViewPr varScale="1">
        <p:scale>
          <a:sx n="79" d="100"/>
          <a:sy n="79" d="100"/>
        </p:scale>
        <p:origin x="120" y="28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23-Jul-17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23-Jul-17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2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4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7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9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23-Jul-17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23-Jul-17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23-Jul-17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23-Jul-17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23-Jul-17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23-Jul-17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23-Jul-17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23-Jul-17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23-Jul-17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23-Jul-17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23-Jul-17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rp.it/classyarp_1_1sig_1_1ImageOf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y2u.be/rITQlGuXXO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YARP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Yet Another Robot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Data in YARP are </a:t>
            </a:r>
            <a:r>
              <a:rPr lang="en-US" dirty="0" smtClean="0">
                <a:solidFill>
                  <a:srgbClr val="0070C0"/>
                </a:solidFill>
              </a:rPr>
              <a:t>Portable</a:t>
            </a:r>
            <a:r>
              <a:rPr lang="en-US" dirty="0" smtClean="0"/>
              <a:t> classes with </a:t>
            </a:r>
            <a:r>
              <a:rPr lang="en-US" dirty="0" smtClean="0">
                <a:solidFill>
                  <a:srgbClr val="0070C0"/>
                </a:solidFill>
              </a:rPr>
              <a:t>read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write</a:t>
            </a:r>
            <a:r>
              <a:rPr lang="en-US" dirty="0" smtClean="0"/>
              <a:t> capabilities.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5506614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public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::Portable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Portable interface toward YARP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read(…);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write(…);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Custom user methods for data handling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fill_me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Usually for readability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2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Value is a container able to store in a uniform way </a:t>
            </a:r>
            <a:r>
              <a:rPr lang="en-US" dirty="0" smtClean="0">
                <a:solidFill>
                  <a:srgbClr val="376DAE"/>
                </a:solidFill>
              </a:rPr>
              <a:t>a single instance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376DAE"/>
                </a:solidFill>
              </a:rPr>
              <a:t>different basic data types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Value can be </a:t>
            </a:r>
            <a:r>
              <a:rPr lang="en-US" dirty="0" smtClean="0">
                <a:solidFill>
                  <a:srgbClr val="376DAE"/>
                </a:solidFill>
              </a:rPr>
              <a:t>queried</a:t>
            </a:r>
            <a:r>
              <a:rPr lang="en-US" dirty="0" smtClean="0"/>
              <a:t> to know its data type.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Data can be </a:t>
            </a:r>
            <a:r>
              <a:rPr lang="en-US" dirty="0" smtClean="0">
                <a:solidFill>
                  <a:srgbClr val="376DAE"/>
                </a:solidFill>
              </a:rPr>
              <a:t>extracted</a:t>
            </a:r>
            <a:r>
              <a:rPr lang="en-US" dirty="0" smtClean="0"/>
              <a:t> in its native format with </a:t>
            </a:r>
            <a:r>
              <a:rPr lang="en-US" dirty="0" err="1" smtClean="0"/>
              <a:t>asXXX</a:t>
            </a:r>
            <a:r>
              <a:rPr lang="en-US" dirty="0"/>
              <a:t> </a:t>
            </a:r>
            <a:r>
              <a:rPr lang="en-US" dirty="0" smtClean="0"/>
              <a:t>function.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752600"/>
            <a:ext cx="6268614" cy="42672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::Value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public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Portable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Value(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  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 integer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Value(double x)         Create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floating point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Value(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ConstString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data.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Value(void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*data,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Create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binary data.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bool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bool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isDouble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bool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isString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isBlob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     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asDouble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floating point 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Get string 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asBlob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  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binary data 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79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Yarp</a:t>
            </a:r>
            <a:r>
              <a:rPr lang="en-US" dirty="0" smtClean="0"/>
              <a:t>::</a:t>
            </a:r>
            <a:r>
              <a:rPr lang="en-US" dirty="0" err="1" smtClean="0"/>
              <a:t>os</a:t>
            </a:r>
            <a:r>
              <a:rPr lang="en-US" dirty="0" smtClean="0"/>
              <a:t>::Property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Dictionary type of data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Works in pair &lt;key, data&gt;, where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dirty="0" smtClean="0"/>
              <a:t>Key is a string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dirty="0" smtClean="0"/>
              <a:t>Data is a </a:t>
            </a:r>
            <a:r>
              <a:rPr lang="en-US" dirty="0" err="1" smtClean="0"/>
              <a:t>yarp</a:t>
            </a:r>
            <a:r>
              <a:rPr lang="en-US" dirty="0" smtClean="0"/>
              <a:t>::</a:t>
            </a:r>
            <a:r>
              <a:rPr lang="en-US" dirty="0" err="1" smtClean="0"/>
              <a:t>os</a:t>
            </a:r>
            <a:r>
              <a:rPr lang="en-US" dirty="0" smtClean="0"/>
              <a:t>::Value</a:t>
            </a:r>
          </a:p>
          <a:p>
            <a:pPr>
              <a:spcBef>
                <a:spcPts val="600"/>
              </a:spcBef>
              <a:buFontTx/>
              <a:buChar char="-"/>
            </a:pPr>
            <a:endParaRPr lang="en-US" dirty="0"/>
          </a:p>
          <a:p>
            <a:pPr marL="45720" indent="0">
              <a:spcBef>
                <a:spcPts val="600"/>
              </a:spcBef>
              <a:buNone/>
            </a:pPr>
            <a:r>
              <a:rPr lang="en-US" dirty="0" smtClean="0"/>
              <a:t>Entry can be grouped together, with a key</a:t>
            </a:r>
          </a:p>
          <a:p>
            <a:pPr marL="45720" indent="0">
              <a:spcBef>
                <a:spcPts val="600"/>
              </a:spcBef>
              <a:buNone/>
            </a:pPr>
            <a:endParaRPr lang="en-US" dirty="0"/>
          </a:p>
          <a:p>
            <a:pPr marL="45720" indent="0">
              <a:spcBef>
                <a:spcPts val="600"/>
              </a:spcBef>
              <a:buNone/>
            </a:pPr>
            <a:r>
              <a:rPr lang="en-US" dirty="0" smtClean="0"/>
              <a:t>Entry and group can be searched by the key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5812" y="1828800"/>
            <a:ext cx="5791200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 prop;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prop.clear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prop.put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5);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“Hello World”);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3.14);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prop.addGroup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(“group1”);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group1.put(“g1”, 2.5);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group1.put(“g2”, “We have cookies”);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prop.check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prop.find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prop.find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asDouble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Bottle &amp;group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prop.findGroup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myGroup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Yarp</a:t>
            </a:r>
            <a:r>
              <a:rPr lang="en-US" dirty="0" smtClean="0"/>
              <a:t>::</a:t>
            </a:r>
            <a:r>
              <a:rPr lang="en-US" dirty="0" err="1" smtClean="0"/>
              <a:t>os</a:t>
            </a:r>
            <a:r>
              <a:rPr lang="en-US" dirty="0" smtClean="0"/>
              <a:t>::Bottle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Most flexible type of data.</a:t>
            </a:r>
          </a:p>
          <a:p>
            <a:pPr>
              <a:buFontTx/>
              <a:buChar char="-"/>
            </a:pPr>
            <a:r>
              <a:rPr lang="en-US" dirty="0" smtClean="0"/>
              <a:t>Can hold variable number of </a:t>
            </a:r>
            <a:r>
              <a:rPr lang="en-US" dirty="0" smtClean="0">
                <a:solidFill>
                  <a:srgbClr val="376DAE"/>
                </a:solidFill>
              </a:rPr>
              <a:t>Value</a:t>
            </a:r>
            <a:r>
              <a:rPr lang="en-US" dirty="0" smtClean="0"/>
              <a:t>s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Bottle can be appended or nested one into another.</a:t>
            </a:r>
          </a:p>
          <a:p>
            <a:pPr>
              <a:buFontTx/>
              <a:buChar char="-"/>
            </a:pPr>
            <a:r>
              <a:rPr lang="en-US" dirty="0" smtClean="0"/>
              <a:t>A Property can be an element of a Bottle</a:t>
            </a:r>
          </a:p>
          <a:p>
            <a:pPr>
              <a:buFontTx/>
              <a:buChar char="-"/>
            </a:pPr>
            <a:r>
              <a:rPr lang="en-US" dirty="0" smtClean="0"/>
              <a:t>Bottle can be accesses using indexes.</a:t>
            </a:r>
          </a:p>
          <a:p>
            <a:pPr>
              <a:buFontTx/>
              <a:buChar char="-"/>
            </a:pPr>
            <a:r>
              <a:rPr lang="en-US" dirty="0" smtClean="0"/>
              <a:t>Size is the number of element you can get()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5812" y="1828800"/>
            <a:ext cx="4251960" cy="4191000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bot;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clear();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bot.addInt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bot.addString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Bottle&amp; b1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b1.addDouble(10.2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 &amp;prop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bot.addict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prop.put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“Help me”);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&amp;v0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bot.get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 &amp;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bot.get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Yarp</a:t>
            </a:r>
            <a:r>
              <a:rPr lang="en-US" dirty="0" smtClean="0"/>
              <a:t>::sig::</a:t>
            </a:r>
            <a:r>
              <a:rPr lang="en-US" dirty="0" err="1" smtClean="0"/>
              <a:t>ImageOf</a:t>
            </a:r>
            <a:r>
              <a:rPr lang="en-US" dirty="0" smtClean="0"/>
              <a:t>&lt;</a:t>
            </a:r>
            <a:r>
              <a:rPr lang="en-US" dirty="0" err="1" smtClean="0"/>
              <a:t>PixelType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Container for image type</a:t>
            </a:r>
          </a:p>
          <a:p>
            <a:pPr marL="45720" indent="0">
              <a:buNone/>
            </a:pPr>
            <a:r>
              <a:rPr lang="en-US" dirty="0"/>
              <a:t>T</a:t>
            </a:r>
            <a:r>
              <a:rPr lang="en-US" dirty="0" smtClean="0"/>
              <a:t>emplate working with many different pixel types</a:t>
            </a:r>
          </a:p>
          <a:p>
            <a:pPr marL="45720" indent="0">
              <a:buNone/>
            </a:pPr>
            <a:r>
              <a:rPr lang="en-US" dirty="0" smtClean="0"/>
              <a:t>Full documentation here: </a:t>
            </a:r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</a:t>
            </a: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://www.yarp.it/classyarp_1_1sig_1_1ImageOf.html</a:t>
            </a:r>
            <a:endParaRPr lang="en-US" u="sng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PixelRgb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yarpImage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yarpImage.resize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(300,200);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PixelRgb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yarpImage.pixel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(10, 20);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6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Ports – Client/Server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Ports are identified by their name.</a:t>
            </a:r>
          </a:p>
          <a:p>
            <a:pPr marL="45720" indent="0">
              <a:buNone/>
            </a:pPr>
            <a:r>
              <a:rPr lang="en-US" dirty="0" smtClean="0"/>
              <a:t>Constrains:</a:t>
            </a:r>
          </a:p>
          <a:p>
            <a:pPr>
              <a:buFontTx/>
              <a:buChar char="-"/>
            </a:pPr>
            <a:r>
              <a:rPr lang="en-US" dirty="0" smtClean="0"/>
              <a:t>Names must be unique</a:t>
            </a:r>
          </a:p>
          <a:p>
            <a:pPr>
              <a:buFontTx/>
              <a:buChar char="-"/>
            </a:pPr>
            <a:r>
              <a:rPr lang="en-US" dirty="0"/>
              <a:t>Names must start with ‘/’ character</a:t>
            </a:r>
          </a:p>
          <a:p>
            <a:pPr>
              <a:buFontTx/>
              <a:buChar char="-"/>
            </a:pPr>
            <a:r>
              <a:rPr lang="en-US" dirty="0" smtClean="0"/>
              <a:t>No ‘@’ character allowed</a:t>
            </a:r>
          </a:p>
          <a:p>
            <a:pPr marL="45720" indent="0">
              <a:buNone/>
            </a:pPr>
            <a:r>
              <a:rPr lang="en-US" dirty="0" smtClean="0"/>
              <a:t>Ideal for client/server pattern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::Port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myPort.open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(“/port”);</a:t>
            </a:r>
            <a:endParaRPr lang="en-US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Bottle b;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port.read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b.clear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b.addInt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myPort.write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myPort.close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9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Ports --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495800" cy="41910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/>
              <a:t>In case of </a:t>
            </a:r>
            <a:r>
              <a:rPr lang="en-US" dirty="0"/>
              <a:t>continuously </a:t>
            </a:r>
            <a:r>
              <a:rPr lang="en-US" dirty="0" smtClean="0"/>
              <a:t>broadcasted data (e.g. video streaming), a </a:t>
            </a:r>
            <a:r>
              <a:rPr lang="en-US" dirty="0" err="1" smtClean="0">
                <a:solidFill>
                  <a:srgbClr val="376DAE"/>
                </a:solidFill>
              </a:rPr>
              <a:t>yarp</a:t>
            </a:r>
            <a:r>
              <a:rPr lang="en-US" dirty="0" smtClean="0">
                <a:solidFill>
                  <a:srgbClr val="376DAE"/>
                </a:solidFill>
              </a:rPr>
              <a:t>::</a:t>
            </a:r>
            <a:r>
              <a:rPr lang="en-US" dirty="0" err="1" smtClean="0">
                <a:solidFill>
                  <a:srgbClr val="376DAE"/>
                </a:solidFill>
              </a:rPr>
              <a:t>os</a:t>
            </a:r>
            <a:r>
              <a:rPr lang="en-US" dirty="0" smtClean="0">
                <a:solidFill>
                  <a:srgbClr val="376DAE"/>
                </a:solidFill>
              </a:rPr>
              <a:t>::</a:t>
            </a:r>
            <a:r>
              <a:rPr lang="en-US" dirty="0" err="1" smtClean="0">
                <a:solidFill>
                  <a:srgbClr val="376DAE"/>
                </a:solidFill>
              </a:rPr>
              <a:t>BufferedPort</a:t>
            </a:r>
            <a:r>
              <a:rPr lang="en-US" dirty="0" smtClean="0">
                <a:solidFill>
                  <a:srgbClr val="376DAE"/>
                </a:solidFill>
              </a:rPr>
              <a:t>&lt;T&gt; </a:t>
            </a:r>
            <a:r>
              <a:rPr lang="en-US" dirty="0" smtClean="0"/>
              <a:t>can be used.</a:t>
            </a:r>
          </a:p>
          <a:p>
            <a:pPr marL="45720" indent="0">
              <a:buNone/>
            </a:pPr>
            <a:r>
              <a:rPr lang="en-US" dirty="0" smtClean="0"/>
              <a:t>Main differences:</a:t>
            </a:r>
          </a:p>
          <a:p>
            <a:pPr>
              <a:buFontTx/>
              <a:buChar char="-"/>
            </a:pPr>
            <a:r>
              <a:rPr lang="en-US" dirty="0" smtClean="0"/>
              <a:t>Data type is fixed for port lifetime</a:t>
            </a:r>
          </a:p>
          <a:p>
            <a:pPr>
              <a:buFontTx/>
              <a:buChar char="-"/>
            </a:pPr>
            <a:r>
              <a:rPr lang="en-US" dirty="0" smtClean="0"/>
              <a:t>Memory creation/destruction is handled by the port</a:t>
            </a:r>
          </a:p>
          <a:p>
            <a:pPr>
              <a:buFontTx/>
              <a:buChar char="-"/>
            </a:pPr>
            <a:r>
              <a:rPr lang="en-US" dirty="0" smtClean="0"/>
              <a:t>Buffering policy can be set (default latest message is kept)</a:t>
            </a:r>
          </a:p>
          <a:p>
            <a:pPr>
              <a:buFontTx/>
              <a:buChar char="-"/>
            </a:pPr>
            <a:r>
              <a:rPr lang="en-US" dirty="0" smtClean="0"/>
              <a:t>A dedicated thread handles the read/write operations optimizing user thread cycle</a:t>
            </a:r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33452" y="1828800"/>
            <a:ext cx="4251960" cy="4191000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&lt;Bottle&gt;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p.open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("/out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Get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 to write into.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b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p.prepare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b.clear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b.addString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eft-Right Arrow 28"/>
          <p:cNvSpPr/>
          <p:nvPr/>
        </p:nvSpPr>
        <p:spPr>
          <a:xfrm>
            <a:off x="2824279" y="4939644"/>
            <a:ext cx="944446" cy="266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34" name="Rounded Rectangle 33"/>
          <p:cNvSpPr/>
          <p:nvPr/>
        </p:nvSpPr>
        <p:spPr>
          <a:xfrm>
            <a:off x="1371707" y="4849134"/>
            <a:ext cx="1254018" cy="4848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chemeClr val="tx2">
                    <a:lumMod val="50000"/>
                  </a:schemeClr>
                </a:solidFill>
              </a:rPr>
              <a:t>iCub</a:t>
            </a:r>
            <a:endParaRPr lang="en-US" sz="11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motor controller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886619" y="4807717"/>
            <a:ext cx="1350963" cy="5510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Server </a:t>
            </a:r>
            <a:r>
              <a:rPr lang="en-US" sz="1100" dirty="0">
                <a:solidFill>
                  <a:schemeClr val="bg1"/>
                </a:solidFill>
              </a:rPr>
              <a:t>Network Wrapper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en-US" dirty="0" smtClean="0"/>
              <a:t>Hardware abstraction</a:t>
            </a:r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59354"/>
            <a:ext cx="8991600" cy="1344604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Device drivers</a:t>
            </a:r>
          </a:p>
          <a:p>
            <a:pPr>
              <a:buFontTx/>
              <a:buChar char="-"/>
            </a:pPr>
            <a:r>
              <a:rPr lang="en-US" dirty="0" smtClean="0"/>
              <a:t>Interfaces</a:t>
            </a:r>
          </a:p>
          <a:p>
            <a:pPr>
              <a:buFontTx/>
              <a:buChar char="-"/>
            </a:pPr>
            <a:r>
              <a:rPr lang="en-US" dirty="0" smtClean="0"/>
              <a:t>Network wrapper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395962" y="5541413"/>
            <a:ext cx="1229764" cy="5450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Simulator</a:t>
            </a:r>
          </a:p>
          <a:p>
            <a:pPr algn="ctr"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motor </a:t>
            </a: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controller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140657" y="4419600"/>
            <a:ext cx="311689" cy="134983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Motor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85205" y="4038600"/>
            <a:ext cx="1240520" cy="4848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R1</a:t>
            </a:r>
          </a:p>
          <a:p>
            <a:pPr algn="ctr"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motor </a:t>
            </a: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controller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Cloud 19"/>
          <p:cNvSpPr/>
          <p:nvPr/>
        </p:nvSpPr>
        <p:spPr>
          <a:xfrm>
            <a:off x="7731125" y="4555576"/>
            <a:ext cx="1335087" cy="985837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YARP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network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5521325" y="4949911"/>
            <a:ext cx="1847850" cy="2667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715021" y="5541413"/>
            <a:ext cx="23519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/</a:t>
            </a:r>
            <a:r>
              <a:rPr lang="en-US" altLang="en-US" sz="1400" dirty="0" err="1"/>
              <a:t>icub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rpc:i</a:t>
            </a:r>
            <a:endParaRPr lang="en-US" altLang="en-US" sz="1400" dirty="0"/>
          </a:p>
          <a:p>
            <a:r>
              <a:rPr lang="en-US" altLang="en-US" sz="1400" dirty="0"/>
              <a:t>/</a:t>
            </a:r>
            <a:r>
              <a:rPr lang="en-US" altLang="en-US" sz="1400" dirty="0" err="1"/>
              <a:t>icub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state:i</a:t>
            </a:r>
            <a:endParaRPr lang="en-US" altLang="en-US" sz="1400" dirty="0"/>
          </a:p>
          <a:p>
            <a:r>
              <a:rPr lang="en-US" altLang="en-US" sz="1400" dirty="0"/>
              <a:t>/</a:t>
            </a:r>
            <a:r>
              <a:rPr lang="en-US" altLang="en-US" sz="1400" dirty="0" err="1"/>
              <a:t>icub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command:o</a:t>
            </a:r>
            <a:endParaRPr lang="it-IT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45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en-US" dirty="0" smtClean="0"/>
              <a:t>Hardware abstraction</a:t>
            </a:r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59354"/>
            <a:ext cx="8991600" cy="1344604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Network wrapper</a:t>
            </a:r>
          </a:p>
          <a:p>
            <a:pPr>
              <a:buFontTx/>
              <a:buChar char="-"/>
            </a:pPr>
            <a:r>
              <a:rPr lang="en-US" dirty="0" smtClean="0"/>
              <a:t>Interfaces</a:t>
            </a:r>
          </a:p>
          <a:p>
            <a:pPr>
              <a:buFontTx/>
              <a:buChar char="-"/>
            </a:pPr>
            <a:r>
              <a:rPr lang="en-US" dirty="0" smtClean="0"/>
              <a:t>User application</a:t>
            </a:r>
          </a:p>
        </p:txBody>
      </p:sp>
      <p:sp>
        <p:nvSpPr>
          <p:cNvPr id="13" name="Cloud 12"/>
          <p:cNvSpPr/>
          <p:nvPr/>
        </p:nvSpPr>
        <p:spPr>
          <a:xfrm>
            <a:off x="1330325" y="4500563"/>
            <a:ext cx="1335087" cy="985837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YARP</a:t>
            </a:r>
          </a:p>
          <a:p>
            <a:pPr algn="ctr">
              <a:defRPr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network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2817812" y="4838700"/>
            <a:ext cx="1847850" cy="2667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Left-Right Arrow 29"/>
          <p:cNvSpPr/>
          <p:nvPr/>
        </p:nvSpPr>
        <p:spPr>
          <a:xfrm>
            <a:off x="6932612" y="4838700"/>
            <a:ext cx="944446" cy="266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31" name="Rounded Rectangle 30"/>
          <p:cNvSpPr/>
          <p:nvPr/>
        </p:nvSpPr>
        <p:spPr>
          <a:xfrm>
            <a:off x="8193436" y="4729390"/>
            <a:ext cx="1254018" cy="4848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user </a:t>
            </a:r>
          </a:p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application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236612" y="4696506"/>
            <a:ext cx="1350963" cy="5510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Client </a:t>
            </a:r>
            <a:r>
              <a:rPr lang="en-US" sz="1100" dirty="0">
                <a:solidFill>
                  <a:schemeClr val="bg1"/>
                </a:solidFill>
              </a:rPr>
              <a:t>Network Wrapper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248990" y="4318656"/>
            <a:ext cx="311689" cy="134983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Motor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928895" y="5398306"/>
            <a:ext cx="24416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/client/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rpc:i</a:t>
            </a:r>
            <a:endParaRPr lang="en-US" altLang="en-US" sz="1400" dirty="0"/>
          </a:p>
          <a:p>
            <a:r>
              <a:rPr lang="en-US" altLang="en-US" sz="1400" dirty="0"/>
              <a:t>/client/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state:i</a:t>
            </a:r>
            <a:endParaRPr lang="en-US" altLang="en-US" sz="1400" dirty="0"/>
          </a:p>
          <a:p>
            <a:r>
              <a:rPr lang="en-US" altLang="en-US" sz="1400" dirty="0"/>
              <a:t>/client/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command:o</a:t>
            </a:r>
            <a:endParaRPr lang="it-IT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95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en-US" dirty="0"/>
              <a:t>Hardware abstraction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8991600" cy="11200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Client &amp; Server on the same machine</a:t>
            </a:r>
          </a:p>
        </p:txBody>
      </p:sp>
      <p:sp>
        <p:nvSpPr>
          <p:cNvPr id="18" name="Left-Right Arrow 17"/>
          <p:cNvSpPr/>
          <p:nvPr/>
        </p:nvSpPr>
        <p:spPr>
          <a:xfrm>
            <a:off x="2648632" y="4330361"/>
            <a:ext cx="923241" cy="266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9" name="Left-Right Arrow 18"/>
          <p:cNvSpPr/>
          <p:nvPr/>
        </p:nvSpPr>
        <p:spPr>
          <a:xfrm>
            <a:off x="7605713" y="4297024"/>
            <a:ext cx="906750" cy="2587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20" name="Cloud 19"/>
          <p:cNvSpPr/>
          <p:nvPr/>
        </p:nvSpPr>
        <p:spPr>
          <a:xfrm>
            <a:off x="4821238" y="3344525"/>
            <a:ext cx="1335087" cy="985837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YARP ports</a:t>
            </a:r>
          </a:p>
        </p:txBody>
      </p:sp>
      <p:sp>
        <p:nvSpPr>
          <p:cNvPr id="21" name="Left-Right Arrow 20"/>
          <p:cNvSpPr/>
          <p:nvPr/>
        </p:nvSpPr>
        <p:spPr>
          <a:xfrm>
            <a:off x="4576762" y="4297024"/>
            <a:ext cx="1847850" cy="2667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12912" y="3701712"/>
            <a:ext cx="842962" cy="1350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Robot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609012" y="3704887"/>
            <a:ext cx="990600" cy="13493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user application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923212" y="3705176"/>
            <a:ext cx="311689" cy="134983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970212" y="3702180"/>
            <a:ext cx="311689" cy="134983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649662" y="3701712"/>
            <a:ext cx="844550" cy="135096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Server </a:t>
            </a:r>
            <a:r>
              <a:rPr lang="en-US" sz="1100" dirty="0">
                <a:solidFill>
                  <a:schemeClr val="bg1"/>
                </a:solidFill>
              </a:rPr>
              <a:t>Network Wrapper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84962" y="3717587"/>
            <a:ext cx="842962" cy="135096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Client </a:t>
            </a:r>
            <a:r>
              <a:rPr lang="en-US" sz="1100" dirty="0">
                <a:solidFill>
                  <a:schemeClr val="bg1"/>
                </a:solidFill>
              </a:rPr>
              <a:t>Network</a:t>
            </a:r>
          </a:p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</a:rPr>
              <a:t>Wrapper</a:t>
            </a:r>
          </a:p>
        </p:txBody>
      </p:sp>
      <p:sp>
        <p:nvSpPr>
          <p:cNvPr id="3" name="Multiply 2"/>
          <p:cNvSpPr/>
          <p:nvPr/>
        </p:nvSpPr>
        <p:spPr>
          <a:xfrm>
            <a:off x="4501501" y="3130211"/>
            <a:ext cx="1930399" cy="2286000"/>
          </a:xfrm>
          <a:prstGeom prst="mathMultiply">
            <a:avLst>
              <a:gd name="adj1" fmla="val 1426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4494212" y="3124200"/>
            <a:ext cx="1930399" cy="2286000"/>
          </a:xfrm>
          <a:prstGeom prst="mathMultiply">
            <a:avLst>
              <a:gd name="adj1" fmla="val 1426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7275E-6 -4.44444E-6 L 0.07242 -0.006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1" y="-3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1362E-6 7.40741E-7 L -0.08973 -0.0090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3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 animBg="1"/>
      <p:bldP spid="27" grpId="1" animBg="1"/>
      <p:bldP spid="28" grpId="0" animBg="1"/>
      <p:bldP spid="28" grpId="1" animBg="1"/>
      <p:bldP spid="3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828800"/>
            <a:ext cx="7010399" cy="236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YARP?</a:t>
            </a:r>
          </a:p>
          <a:p>
            <a:r>
              <a:rPr lang="en-US" dirty="0" smtClean="0"/>
              <a:t>What is it capable of ?</a:t>
            </a:r>
          </a:p>
          <a:p>
            <a:r>
              <a:rPr lang="en-US" dirty="0" smtClean="0"/>
              <a:t>Who uses YARP?</a:t>
            </a:r>
          </a:p>
          <a:p>
            <a:r>
              <a:rPr lang="en-US" dirty="0" smtClean="0"/>
              <a:t>How to use it?</a:t>
            </a:r>
          </a:p>
          <a:p>
            <a:r>
              <a:rPr lang="en-US" dirty="0" smtClean="0"/>
              <a:t>And … Why?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en-US" dirty="0"/>
              <a:t>Hardware abstraction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8991600" cy="11200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Client &amp; Server on the same machine</a:t>
            </a:r>
          </a:p>
        </p:txBody>
      </p:sp>
      <p:sp>
        <p:nvSpPr>
          <p:cNvPr id="18" name="Left-Right Arrow 17"/>
          <p:cNvSpPr/>
          <p:nvPr/>
        </p:nvSpPr>
        <p:spPr>
          <a:xfrm>
            <a:off x="2648632" y="4330361"/>
            <a:ext cx="5807980" cy="266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23" name="Rounded Rectangle 22"/>
          <p:cNvSpPr/>
          <p:nvPr/>
        </p:nvSpPr>
        <p:spPr>
          <a:xfrm>
            <a:off x="1712912" y="3701712"/>
            <a:ext cx="842962" cy="1350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Robot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609012" y="3704887"/>
            <a:ext cx="914400" cy="13493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user application</a:t>
            </a:r>
          </a:p>
          <a:p>
            <a:pPr algn="ctr">
              <a:defRPr/>
            </a:pPr>
            <a:endParaRPr lang="en-US" sz="11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05167" y="3756139"/>
            <a:ext cx="311689" cy="134983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38743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7244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A class with pure virtual methods.</a:t>
            </a:r>
          </a:p>
          <a:p>
            <a:pPr marL="45720" indent="0">
              <a:buNone/>
            </a:pPr>
            <a:r>
              <a:rPr lang="en-US" dirty="0" smtClean="0"/>
              <a:t>Servers provide functionalities by implementing required methods.</a:t>
            </a:r>
          </a:p>
          <a:p>
            <a:pPr marL="45720" indent="0">
              <a:buNone/>
            </a:pPr>
            <a:r>
              <a:rPr lang="en-US" dirty="0" smtClean="0"/>
              <a:t>Clients uses the functionalities by calling provided methods.</a:t>
            </a:r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7998" y="1828800"/>
            <a:ext cx="5354214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getAxes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 0;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positionMove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relativeMove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checkMotionDone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setRefSpeed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setRefAcceleration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getRefSpeed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getRefAcceleration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getTargetPosition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::stop(…)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8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7244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Devices are opened by mean of a special class called “</a:t>
            </a:r>
            <a:r>
              <a:rPr lang="en-US" dirty="0" err="1" smtClean="0"/>
              <a:t>PolyDriver</a:t>
            </a:r>
            <a:r>
              <a:rPr lang="en-US" dirty="0" smtClean="0"/>
              <a:t>”.</a:t>
            </a:r>
          </a:p>
          <a:p>
            <a:pPr marL="45720" indent="0">
              <a:buNone/>
            </a:pPr>
            <a:r>
              <a:rPr lang="en-US" dirty="0" err="1" smtClean="0"/>
              <a:t>PolyDriver</a:t>
            </a:r>
            <a:r>
              <a:rPr lang="en-US" dirty="0" smtClean="0"/>
              <a:t> is a polymorphic class which can turn into any device.</a:t>
            </a:r>
          </a:p>
          <a:p>
            <a:pPr marL="45720" indent="0">
              <a:buNone/>
            </a:pPr>
            <a:r>
              <a:rPr lang="en-US" dirty="0" smtClean="0"/>
              <a:t>Keyword “device” tell YARP which device we really want to open.</a:t>
            </a:r>
          </a:p>
          <a:p>
            <a:pPr marL="45720" indent="0">
              <a:buNone/>
            </a:pPr>
            <a:r>
              <a:rPr lang="en-US" dirty="0" smtClean="0"/>
              <a:t>All other parameters will be propagated to the specified device.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7998" y="1828800"/>
            <a:ext cx="5354214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PolyDriver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mystica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(“device”,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(“deviceParam1”, paramValue1);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(“deviceParam2”, paramValue2);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mystica.open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Control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7244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Device devoted to provide remote access to the robot motor control is the “</a:t>
            </a:r>
            <a:r>
              <a:rPr lang="en-US" dirty="0" err="1" smtClean="0"/>
              <a:t>remote_controlboard</a:t>
            </a:r>
            <a:r>
              <a:rPr lang="en-US" dirty="0" smtClean="0"/>
              <a:t>”</a:t>
            </a:r>
          </a:p>
          <a:p>
            <a:pPr marL="45720" indent="0">
              <a:buNone/>
            </a:pPr>
            <a:r>
              <a:rPr lang="en-US" dirty="0" smtClean="0"/>
              <a:t>Required parameter to configure it are:</a:t>
            </a:r>
          </a:p>
          <a:p>
            <a:pPr marL="45720" indent="0">
              <a:buNone/>
            </a:pPr>
            <a:r>
              <a:rPr lang="en-US" dirty="0" smtClean="0"/>
              <a:t>- Remote port prefix: remote</a:t>
            </a:r>
          </a:p>
          <a:p>
            <a:pPr marL="45720" indent="0">
              <a:buNone/>
            </a:pPr>
            <a:r>
              <a:rPr lang="en-US" dirty="0" smtClean="0"/>
              <a:t>- Local port name: local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7998" y="1828800"/>
            <a:ext cx="5354214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PolyDriver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controlBoard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(“device”,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remote_controlboard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(“remote”,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icub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/head);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(“local”, /&lt;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myApplication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controlBoard.open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9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a device’s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7244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Once opened, we need to specify which interface we want to work with.</a:t>
            </a:r>
          </a:p>
          <a:p>
            <a:pPr marL="45720" indent="0">
              <a:buNone/>
            </a:pPr>
            <a:r>
              <a:rPr lang="en-US" dirty="0" smtClean="0"/>
              <a:t>To get a specific view of the device:</a:t>
            </a:r>
          </a:p>
          <a:p>
            <a:pPr>
              <a:buFontTx/>
              <a:buChar char="-"/>
            </a:pPr>
            <a:r>
              <a:rPr lang="en-US" dirty="0" smtClean="0"/>
              <a:t>create a pointer to the interface we want to use</a:t>
            </a:r>
          </a:p>
          <a:p>
            <a:pPr>
              <a:buFontTx/>
              <a:buChar char="-"/>
            </a:pPr>
            <a:r>
              <a:rPr lang="en-US" dirty="0" smtClean="0"/>
              <a:t>fill it by calling the </a:t>
            </a:r>
            <a:r>
              <a:rPr lang="en-US" dirty="0" smtClean="0">
                <a:solidFill>
                  <a:srgbClr val="376DAE"/>
                </a:solidFill>
              </a:rPr>
              <a:t>.view(…)</a:t>
            </a:r>
            <a:r>
              <a:rPr lang="en-US" dirty="0" smtClean="0"/>
              <a:t> function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In case the device does not implement that interface, the pointer will be NULL!</a:t>
            </a:r>
          </a:p>
          <a:p>
            <a:pPr marL="45720" indent="0">
              <a:buNone/>
            </a:pPr>
            <a:r>
              <a:rPr lang="en-US" dirty="0" smtClean="0"/>
              <a:t>A device can implement more than one interface.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7998" y="1828800"/>
            <a:ext cx="5354214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IPositionControl2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controlBoard.view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if(!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// handle error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getAxes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positionMove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IVelocityControl2 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velControl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controlBoard.view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velControl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velocityMove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5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IPositionControl2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8839200" cy="4419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Give access to main position control commands.</a:t>
            </a:r>
          </a:p>
          <a:p>
            <a:pPr marL="45720" indent="0">
              <a:buNone/>
            </a:pPr>
            <a:r>
              <a:rPr lang="en-US" dirty="0" smtClean="0"/>
              <a:t>Used send high level targets, with a velocity &amp; acceleration profile.</a:t>
            </a:r>
          </a:p>
          <a:p>
            <a:pPr marL="45720" indent="0">
              <a:buNone/>
            </a:pPr>
            <a:r>
              <a:rPr lang="en-US" dirty="0" smtClean="0"/>
              <a:t>For getters, memory must be allocated by user.</a:t>
            </a:r>
          </a:p>
          <a:p>
            <a:pPr marL="45720" indent="0">
              <a:buNone/>
            </a:pPr>
            <a:r>
              <a:rPr lang="en-US" dirty="0" smtClean="0"/>
              <a:t>Units in YARP are SI compliant, except angles for </a:t>
            </a:r>
            <a:r>
              <a:rPr lang="en-US" dirty="0" err="1" smtClean="0"/>
              <a:t>controlboard</a:t>
            </a:r>
            <a:r>
              <a:rPr lang="en-US" dirty="0" smtClean="0"/>
              <a:t>, which are in degrees, degrees/s</a:t>
            </a:r>
            <a:endParaRPr lang="en-US" dirty="0"/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427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IPositionControl2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1828800"/>
            <a:ext cx="10287000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Get number of joints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joints;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getAxes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(&amp;joints);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setRefSpeed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5);       // set a speed of 5 degrees/s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positionMove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30);     // move the joint 0 to +30 degrees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done = false;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checkMotionDone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(&amp;done);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while(!done);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positionMove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30);     //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reset joint position to 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9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YARP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9448800" cy="41910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Resource finder</a:t>
            </a:r>
          </a:p>
          <a:p>
            <a:pPr>
              <a:buFontTx/>
              <a:buChar char="-"/>
            </a:pPr>
            <a:r>
              <a:rPr lang="en-US" dirty="0" smtClean="0"/>
              <a:t>Threads, Modules</a:t>
            </a:r>
          </a:p>
          <a:p>
            <a:pPr>
              <a:buFontTx/>
              <a:buChar char="-"/>
            </a:pPr>
            <a:r>
              <a:rPr lang="en-US" dirty="0" smtClean="0"/>
              <a:t>Plugin loader</a:t>
            </a:r>
          </a:p>
          <a:p>
            <a:pPr>
              <a:buFontTx/>
              <a:buChar char="-"/>
            </a:pPr>
            <a:r>
              <a:rPr lang="en-US" dirty="0" smtClean="0"/>
              <a:t>Carriers: </a:t>
            </a:r>
            <a:r>
              <a:rPr lang="en-US" dirty="0" err="1" smtClean="0"/>
              <a:t>mjpeg</a:t>
            </a:r>
            <a:r>
              <a:rPr lang="en-US" dirty="0" smtClean="0"/>
              <a:t>, h264, </a:t>
            </a:r>
            <a:r>
              <a:rPr lang="en-US" dirty="0" err="1" smtClean="0"/>
              <a:t>portmonitor</a:t>
            </a:r>
            <a:r>
              <a:rPr lang="en-US" dirty="0" smtClean="0"/>
              <a:t>, shared memory, depth Image, ROS</a:t>
            </a:r>
          </a:p>
          <a:p>
            <a:pPr>
              <a:buFontTx/>
              <a:buChar char="-"/>
            </a:pPr>
            <a:r>
              <a:rPr lang="en-US" dirty="0" err="1" smtClean="0"/>
              <a:t>yarpView</a:t>
            </a:r>
            <a:r>
              <a:rPr lang="en-US" dirty="0" smtClean="0"/>
              <a:t>, </a:t>
            </a:r>
            <a:r>
              <a:rPr lang="en-US" dirty="0" err="1" smtClean="0"/>
              <a:t>yarpScope</a:t>
            </a:r>
            <a:r>
              <a:rPr lang="en-US" dirty="0" smtClean="0"/>
              <a:t>, Logger, </a:t>
            </a:r>
            <a:r>
              <a:rPr lang="en-US" dirty="0" err="1" smtClean="0"/>
              <a:t>MotorGui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YarpManager</a:t>
            </a:r>
            <a:r>
              <a:rPr lang="en-US" dirty="0" smtClean="0"/>
              <a:t>, </a:t>
            </a:r>
            <a:r>
              <a:rPr lang="en-US" dirty="0" err="1" smtClean="0"/>
              <a:t>YarpViz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Thrift</a:t>
            </a:r>
          </a:p>
          <a:p>
            <a:pPr>
              <a:buFontTx/>
              <a:buChar char="-"/>
            </a:pPr>
            <a:r>
              <a:rPr lang="en-US" dirty="0" err="1" smtClean="0"/>
              <a:t>robotInterface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91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94488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pPr marL="45720" indent="0" algn="ctr">
              <a:buNone/>
            </a:pPr>
            <a:r>
              <a:rPr lang="en-US" sz="7200" dirty="0" smtClean="0"/>
              <a:t>Cool!</a:t>
            </a:r>
          </a:p>
          <a:p>
            <a:pPr marL="45720" indent="0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sz="4400" dirty="0" smtClean="0"/>
              <a:t>But </a:t>
            </a:r>
            <a:r>
              <a:rPr lang="en-US" sz="4400" smtClean="0"/>
              <a:t>I think </a:t>
            </a:r>
            <a:r>
              <a:rPr lang="en-US" sz="4400" dirty="0" smtClean="0">
                <a:solidFill>
                  <a:srgbClr val="376DAE"/>
                </a:solidFill>
              </a:rPr>
              <a:t>ROS</a:t>
            </a:r>
            <a:r>
              <a:rPr lang="en-US" sz="4400" dirty="0" smtClean="0"/>
              <a:t> is better</a:t>
            </a:r>
          </a:p>
        </p:txBody>
      </p:sp>
    </p:spTree>
    <p:extLst>
      <p:ext uri="{BB962C8B-B14F-4D97-AF65-F5344CB8AC3E}">
        <p14:creationId xmlns:p14="http://schemas.microsoft.com/office/powerpoint/2010/main" val="29267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28949" y="2057400"/>
            <a:ext cx="5385514" cy="4343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Ports can be typed or not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Multi-platform </a:t>
            </a:r>
            <a:r>
              <a:rPr lang="en-US" dirty="0" smtClean="0"/>
              <a:t>(also mobile</a:t>
            </a:r>
            <a:r>
              <a:rPr lang="en-US" dirty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Run-time reconfiguration of connections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Different carriers, user custom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/>
              <a:t>QoS</a:t>
            </a:r>
            <a:r>
              <a:rPr lang="en-US" dirty="0"/>
              <a:t>, channel </a:t>
            </a:r>
            <a:r>
              <a:rPr lang="en-US" dirty="0" smtClean="0"/>
              <a:t>prioritization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Smaller community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Rich set of libraries ad tools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Packages for all supported distributions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solidFill>
                  <a:srgbClr val="92D050"/>
                </a:solidFill>
              </a:rPr>
              <a:t>We have cookies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6323012" y="2057400"/>
            <a:ext cx="5689496" cy="41793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Both topic and service are strongly typed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Ubuntu only (ROS2 Win &amp; Mac)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Connections from a topic use the same protocol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No concept of carrier (DDS on ROS2)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/>
              <a:t>QoS</a:t>
            </a:r>
            <a:r>
              <a:rPr lang="en-US" dirty="0"/>
              <a:t> on ROS2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Huge and very active </a:t>
            </a:r>
            <a:r>
              <a:rPr lang="en-US" dirty="0" smtClean="0"/>
              <a:t>community</a:t>
            </a:r>
            <a:endParaRPr lang="en-US" dirty="0" smtClean="0">
              <a:solidFill>
                <a:srgbClr val="376DAE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solidFill>
                  <a:srgbClr val="376DAE"/>
                </a:solidFill>
              </a:rPr>
              <a:t>Much more </a:t>
            </a:r>
            <a:r>
              <a:rPr lang="en-US" dirty="0" smtClean="0"/>
              <a:t>rich </a:t>
            </a:r>
            <a:r>
              <a:rPr lang="en-US" dirty="0"/>
              <a:t>set of libraries and tools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Packet </a:t>
            </a:r>
            <a:r>
              <a:rPr lang="en-US" dirty="0"/>
              <a:t>management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Eat </a:t>
            </a:r>
            <a:r>
              <a:rPr lang="en-US" dirty="0">
                <a:solidFill>
                  <a:srgbClr val="FF0000"/>
                </a:solidFill>
              </a:rPr>
              <a:t>children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93" y="650696"/>
            <a:ext cx="1714500" cy="920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838200"/>
            <a:ext cx="1796319" cy="5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en-US" dirty="0" smtClean="0"/>
              <a:t>Let’s start from the end – Why?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60812" y="612038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y2u.be/rITQlGuXXOw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812" y="1905000"/>
            <a:ext cx="720513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4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YARP </a:t>
            </a:r>
            <a:r>
              <a:rPr lang="en-US" dirty="0">
                <a:sym typeface="Wingdings" panose="05000000000000000000" pitchFamily="2" charset="2"/>
              </a:rPr>
              <a:t>-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ROS carrier</a:t>
            </a:r>
            <a:endParaRPr lang="it-IT" dirty="0"/>
          </a:p>
        </p:txBody>
      </p:sp>
      <p:sp>
        <p:nvSpPr>
          <p:cNvPr id="79" name="TextBox 78"/>
          <p:cNvSpPr txBox="1"/>
          <p:nvPr/>
        </p:nvSpPr>
        <p:spPr>
          <a:xfrm>
            <a:off x="8024087" y="2203506"/>
            <a:ext cx="3480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YARP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ask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roscore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to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establish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a new connection</a:t>
            </a:r>
          </a:p>
          <a:p>
            <a:endParaRPr lang="it-IT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Bliss Pro Light"/>
            </a:endParaRPr>
          </a:p>
          <a:p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YARP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loads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a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specific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carrier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to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convert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data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into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ROS-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like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 smtClean="0">
                <a:solidFill>
                  <a:srgbClr val="376DAE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type</a:t>
            </a:r>
            <a:r>
              <a:rPr lang="it-IT" spc="-1" dirty="0" smtClean="0">
                <a:solidFill>
                  <a:srgbClr val="376DAE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on the </a:t>
            </a:r>
            <a:r>
              <a:rPr lang="it-IT" spc="-1" dirty="0" err="1" smtClean="0">
                <a:solidFill>
                  <a:srgbClr val="376DAE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fly</a:t>
            </a:r>
            <a:endParaRPr lang="it-IT" spc="-1" dirty="0" smtClean="0">
              <a:solidFill>
                <a:srgbClr val="376DAE"/>
              </a:solidFill>
              <a:uFill>
                <a:solidFill>
                  <a:srgbClr val="FFFFFF"/>
                </a:solidFill>
              </a:uFill>
              <a:latin typeface="Bliss Pro Light"/>
            </a:endParaRPr>
          </a:p>
          <a:p>
            <a:endParaRPr lang="it-IT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Bliss Pro Light"/>
            </a:endParaRPr>
          </a:p>
          <a:p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No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need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to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have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ROS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installed</a:t>
            </a:r>
            <a:endParaRPr lang="it-IT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Bliss Pro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13412" y="2437038"/>
            <a:ext cx="1623450" cy="896662"/>
            <a:chOff x="4995572" y="2303017"/>
            <a:chExt cx="2028098" cy="896662"/>
          </a:xfrm>
        </p:grpSpPr>
        <p:sp>
          <p:nvSpPr>
            <p:cNvPr id="89" name="TextBox 88"/>
            <p:cNvSpPr txBox="1"/>
            <p:nvPr/>
          </p:nvSpPr>
          <p:spPr>
            <a:xfrm>
              <a:off x="5940030" y="2331167"/>
              <a:ext cx="801522" cy="39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prstClr val="white"/>
                  </a:solidFill>
                  <a:latin typeface="Arial"/>
                </a:rPr>
                <a:t>YARP </a:t>
              </a:r>
              <a:r>
                <a:rPr lang="it-IT" dirty="0" smtClean="0">
                  <a:solidFill>
                    <a:prstClr val="white"/>
                  </a:solidFill>
                  <a:latin typeface="Arial"/>
                </a:rPr>
                <a:t>module</a:t>
              </a:r>
              <a:endParaRPr lang="it-IT" dirty="0">
                <a:solidFill>
                  <a:prstClr val="white"/>
                </a:solidFill>
                <a:latin typeface="Arial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4995572" y="2303017"/>
              <a:ext cx="2028098" cy="896662"/>
              <a:chOff x="6431624" y="4274590"/>
              <a:chExt cx="2873415" cy="1891032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6431624" y="4274590"/>
                <a:ext cx="2873415" cy="1891032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shade val="51000"/>
                      <a:satMod val="130000"/>
                    </a:srgbClr>
                  </a:gs>
                  <a:gs pos="80000">
                    <a:srgbClr val="4F81BD">
                      <a:shade val="93000"/>
                      <a:satMod val="130000"/>
                    </a:srgbClr>
                  </a:gs>
                  <a:gs pos="100000">
                    <a:srgbClr val="4F81BD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668634" y="4672468"/>
                <a:ext cx="2236703" cy="110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prstClr val="white"/>
                    </a:solidFill>
                    <a:latin typeface="Arial"/>
                  </a:rPr>
                  <a:t>ROS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prstClr val="white"/>
                    </a:solidFill>
                    <a:latin typeface="Arial"/>
                  </a:rPr>
                  <a:t>node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900979" y="2423072"/>
            <a:ext cx="2224719" cy="910627"/>
            <a:chOff x="6431624" y="4274591"/>
            <a:chExt cx="2821410" cy="917630"/>
          </a:xfrm>
        </p:grpSpPr>
        <p:sp>
          <p:nvSpPr>
            <p:cNvPr id="95" name="Rectangle 94"/>
            <p:cNvSpPr/>
            <p:nvPr/>
          </p:nvSpPr>
          <p:spPr>
            <a:xfrm>
              <a:off x="6431624" y="4274591"/>
              <a:ext cx="2821410" cy="917630"/>
            </a:xfrm>
            <a:prstGeom prst="rect">
              <a:avLst/>
            </a:prstGeom>
            <a:gradFill rotWithShape="1">
              <a:gsLst>
                <a:gs pos="0">
                  <a:srgbClr val="376DAE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549853" y="4485546"/>
              <a:ext cx="1055947" cy="527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err="1">
                  <a:solidFill>
                    <a:prstClr val="white"/>
                  </a:solidFill>
                  <a:latin typeface="Arial"/>
                </a:rPr>
                <a:t>y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arp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prstClr val="white"/>
                  </a:solidFill>
                  <a:latin typeface="Arial"/>
                </a:rPr>
                <a:t>node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3" name="Cloud 2"/>
          <p:cNvSpPr/>
          <p:nvPr/>
        </p:nvSpPr>
        <p:spPr>
          <a:xfrm>
            <a:off x="979082" y="3810000"/>
            <a:ext cx="1585117" cy="91576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yarp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00979" y="5319370"/>
            <a:ext cx="10832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@/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yarpNode</a:t>
            </a:r>
            <a:endParaRPr lang="it-IT" sz="1600" spc="-1" dirty="0" smtClean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600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132012" y="2743200"/>
            <a:ext cx="885736" cy="259919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/port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847192" y="2631058"/>
            <a:ext cx="1036776" cy="233904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/topic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32" name="Straight Arrow Connector 31"/>
          <p:cNvCxnSpPr>
            <a:stCxn id="28" idx="3"/>
            <a:endCxn id="29" idx="1"/>
          </p:cNvCxnSpPr>
          <p:nvPr/>
        </p:nvCxnSpPr>
        <p:spPr>
          <a:xfrm flipV="1">
            <a:off x="3017748" y="2748010"/>
            <a:ext cx="829444" cy="125150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3" name="Cloud 32"/>
          <p:cNvSpPr/>
          <p:nvPr/>
        </p:nvSpPr>
        <p:spPr>
          <a:xfrm>
            <a:off x="5789612" y="3852657"/>
            <a:ext cx="1585117" cy="91576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roscore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" idx="0"/>
            <a:endCxn id="33" idx="2"/>
          </p:cNvCxnSpPr>
          <p:nvPr/>
        </p:nvCxnSpPr>
        <p:spPr>
          <a:xfrm>
            <a:off x="2562878" y="4267881"/>
            <a:ext cx="3231651" cy="4265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3"/>
            <a:endCxn id="91" idx="1"/>
          </p:cNvCxnSpPr>
          <p:nvPr/>
        </p:nvCxnSpPr>
        <p:spPr>
          <a:xfrm>
            <a:off x="4883968" y="2748010"/>
            <a:ext cx="829444" cy="137359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69" y="3355710"/>
            <a:ext cx="539604" cy="63914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1" y="3385430"/>
            <a:ext cx="614025" cy="5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3" grpId="0" animBg="1"/>
      <p:bldP spid="55" grpId="0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a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5029200"/>
            <a:ext cx="8686801" cy="1447800"/>
          </a:xfrm>
        </p:spPr>
        <p:txBody>
          <a:bodyPr>
            <a:normAutofit/>
          </a:bodyPr>
          <a:lstStyle/>
          <a:p>
            <a:pPr marL="268288" lvl="1" indent="-268288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Inherent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complexity</a:t>
            </a:r>
          </a:p>
          <a:p>
            <a:pPr marL="268288" lvl="1" indent="-268288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Distributed development</a:t>
            </a:r>
          </a:p>
          <a:p>
            <a:pPr marL="268288" lvl="1" indent="-268288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Short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life span of projects</a:t>
            </a:r>
          </a:p>
          <a:p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7612" y="1828800"/>
            <a:ext cx="8686801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lvl="1" indent="-268288"/>
            <a:r>
              <a:rPr lang="en-US" sz="2400" dirty="0" smtClean="0">
                <a:solidFill>
                  <a:srgbClr val="7030A0"/>
                </a:solidFill>
              </a:rPr>
              <a:t>Various scenarios and platforms</a:t>
            </a:r>
          </a:p>
          <a:p>
            <a:pPr marL="268288" lvl="1" indent="-268288"/>
            <a:r>
              <a:rPr lang="en-US" sz="2400" dirty="0">
                <a:solidFill>
                  <a:srgbClr val="7030A0"/>
                </a:solidFill>
              </a:rPr>
              <a:t>Hardware changes in </a:t>
            </a:r>
            <a:r>
              <a:rPr lang="en-US" sz="2400" dirty="0" smtClean="0">
                <a:solidFill>
                  <a:srgbClr val="7030A0"/>
                </a:solidFill>
              </a:rPr>
              <a:t>time</a:t>
            </a:r>
          </a:p>
          <a:p>
            <a:pPr marL="268288" lvl="1" indent="-268288"/>
            <a:r>
              <a:rPr lang="en-US" sz="2400" dirty="0" smtClean="0">
                <a:solidFill>
                  <a:srgbClr val="7030A0"/>
                </a:solidFill>
              </a:rPr>
              <a:t>Lots of different sensors</a:t>
            </a:r>
          </a:p>
          <a:p>
            <a:pPr marL="268288" lvl="1" indent="-268288"/>
            <a:r>
              <a:rPr lang="en-US" sz="2400" dirty="0" smtClean="0">
                <a:solidFill>
                  <a:srgbClr val="7030A0"/>
                </a:solidFill>
              </a:rPr>
              <a:t>Lack of standards</a:t>
            </a:r>
          </a:p>
          <a:p>
            <a:pPr marL="45720" indent="0">
              <a:buNone/>
            </a:pPr>
            <a:endParaRPr lang="en-US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09804" y="3657600"/>
            <a:ext cx="8686801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lvl="1" indent="-268288"/>
            <a:r>
              <a:rPr lang="en-US" sz="2400" dirty="0" smtClean="0">
                <a:solidFill>
                  <a:srgbClr val="00B050"/>
                </a:solidFill>
              </a:rPr>
              <a:t>Distributed processing</a:t>
            </a:r>
          </a:p>
          <a:p>
            <a:pPr marL="268288" lvl="1" indent="-268288"/>
            <a:r>
              <a:rPr lang="en-US" sz="2400" dirty="0" smtClean="0">
                <a:solidFill>
                  <a:srgbClr val="00B050"/>
                </a:solidFill>
              </a:rPr>
              <a:t>Real-time friendly</a:t>
            </a:r>
          </a:p>
          <a:p>
            <a:pPr marL="268288" lvl="1" indent="-268288"/>
            <a:r>
              <a:rPr lang="en-US" sz="2400" dirty="0" smtClean="0">
                <a:solidFill>
                  <a:srgbClr val="00B050"/>
                </a:solidFill>
              </a:rPr>
              <a:t>Algorithms/libraries/code changes in time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YARP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720000" y="1748280"/>
            <a:ext cx="3085920" cy="160452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5676212" y="1748280"/>
            <a:ext cx="1942200" cy="291708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/>
        </p:blipFill>
        <p:spPr>
          <a:xfrm>
            <a:off x="8344292" y="1748280"/>
            <a:ext cx="2398320" cy="359928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3647440"/>
            <a:ext cx="4267200" cy="25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9154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YARP is a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middleware</a:t>
            </a:r>
            <a:r>
              <a:rPr lang="en-US" sz="2400" dirty="0" smtClean="0"/>
              <a:t> aimed to ease the development of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high level application </a:t>
            </a:r>
            <a:r>
              <a:rPr lang="en-US" sz="2400" dirty="0" smtClean="0"/>
              <a:t>for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robots</a:t>
            </a:r>
            <a:r>
              <a:rPr lang="en-US" sz="2400" dirty="0" smtClean="0"/>
              <a:t> with a strong focus on </a:t>
            </a:r>
            <a:r>
              <a:rPr lang="en-US" sz="2400" dirty="0" smtClean="0">
                <a:solidFill>
                  <a:srgbClr val="00B050"/>
                </a:solidFill>
              </a:rPr>
              <a:t>modularity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B050"/>
                </a:solidFill>
              </a:rPr>
              <a:t>code re-usage, flexibility </a:t>
            </a:r>
            <a:r>
              <a:rPr lang="en-US" sz="2400" dirty="0" smtClean="0"/>
              <a:t>and </a:t>
            </a:r>
            <a:r>
              <a:rPr lang="en-US" sz="2400" dirty="0" err="1" smtClean="0">
                <a:solidFill>
                  <a:srgbClr val="00B050"/>
                </a:solidFill>
              </a:rPr>
              <a:t>hw</a:t>
            </a:r>
            <a:r>
              <a:rPr lang="en-US" sz="2400" dirty="0" smtClean="0">
                <a:solidFill>
                  <a:srgbClr val="00B050"/>
                </a:solidFill>
              </a:rPr>
              <a:t>/</a:t>
            </a:r>
            <a:r>
              <a:rPr lang="en-US" sz="2400" dirty="0" err="1" smtClean="0">
                <a:solidFill>
                  <a:srgbClr val="00B050"/>
                </a:solidFill>
              </a:rPr>
              <a:t>sw</a:t>
            </a:r>
            <a:r>
              <a:rPr lang="en-US" sz="2400" dirty="0" smtClean="0">
                <a:solidFill>
                  <a:srgbClr val="00B050"/>
                </a:solidFill>
              </a:rPr>
              <a:t> abstraction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Line Callout 2 4"/>
          <p:cNvSpPr/>
          <p:nvPr/>
        </p:nvSpPr>
        <p:spPr>
          <a:xfrm>
            <a:off x="2589212" y="3733800"/>
            <a:ext cx="7239000" cy="1752600"/>
          </a:xfrm>
          <a:prstGeom prst="borderCallout2">
            <a:avLst>
              <a:gd name="adj1" fmla="val 48490"/>
              <a:gd name="adj2" fmla="val -1680"/>
              <a:gd name="adj3" fmla="val 49532"/>
              <a:gd name="adj4" fmla="val -11480"/>
              <a:gd name="adj5" fmla="val -89413"/>
              <a:gd name="adj6" fmla="val 2256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Homogeneous set of libraries, GUIs, tools,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debug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run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facilities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780212" y="2895600"/>
            <a:ext cx="3124201" cy="3733800"/>
            <a:chOff x="6627811" y="2590800"/>
            <a:chExt cx="3124201" cy="3733800"/>
          </a:xfrm>
        </p:grpSpPr>
        <p:sp>
          <p:nvSpPr>
            <p:cNvPr id="14" name="Line Callout 2 (No Border) 13"/>
            <p:cNvSpPr/>
            <p:nvPr/>
          </p:nvSpPr>
          <p:spPr>
            <a:xfrm>
              <a:off x="6627811" y="2590800"/>
              <a:ext cx="3124201" cy="3733800"/>
            </a:xfrm>
            <a:prstGeom prst="callout2">
              <a:avLst>
                <a:gd name="adj1" fmla="val 7550"/>
                <a:gd name="adj2" fmla="val -6438"/>
                <a:gd name="adj3" fmla="val 7285"/>
                <a:gd name="adj4" fmla="val -41614"/>
                <a:gd name="adj5" fmla="val -20827"/>
                <a:gd name="adj6" fmla="val 53754"/>
              </a:avLst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00000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13612" y="3048000"/>
              <a:ext cx="1600200" cy="381000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Gaze Control</a:t>
              </a:r>
              <a:endParaRPr lang="it-IT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15072" y="3718560"/>
              <a:ext cx="1214563" cy="369332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Grasping</a:t>
              </a:r>
              <a:endParaRPr lang="it-IT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13612" y="4392692"/>
              <a:ext cx="1752403" cy="369332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Cook me </a:t>
              </a:r>
              <a:r>
                <a:rPr lang="it-IT" dirty="0" err="1" smtClean="0"/>
                <a:t>dinner</a:t>
              </a:r>
              <a:endParaRPr lang="it-IT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43226" y="5040868"/>
              <a:ext cx="1619628" cy="369332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</a:t>
              </a:r>
              <a:endParaRPr lang="it-IT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72117" y="5665708"/>
              <a:ext cx="1694981" cy="369332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Surveillance</a:t>
              </a:r>
              <a:endParaRPr lang="it-IT" dirty="0"/>
            </a:p>
          </p:txBody>
        </p:sp>
      </p:grpSp>
      <p:sp>
        <p:nvSpPr>
          <p:cNvPr id="23" name="Line Callout 2 22"/>
          <p:cNvSpPr/>
          <p:nvPr/>
        </p:nvSpPr>
        <p:spPr>
          <a:xfrm>
            <a:off x="3312373" y="3285006"/>
            <a:ext cx="4278882" cy="3194304"/>
          </a:xfrm>
          <a:prstGeom prst="borderCallout2">
            <a:avLst>
              <a:gd name="adj1" fmla="val 48490"/>
              <a:gd name="adj2" fmla="val -1680"/>
              <a:gd name="adj3" fmla="val 46956"/>
              <a:gd name="adj4" fmla="val -20028"/>
              <a:gd name="adj5" fmla="val -26039"/>
              <a:gd name="adj6" fmla="val 314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9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4" t="-1" r="1262" b="1438"/>
          <a:stretch/>
        </p:blipFill>
        <p:spPr>
          <a:xfrm>
            <a:off x="1062971" y="2418169"/>
            <a:ext cx="2745441" cy="2077631"/>
          </a:xfrm>
          <a:prstGeom prst="rect">
            <a:avLst/>
          </a:prstGeom>
        </p:spPr>
      </p:pic>
      <p:sp>
        <p:nvSpPr>
          <p:cNvPr id="42" name="TextShape 1"/>
          <p:cNvSpPr txBox="1"/>
          <p:nvPr/>
        </p:nvSpPr>
        <p:spPr>
          <a:xfrm>
            <a:off x="2774387" y="653171"/>
            <a:ext cx="6981418" cy="85663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endParaRPr sz="1633"/>
          </a:p>
        </p:txBody>
      </p:sp>
      <p:sp>
        <p:nvSpPr>
          <p:cNvPr id="44" name="CustomShape 2"/>
          <p:cNvSpPr/>
          <p:nvPr/>
        </p:nvSpPr>
        <p:spPr>
          <a:xfrm>
            <a:off x="8859685" y="2612684"/>
            <a:ext cx="587527" cy="18419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3884612" y="3752615"/>
            <a:ext cx="600399" cy="15940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9454308" y="3570233"/>
            <a:ext cx="2050304" cy="5241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/>
          <a:lstStyle/>
          <a:p>
            <a:pPr>
              <a:lnSpc>
                <a:spcPct val="100000"/>
              </a:lnSpc>
            </a:pPr>
            <a:r>
              <a:rPr lang="it-IT" sz="2903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Real </a:t>
            </a:r>
            <a:r>
              <a:rPr lang="it-IT" sz="2903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robot</a:t>
            </a:r>
            <a:endParaRPr sz="1633" dirty="0"/>
          </a:p>
        </p:txBody>
      </p:sp>
      <p:pic>
        <p:nvPicPr>
          <p:cNvPr id="52" name="Picture 51"/>
          <p:cNvPicPr/>
          <p:nvPr/>
        </p:nvPicPr>
        <p:blipFill rotWithShape="1">
          <a:blip r:embed="rId3"/>
          <a:srcRect l="9030" r="30668"/>
          <a:stretch/>
        </p:blipFill>
        <p:spPr>
          <a:xfrm>
            <a:off x="9577768" y="4393333"/>
            <a:ext cx="1698244" cy="1436976"/>
          </a:xfrm>
          <a:prstGeom prst="rect">
            <a:avLst/>
          </a:prstGeom>
          <a:ln>
            <a:noFill/>
          </a:ln>
        </p:spPr>
      </p:pic>
      <p:sp>
        <p:nvSpPr>
          <p:cNvPr id="53" name="CustomShape 6"/>
          <p:cNvSpPr/>
          <p:nvPr/>
        </p:nvSpPr>
        <p:spPr>
          <a:xfrm>
            <a:off x="8859685" y="5019724"/>
            <a:ext cx="587527" cy="18419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9560775" y="5830309"/>
            <a:ext cx="1943837" cy="5241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/>
          <a:lstStyle/>
          <a:p>
            <a:pPr>
              <a:lnSpc>
                <a:spcPct val="100000"/>
              </a:lnSpc>
            </a:pPr>
            <a:r>
              <a:rPr lang="it-IT" sz="2903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Simulator</a:t>
            </a:r>
            <a:endParaRPr sz="1633" dirty="0"/>
          </a:p>
        </p:txBody>
      </p:sp>
      <p:sp>
        <p:nvSpPr>
          <p:cNvPr id="55" name="CustomShape 8"/>
          <p:cNvSpPr/>
          <p:nvPr/>
        </p:nvSpPr>
        <p:spPr>
          <a:xfrm>
            <a:off x="1217612" y="4849736"/>
            <a:ext cx="2224374" cy="5241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/>
          <a:lstStyle/>
          <a:p>
            <a:pPr>
              <a:lnSpc>
                <a:spcPct val="100000"/>
              </a:lnSpc>
            </a:pPr>
            <a:r>
              <a:rPr lang="it-IT" sz="2903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Desired</a:t>
            </a:r>
            <a:r>
              <a:rPr lang="it-IT" sz="2903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z="2903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result</a:t>
            </a:r>
            <a:endParaRPr sz="1633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2" r="1267"/>
          <a:stretch/>
        </p:blipFill>
        <p:spPr>
          <a:xfrm>
            <a:off x="9501568" y="1776232"/>
            <a:ext cx="1698244" cy="1676336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en-US" dirty="0" smtClean="0"/>
              <a:t>Typical application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293602" y="2479376"/>
            <a:ext cx="4171885" cy="1621123"/>
            <a:chOff x="1714479" y="1451118"/>
            <a:chExt cx="5645915" cy="2193906"/>
          </a:xfrm>
        </p:grpSpPr>
        <p:grpSp>
          <p:nvGrpSpPr>
            <p:cNvPr id="17" name="Group 16"/>
            <p:cNvGrpSpPr/>
            <p:nvPr/>
          </p:nvGrpSpPr>
          <p:grpSpPr>
            <a:xfrm>
              <a:off x="1714479" y="1860306"/>
              <a:ext cx="1444651" cy="980675"/>
              <a:chOff x="1714479" y="4181250"/>
              <a:chExt cx="1444651" cy="980675"/>
            </a:xfrm>
          </p:grpSpPr>
          <p:sp>
            <p:nvSpPr>
              <p:cNvPr id="61" name="Cloud 60"/>
              <p:cNvSpPr/>
              <p:nvPr/>
            </p:nvSpPr>
            <p:spPr bwMode="auto">
              <a:xfrm>
                <a:off x="1714479" y="4181250"/>
                <a:ext cx="1444651" cy="980675"/>
              </a:xfrm>
              <a:prstGeom prst="clou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Oval 23"/>
              <p:cNvSpPr>
                <a:spLocks noChangeArrowheads="1"/>
              </p:cNvSpPr>
              <p:nvPr/>
            </p:nvSpPr>
            <p:spPr bwMode="auto">
              <a:xfrm>
                <a:off x="1867706" y="4466728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Oval 24"/>
              <p:cNvSpPr>
                <a:spLocks noChangeArrowheads="1"/>
              </p:cNvSpPr>
              <p:nvPr/>
            </p:nvSpPr>
            <p:spPr bwMode="auto">
              <a:xfrm>
                <a:off x="2336350" y="4765491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Oval 25"/>
              <p:cNvSpPr>
                <a:spLocks noChangeArrowheads="1"/>
              </p:cNvSpPr>
              <p:nvPr/>
            </p:nvSpPr>
            <p:spPr bwMode="auto">
              <a:xfrm>
                <a:off x="2648781" y="4317347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5" name="AutoShape 33"/>
              <p:cNvCxnSpPr>
                <a:cxnSpLocks noChangeShapeType="1"/>
                <a:stCxn id="62" idx="5"/>
                <a:endCxn id="63" idx="2"/>
              </p:cNvCxnSpPr>
              <p:nvPr/>
            </p:nvCxnSpPr>
            <p:spPr bwMode="auto">
              <a:xfrm>
                <a:off x="2134574" y="4721921"/>
                <a:ext cx="201778" cy="192950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6" name="AutoShape 34"/>
              <p:cNvCxnSpPr>
                <a:cxnSpLocks noChangeShapeType="1"/>
                <a:stCxn id="63" idx="7"/>
                <a:endCxn id="64" idx="4"/>
              </p:cNvCxnSpPr>
              <p:nvPr/>
            </p:nvCxnSpPr>
            <p:spPr bwMode="auto">
              <a:xfrm rot="5400000" flipH="1" flipV="1">
                <a:off x="2607443" y="4611693"/>
                <a:ext cx="193134" cy="201970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7" name="AutoShape 35"/>
              <p:cNvCxnSpPr>
                <a:cxnSpLocks noChangeShapeType="1"/>
                <a:stCxn id="64" idx="2"/>
                <a:endCxn id="62" idx="6"/>
              </p:cNvCxnSpPr>
              <p:nvPr/>
            </p:nvCxnSpPr>
            <p:spPr bwMode="auto">
              <a:xfrm flipH="1">
                <a:off x="2179052" y="4466728"/>
                <a:ext cx="468645" cy="149382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5652120" y="2251779"/>
              <a:ext cx="1708274" cy="1166530"/>
              <a:chOff x="5652120" y="4572723"/>
              <a:chExt cx="1708274" cy="1166530"/>
            </a:xfrm>
          </p:grpSpPr>
          <p:sp>
            <p:nvSpPr>
              <p:cNvPr id="43" name="Cloud 42"/>
              <p:cNvSpPr/>
              <p:nvPr/>
            </p:nvSpPr>
            <p:spPr bwMode="auto">
              <a:xfrm>
                <a:off x="5652120" y="4572723"/>
                <a:ext cx="1708274" cy="1166530"/>
              </a:xfrm>
              <a:prstGeom prst="cloud">
                <a:avLst/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Oval 26"/>
              <p:cNvSpPr>
                <a:spLocks noChangeArrowheads="1"/>
              </p:cNvSpPr>
              <p:nvPr/>
            </p:nvSpPr>
            <p:spPr bwMode="auto">
              <a:xfrm>
                <a:off x="5961860" y="5096042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Oval 27"/>
              <p:cNvSpPr>
                <a:spLocks noChangeArrowheads="1"/>
              </p:cNvSpPr>
              <p:nvPr/>
            </p:nvSpPr>
            <p:spPr bwMode="auto">
              <a:xfrm>
                <a:off x="6274291" y="4797280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Oval 28"/>
              <p:cNvSpPr>
                <a:spLocks noChangeArrowheads="1"/>
              </p:cNvSpPr>
              <p:nvPr/>
            </p:nvSpPr>
            <p:spPr bwMode="auto">
              <a:xfrm>
                <a:off x="6430506" y="5245423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29"/>
              <p:cNvSpPr>
                <a:spLocks noChangeArrowheads="1"/>
              </p:cNvSpPr>
              <p:nvPr/>
            </p:nvSpPr>
            <p:spPr bwMode="auto">
              <a:xfrm>
                <a:off x="6742936" y="4797280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7" name="AutoShape 36"/>
              <p:cNvCxnSpPr>
                <a:cxnSpLocks noChangeShapeType="1"/>
                <a:stCxn id="46" idx="6"/>
                <a:endCxn id="48" idx="2"/>
              </p:cNvCxnSpPr>
              <p:nvPr/>
            </p:nvCxnSpPr>
            <p:spPr bwMode="auto">
              <a:xfrm>
                <a:off x="6273205" y="5245423"/>
                <a:ext cx="157300" cy="149382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" name="AutoShape 37"/>
              <p:cNvCxnSpPr>
                <a:cxnSpLocks noChangeShapeType="1"/>
                <a:stCxn id="48" idx="7"/>
                <a:endCxn id="51" idx="3"/>
              </p:cNvCxnSpPr>
              <p:nvPr/>
            </p:nvCxnSpPr>
            <p:spPr bwMode="auto">
              <a:xfrm flipV="1">
                <a:off x="6697372" y="5052474"/>
                <a:ext cx="91126" cy="236520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9" name="AutoShape 38"/>
              <p:cNvCxnSpPr>
                <a:cxnSpLocks noChangeShapeType="1"/>
                <a:stCxn id="46" idx="0"/>
                <a:endCxn id="47" idx="2"/>
              </p:cNvCxnSpPr>
              <p:nvPr/>
            </p:nvCxnSpPr>
            <p:spPr bwMode="auto">
              <a:xfrm rot="5400000" flipH="1" flipV="1">
                <a:off x="6121493" y="4943244"/>
                <a:ext cx="149381" cy="156216"/>
              </a:xfrm>
              <a:prstGeom prst="curvedConnector2">
                <a:avLst/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0" name="AutoShape 39"/>
              <p:cNvCxnSpPr>
                <a:cxnSpLocks noChangeShapeType="1"/>
                <a:stCxn id="51" idx="2"/>
                <a:endCxn id="47" idx="6"/>
              </p:cNvCxnSpPr>
              <p:nvPr/>
            </p:nvCxnSpPr>
            <p:spPr bwMode="auto">
              <a:xfrm flipH="1">
                <a:off x="6585634" y="4946661"/>
                <a:ext cx="156214" cy="1036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9" name="Group 18"/>
            <p:cNvGrpSpPr/>
            <p:nvPr/>
          </p:nvGrpSpPr>
          <p:grpSpPr>
            <a:xfrm>
              <a:off x="3147276" y="2476336"/>
              <a:ext cx="1708274" cy="1168688"/>
              <a:chOff x="3147276" y="2476336"/>
              <a:chExt cx="1708274" cy="1168688"/>
            </a:xfrm>
          </p:grpSpPr>
          <p:sp>
            <p:nvSpPr>
              <p:cNvPr id="33" name="Cloud 32"/>
              <p:cNvSpPr/>
              <p:nvPr/>
            </p:nvSpPr>
            <p:spPr bwMode="auto">
              <a:xfrm>
                <a:off x="3147276" y="2476336"/>
                <a:ext cx="1708274" cy="1168688"/>
              </a:xfrm>
              <a:prstGeom prst="cloud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Oval 26"/>
              <p:cNvSpPr>
                <a:spLocks noChangeArrowheads="1"/>
              </p:cNvSpPr>
              <p:nvPr/>
            </p:nvSpPr>
            <p:spPr bwMode="auto">
              <a:xfrm>
                <a:off x="3431764" y="3001260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27"/>
              <p:cNvSpPr>
                <a:spLocks noChangeArrowheads="1"/>
              </p:cNvSpPr>
              <p:nvPr/>
            </p:nvSpPr>
            <p:spPr bwMode="auto">
              <a:xfrm>
                <a:off x="3750635" y="2727189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Oval 28"/>
              <p:cNvSpPr>
                <a:spLocks noChangeArrowheads="1"/>
              </p:cNvSpPr>
              <p:nvPr/>
            </p:nvSpPr>
            <p:spPr bwMode="auto">
              <a:xfrm>
                <a:off x="3900407" y="3150641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Oval 29"/>
              <p:cNvSpPr>
                <a:spLocks noChangeArrowheads="1"/>
              </p:cNvSpPr>
              <p:nvPr/>
            </p:nvSpPr>
            <p:spPr bwMode="auto">
              <a:xfrm>
                <a:off x="4212838" y="2702497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8" name="AutoShape 36"/>
              <p:cNvCxnSpPr>
                <a:cxnSpLocks noChangeShapeType="1"/>
                <a:stCxn id="34" idx="6"/>
                <a:endCxn id="36" idx="2"/>
              </p:cNvCxnSpPr>
              <p:nvPr/>
            </p:nvCxnSpPr>
            <p:spPr bwMode="auto">
              <a:xfrm>
                <a:off x="3743108" y="3150641"/>
                <a:ext cx="157300" cy="149382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9" name="AutoShape 37"/>
              <p:cNvCxnSpPr>
                <a:cxnSpLocks noChangeShapeType="1"/>
                <a:stCxn id="36" idx="7"/>
                <a:endCxn id="37" idx="3"/>
              </p:cNvCxnSpPr>
              <p:nvPr/>
            </p:nvCxnSpPr>
            <p:spPr bwMode="auto">
              <a:xfrm flipV="1">
                <a:off x="4167276" y="2957690"/>
                <a:ext cx="91126" cy="236520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" name="AutoShape 38"/>
              <p:cNvCxnSpPr>
                <a:cxnSpLocks noChangeShapeType="1"/>
                <a:stCxn id="34" idx="0"/>
                <a:endCxn id="35" idx="2"/>
              </p:cNvCxnSpPr>
              <p:nvPr/>
            </p:nvCxnSpPr>
            <p:spPr bwMode="auto">
              <a:xfrm rot="5400000" flipH="1" flipV="1">
                <a:off x="3606962" y="2857589"/>
                <a:ext cx="124689" cy="162656"/>
              </a:xfrm>
              <a:prstGeom prst="curvedConnector2">
                <a:avLst/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" name="AutoShape 39"/>
              <p:cNvCxnSpPr>
                <a:cxnSpLocks noChangeShapeType="1"/>
                <a:stCxn id="37" idx="2"/>
                <a:endCxn id="35" idx="6"/>
              </p:cNvCxnSpPr>
              <p:nvPr/>
            </p:nvCxnSpPr>
            <p:spPr bwMode="auto">
              <a:xfrm rot="10800000" flipV="1">
                <a:off x="4063064" y="2851879"/>
                <a:ext cx="149775" cy="24692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0" name="Curved Connector 64"/>
            <p:cNvCxnSpPr>
              <a:cxnSpLocks noChangeShapeType="1"/>
              <a:stCxn id="63" idx="4"/>
              <a:endCxn id="34" idx="2"/>
            </p:cNvCxnSpPr>
            <p:nvPr/>
          </p:nvCxnSpPr>
          <p:spPr bwMode="auto">
            <a:xfrm rot="16200000" flipH="1">
              <a:off x="2758499" y="2477376"/>
              <a:ext cx="407330" cy="939197"/>
            </a:xfrm>
            <a:prstGeom prst="curvedConnector2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Curved Connector 66"/>
            <p:cNvCxnSpPr>
              <a:cxnSpLocks noChangeShapeType="1"/>
              <a:stCxn id="28" idx="2"/>
              <a:endCxn id="35" idx="0"/>
            </p:cNvCxnSpPr>
            <p:nvPr/>
          </p:nvCxnSpPr>
          <p:spPr bwMode="auto">
            <a:xfrm rot="10800000" flipV="1">
              <a:off x="3906850" y="2209959"/>
              <a:ext cx="531386" cy="517230"/>
            </a:xfrm>
            <a:prstGeom prst="curvedConnector2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Curved Connector 68"/>
            <p:cNvCxnSpPr>
              <a:cxnSpLocks noChangeShapeType="1"/>
              <a:stCxn id="36" idx="4"/>
              <a:endCxn id="46" idx="3"/>
            </p:cNvCxnSpPr>
            <p:nvPr/>
          </p:nvCxnSpPr>
          <p:spPr bwMode="auto">
            <a:xfrm rot="5400000" flipH="1" flipV="1">
              <a:off x="4822471" y="2264259"/>
              <a:ext cx="419295" cy="1950993"/>
            </a:xfrm>
            <a:prstGeom prst="curvedConnector3">
              <a:avLst>
                <a:gd name="adj1" fmla="val -56012"/>
              </a:avLst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Shape 70"/>
            <p:cNvCxnSpPr>
              <a:cxnSpLocks noChangeShapeType="1"/>
              <a:endCxn id="47" idx="1"/>
            </p:cNvCxnSpPr>
            <p:nvPr/>
          </p:nvCxnSpPr>
          <p:spPr bwMode="auto">
            <a:xfrm flipV="1">
              <a:off x="4525268" y="2520089"/>
              <a:ext cx="1794777" cy="320893"/>
            </a:xfrm>
            <a:prstGeom prst="curvedConnector4">
              <a:avLst>
                <a:gd name="adj1" fmla="val 38960"/>
                <a:gd name="adj2" fmla="val 213040"/>
              </a:avLst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Curved Connector 62"/>
            <p:cNvCxnSpPr>
              <a:cxnSpLocks noChangeShapeType="1"/>
              <a:stCxn id="64" idx="7"/>
              <a:endCxn id="29" idx="2"/>
            </p:cNvCxnSpPr>
            <p:nvPr/>
          </p:nvCxnSpPr>
          <p:spPr bwMode="auto">
            <a:xfrm rot="5400000" flipH="1" flipV="1">
              <a:off x="3496396" y="1254530"/>
              <a:ext cx="204686" cy="1366565"/>
            </a:xfrm>
            <a:prstGeom prst="curvedConnector2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25" name="Group 24"/>
            <p:cNvGrpSpPr/>
            <p:nvPr/>
          </p:nvGrpSpPr>
          <p:grpSpPr>
            <a:xfrm>
              <a:off x="3989671" y="1451118"/>
              <a:ext cx="1373473" cy="1061081"/>
              <a:chOff x="3989671" y="1451118"/>
              <a:chExt cx="1373473" cy="1061081"/>
            </a:xfrm>
          </p:grpSpPr>
          <p:sp>
            <p:nvSpPr>
              <p:cNvPr id="27" name="Cloud 26"/>
              <p:cNvSpPr/>
              <p:nvPr/>
            </p:nvSpPr>
            <p:spPr bwMode="auto">
              <a:xfrm>
                <a:off x="3989671" y="1451118"/>
                <a:ext cx="1373473" cy="1061081"/>
              </a:xfrm>
              <a:prstGeom prst="clou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" name="Oval 26"/>
              <p:cNvSpPr>
                <a:spLocks noChangeArrowheads="1"/>
              </p:cNvSpPr>
              <p:nvPr/>
            </p:nvSpPr>
            <p:spPr bwMode="auto">
              <a:xfrm>
                <a:off x="4438235" y="2052279"/>
                <a:ext cx="312430" cy="315360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Oval 27"/>
              <p:cNvSpPr>
                <a:spLocks noChangeArrowheads="1"/>
              </p:cNvSpPr>
              <p:nvPr/>
            </p:nvSpPr>
            <p:spPr bwMode="auto">
              <a:xfrm>
                <a:off x="4282022" y="1677788"/>
                <a:ext cx="312430" cy="315360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29"/>
              <p:cNvSpPr>
                <a:spLocks noChangeArrowheads="1"/>
              </p:cNvSpPr>
              <p:nvPr/>
            </p:nvSpPr>
            <p:spPr bwMode="auto">
              <a:xfrm>
                <a:off x="4750665" y="1677788"/>
                <a:ext cx="312430" cy="315360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1" name="Straight Arrow Connector 72"/>
              <p:cNvCxnSpPr>
                <a:cxnSpLocks noChangeShapeType="1"/>
                <a:stCxn id="30" idx="3"/>
                <a:endCxn id="28" idx="7"/>
              </p:cNvCxnSpPr>
              <p:nvPr/>
            </p:nvCxnSpPr>
            <p:spPr bwMode="auto">
              <a:xfrm rot="5400000">
                <a:off x="4674917" y="1976959"/>
                <a:ext cx="151496" cy="91509"/>
              </a:xfrm>
              <a:prstGeom prst="straightConnector1">
                <a:avLst/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" name="Curved Connector 75"/>
              <p:cNvCxnSpPr>
                <a:cxnSpLocks noChangeShapeType="1"/>
                <a:stCxn id="29" idx="6"/>
                <a:endCxn id="30" idx="2"/>
              </p:cNvCxnSpPr>
              <p:nvPr/>
            </p:nvCxnSpPr>
            <p:spPr bwMode="auto">
              <a:xfrm>
                <a:off x="4594451" y="1835468"/>
                <a:ext cx="156214" cy="1096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6" name="Shape 79"/>
            <p:cNvCxnSpPr>
              <a:cxnSpLocks noChangeShapeType="1"/>
              <a:stCxn id="30" idx="6"/>
              <a:endCxn id="47" idx="0"/>
            </p:cNvCxnSpPr>
            <p:nvPr/>
          </p:nvCxnSpPr>
          <p:spPr bwMode="auto">
            <a:xfrm>
              <a:off x="5063094" y="1835470"/>
              <a:ext cx="1367412" cy="640866"/>
            </a:xfrm>
            <a:prstGeom prst="curvedConnector2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61" y="3293831"/>
            <a:ext cx="539604" cy="639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13" y="2030720"/>
            <a:ext cx="614025" cy="54187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901" y="3643053"/>
            <a:ext cx="530181" cy="53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3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Ports: How YARP communicates</a:t>
            </a:r>
            <a:endParaRPr lang="it-IT" dirty="0"/>
          </a:p>
        </p:txBody>
      </p:sp>
      <p:sp>
        <p:nvSpPr>
          <p:cNvPr id="79" name="TextBox 78"/>
          <p:cNvSpPr txBox="1"/>
          <p:nvPr/>
        </p:nvSpPr>
        <p:spPr>
          <a:xfrm>
            <a:off x="7648847" y="2203508"/>
            <a:ext cx="3169965" cy="420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232" indent="-259232">
              <a:spcAft>
                <a:spcPts val="1089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YARP ports are the communication entry point.</a:t>
            </a:r>
          </a:p>
          <a:p>
            <a:pPr marL="259232" indent="-259232">
              <a:spcAft>
                <a:spcPts val="1089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A port is a </a:t>
            </a:r>
            <a:r>
              <a:rPr lang="en-US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bi-directional </a:t>
            </a:r>
            <a:r>
              <a:rPr lang="en-US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communication entity</a:t>
            </a:r>
          </a:p>
          <a:p>
            <a:pPr marL="259232" indent="-259232">
              <a:spcAft>
                <a:spcPts val="1089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Many clients can connect to a port</a:t>
            </a:r>
          </a:p>
          <a:p>
            <a:pPr marL="259232" indent="-259232">
              <a:spcAft>
                <a:spcPts val="1089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Each connection can </a:t>
            </a:r>
            <a:r>
              <a:rPr lang="en-US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use </a:t>
            </a:r>
            <a:r>
              <a:rPr lang="en-US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different protocols or custom carrier to manipulate data on the fly. </a:t>
            </a:r>
          </a:p>
          <a:p>
            <a:pPr marL="259232" indent="-259232">
              <a:buFont typeface="Arial" panose="020B0604020202020204" pitchFamily="34" charset="0"/>
              <a:buChar char="•"/>
            </a:pPr>
            <a:endParaRPr lang="en-US" sz="1633" dirty="0"/>
          </a:p>
          <a:p>
            <a:endParaRPr lang="it-IT" sz="1633" dirty="0"/>
          </a:p>
        </p:txBody>
      </p:sp>
      <p:grpSp>
        <p:nvGrpSpPr>
          <p:cNvPr id="85" name="Group 84"/>
          <p:cNvGrpSpPr/>
          <p:nvPr/>
        </p:nvGrpSpPr>
        <p:grpSpPr>
          <a:xfrm>
            <a:off x="4988110" y="4524559"/>
            <a:ext cx="2043024" cy="1343228"/>
            <a:chOff x="6431624" y="4274590"/>
            <a:chExt cx="2894562" cy="1770610"/>
          </a:xfrm>
        </p:grpSpPr>
        <p:sp>
          <p:nvSpPr>
            <p:cNvPr id="86" name="Rectangle 85"/>
            <p:cNvSpPr/>
            <p:nvPr/>
          </p:nvSpPr>
          <p:spPr>
            <a:xfrm>
              <a:off x="6431624" y="4274590"/>
              <a:ext cx="2894562" cy="177061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889479" y="4836545"/>
              <a:ext cx="1208609" cy="689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Control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module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6743851" y="5466243"/>
              <a:ext cx="995508" cy="392648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Port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940030" y="2009350"/>
            <a:ext cx="801522" cy="39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prstClr val="white"/>
                </a:solidFill>
                <a:latin typeface="Arial"/>
              </a:rPr>
              <a:t>YARP </a:t>
            </a:r>
            <a:r>
              <a:rPr lang="it-IT" dirty="0" smtClean="0">
                <a:solidFill>
                  <a:prstClr val="white"/>
                </a:solidFill>
                <a:latin typeface="Arial"/>
              </a:rPr>
              <a:t>module</a:t>
            </a:r>
            <a:endParaRPr lang="it-IT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995572" y="1981200"/>
            <a:ext cx="2028098" cy="839562"/>
            <a:chOff x="6431624" y="4274590"/>
            <a:chExt cx="2873415" cy="1770610"/>
          </a:xfrm>
        </p:grpSpPr>
        <p:sp>
          <p:nvSpPr>
            <p:cNvPr id="91" name="Rectangle 90"/>
            <p:cNvSpPr/>
            <p:nvPr/>
          </p:nvSpPr>
          <p:spPr>
            <a:xfrm>
              <a:off x="6431624" y="4274590"/>
              <a:ext cx="2873415" cy="177061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69735" y="4672468"/>
              <a:ext cx="1378501" cy="973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Vision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algoritmhs</a:t>
              </a:r>
              <a:endPara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6655799" y="4912608"/>
              <a:ext cx="995508" cy="548640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Port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00981" y="3035495"/>
            <a:ext cx="2043024" cy="1757097"/>
            <a:chOff x="6431624" y="4274590"/>
            <a:chExt cx="2894562" cy="1770610"/>
          </a:xfrm>
        </p:grpSpPr>
        <p:sp>
          <p:nvSpPr>
            <p:cNvPr id="95" name="Rectangle 94"/>
            <p:cNvSpPr/>
            <p:nvPr/>
          </p:nvSpPr>
          <p:spPr>
            <a:xfrm>
              <a:off x="6431624" y="4274590"/>
              <a:ext cx="2894562" cy="177061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596782" y="4836729"/>
              <a:ext cx="1055947" cy="310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Robot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981201" y="4480524"/>
              <a:ext cx="995508" cy="282893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Port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98" name="Rounded Rectangle 97"/>
          <p:cNvSpPr/>
          <p:nvPr/>
        </p:nvSpPr>
        <p:spPr>
          <a:xfrm>
            <a:off x="1998426" y="4305512"/>
            <a:ext cx="702644" cy="277432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Port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90" y="2598922"/>
            <a:ext cx="476757" cy="420738"/>
          </a:xfrm>
          <a:prstGeom prst="rect">
            <a:avLst/>
          </a:prstGeom>
        </p:spPr>
      </p:pic>
      <p:grpSp>
        <p:nvGrpSpPr>
          <p:cNvPr id="100" name="Group 99"/>
          <p:cNvGrpSpPr/>
          <p:nvPr/>
        </p:nvGrpSpPr>
        <p:grpSpPr>
          <a:xfrm>
            <a:off x="4980647" y="3166355"/>
            <a:ext cx="2043024" cy="839562"/>
            <a:chOff x="6431624" y="4274590"/>
            <a:chExt cx="2894562" cy="1770610"/>
          </a:xfrm>
        </p:grpSpPr>
        <p:sp>
          <p:nvSpPr>
            <p:cNvPr id="101" name="Rectangle 100"/>
            <p:cNvSpPr/>
            <p:nvPr/>
          </p:nvSpPr>
          <p:spPr>
            <a:xfrm>
              <a:off x="6431624" y="4274590"/>
              <a:ext cx="2894562" cy="177061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950199" y="4447882"/>
              <a:ext cx="1198036" cy="110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Image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viewer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6676946" y="4912608"/>
              <a:ext cx="995508" cy="548640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Port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104" name="Straight Arrow Connector 103"/>
          <p:cNvCxnSpPr>
            <a:stCxn id="97" idx="3"/>
            <a:endCxn id="93" idx="1"/>
          </p:cNvCxnSpPr>
          <p:nvPr/>
        </p:nvCxnSpPr>
        <p:spPr>
          <a:xfrm flipV="1">
            <a:off x="2697339" y="2413799"/>
            <a:ext cx="2456459" cy="966425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481671"/>
            <a:ext cx="433538" cy="513512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42" y="5510580"/>
            <a:ext cx="433538" cy="513512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52" y="3684997"/>
            <a:ext cx="530181" cy="530181"/>
          </a:xfrm>
          <a:prstGeom prst="rect">
            <a:avLst/>
          </a:prstGeom>
        </p:spPr>
      </p:pic>
      <p:cxnSp>
        <p:nvCxnSpPr>
          <p:cNvPr id="108" name="Straight Arrow Connector 107"/>
          <p:cNvCxnSpPr>
            <a:stCxn id="98" idx="3"/>
            <a:endCxn id="88" idx="1"/>
          </p:cNvCxnSpPr>
          <p:nvPr/>
        </p:nvCxnSpPr>
        <p:spPr>
          <a:xfrm>
            <a:off x="2701070" y="4444228"/>
            <a:ext cx="2507414" cy="1133284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109" name="Straight Arrow Connector 108"/>
          <p:cNvCxnSpPr>
            <a:stCxn id="97" idx="3"/>
            <a:endCxn id="103" idx="1"/>
          </p:cNvCxnSpPr>
          <p:nvPr/>
        </p:nvCxnSpPr>
        <p:spPr>
          <a:xfrm>
            <a:off x="2697339" y="3380224"/>
            <a:ext cx="2456460" cy="218730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3808412" y="2472477"/>
            <a:ext cx="679752" cy="30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udp</a:t>
            </a:r>
            <a:endParaRPr lang="it-IT" sz="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91053" y="3110187"/>
            <a:ext cx="91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mjpeg</a:t>
            </a:r>
            <a:endParaRPr lang="it-IT" sz="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876998" y="4628422"/>
            <a:ext cx="821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udp</a:t>
            </a:r>
            <a:endParaRPr lang="it-IT" sz="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208484" y="4780275"/>
            <a:ext cx="702644" cy="303706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Port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1994695" y="3801294"/>
            <a:ext cx="702644" cy="278631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Port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15" name="Straight Arrow Connector 114"/>
          <p:cNvCxnSpPr>
            <a:stCxn id="114" idx="3"/>
            <a:endCxn id="113" idx="1"/>
          </p:cNvCxnSpPr>
          <p:nvPr/>
        </p:nvCxnSpPr>
        <p:spPr>
          <a:xfrm>
            <a:off x="2697339" y="3940610"/>
            <a:ext cx="2511145" cy="991518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3920261" y="4070865"/>
            <a:ext cx="600706" cy="30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tcp</a:t>
            </a:r>
            <a:endParaRPr lang="it-IT" sz="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903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Ports: How YARP communicates</a:t>
            </a:r>
            <a:endParaRPr lang="it-IT" dirty="0"/>
          </a:p>
        </p:txBody>
      </p:sp>
      <p:sp>
        <p:nvSpPr>
          <p:cNvPr id="79" name="TextBox 78"/>
          <p:cNvSpPr txBox="1"/>
          <p:nvPr/>
        </p:nvSpPr>
        <p:spPr>
          <a:xfrm>
            <a:off x="8024087" y="2203506"/>
            <a:ext cx="3480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YARP server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acts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as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a 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DNS,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resolving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yarp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port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names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into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system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sockets</a:t>
            </a:r>
            <a:endParaRPr lang="it-IT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Bliss Pro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95572" y="2437038"/>
            <a:ext cx="2341290" cy="896662"/>
            <a:chOff x="4995572" y="2303017"/>
            <a:chExt cx="2028098" cy="896662"/>
          </a:xfrm>
        </p:grpSpPr>
        <p:sp>
          <p:nvSpPr>
            <p:cNvPr id="89" name="TextBox 88"/>
            <p:cNvSpPr txBox="1"/>
            <p:nvPr/>
          </p:nvSpPr>
          <p:spPr>
            <a:xfrm>
              <a:off x="5940030" y="2331167"/>
              <a:ext cx="801522" cy="39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prstClr val="white"/>
                  </a:solidFill>
                  <a:latin typeface="Arial"/>
                </a:rPr>
                <a:t>YARP </a:t>
              </a:r>
              <a:r>
                <a:rPr lang="it-IT" dirty="0" smtClean="0">
                  <a:solidFill>
                    <a:prstClr val="white"/>
                  </a:solidFill>
                  <a:latin typeface="Arial"/>
                </a:rPr>
                <a:t>module</a:t>
              </a:r>
              <a:endParaRPr lang="it-IT" dirty="0">
                <a:solidFill>
                  <a:prstClr val="white"/>
                </a:solidFill>
                <a:latin typeface="Arial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4995572" y="2303017"/>
              <a:ext cx="2028098" cy="896662"/>
              <a:chOff x="6431624" y="4274590"/>
              <a:chExt cx="2873415" cy="1891032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6431624" y="4274590"/>
                <a:ext cx="2873415" cy="1891032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shade val="51000"/>
                      <a:satMod val="130000"/>
                    </a:srgbClr>
                  </a:gs>
                  <a:gs pos="80000">
                    <a:srgbClr val="4F81BD">
                      <a:shade val="93000"/>
                      <a:satMod val="130000"/>
                    </a:srgbClr>
                  </a:gs>
                  <a:gs pos="100000">
                    <a:srgbClr val="4F81BD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901511" y="4672468"/>
                <a:ext cx="1246726" cy="97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rPr>
                  <a:t>vision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rPr>
                  <a:t>algorithms</a:t>
                </a:r>
                <a:endParaRPr kumimoji="0" lang="it-I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6655796" y="5343445"/>
                <a:ext cx="1245714" cy="541052"/>
              </a:xfrm>
              <a:prstGeom prst="roundRect">
                <a:avLst/>
              </a:prstGeom>
              <a:solidFill>
                <a:srgbClr val="FFFF99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</a:rPr>
                  <a:t>/</a:t>
                </a:r>
                <a:r>
                  <a:rPr kumimoji="0" lang="en-US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</a:rPr>
                  <a:t>vision:i</a:t>
                </a:r>
                <a:endParaRPr kumimoji="0" lang="it-IT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900979" y="2423072"/>
            <a:ext cx="2224719" cy="910627"/>
            <a:chOff x="6431624" y="4274591"/>
            <a:chExt cx="2821410" cy="917630"/>
          </a:xfrm>
        </p:grpSpPr>
        <p:sp>
          <p:nvSpPr>
            <p:cNvPr id="95" name="Rectangle 94"/>
            <p:cNvSpPr/>
            <p:nvPr/>
          </p:nvSpPr>
          <p:spPr>
            <a:xfrm>
              <a:off x="6431624" y="4274591"/>
              <a:ext cx="2821410" cy="917630"/>
            </a:xfrm>
            <a:prstGeom prst="rect">
              <a:avLst/>
            </a:prstGeom>
            <a:gradFill rotWithShape="1">
              <a:gsLst>
                <a:gs pos="0">
                  <a:srgbClr val="376DAE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517847" y="4585371"/>
              <a:ext cx="1055947" cy="310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Camera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689450" y="4799376"/>
              <a:ext cx="1287259" cy="254232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/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image:o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0646" y="3656238"/>
            <a:ext cx="2356215" cy="833733"/>
            <a:chOff x="6431624" y="4274590"/>
            <a:chExt cx="2894562" cy="1770610"/>
          </a:xfrm>
        </p:grpSpPr>
        <p:sp>
          <p:nvSpPr>
            <p:cNvPr id="101" name="Rectangle 100"/>
            <p:cNvSpPr/>
            <p:nvPr/>
          </p:nvSpPr>
          <p:spPr>
            <a:xfrm>
              <a:off x="6431624" y="4274590"/>
              <a:ext cx="2894562" cy="177061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950199" y="4447882"/>
              <a:ext cx="1198036" cy="110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image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viewer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6676946" y="4912608"/>
              <a:ext cx="995508" cy="548640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/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view:i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104" name="Straight Arrow Connector 103"/>
          <p:cNvCxnSpPr>
            <a:stCxn id="97" idx="3"/>
            <a:endCxn id="93" idx="1"/>
          </p:cNvCxnSpPr>
          <p:nvPr/>
        </p:nvCxnSpPr>
        <p:spPr>
          <a:xfrm>
            <a:off x="2907812" y="3069999"/>
            <a:ext cx="2270418" cy="2127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109" name="Straight Arrow Connector 108"/>
          <p:cNvCxnSpPr>
            <a:stCxn id="97" idx="3"/>
            <a:endCxn id="103" idx="1"/>
          </p:cNvCxnSpPr>
          <p:nvPr/>
        </p:nvCxnSpPr>
        <p:spPr>
          <a:xfrm>
            <a:off x="2907812" y="3069999"/>
            <a:ext cx="2272530" cy="1015835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3808310" y="2968111"/>
            <a:ext cx="679752" cy="30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udp</a:t>
            </a:r>
            <a:endParaRPr lang="it-IT" sz="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579812" y="3581400"/>
            <a:ext cx="91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mjpeg</a:t>
            </a:r>
            <a:endParaRPr lang="it-IT" sz="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3" name="Cloud 2"/>
          <p:cNvSpPr/>
          <p:nvPr/>
        </p:nvSpPr>
        <p:spPr>
          <a:xfrm>
            <a:off x="1078807" y="3799544"/>
            <a:ext cx="1585117" cy="91576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yarp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3048" y="5715000"/>
            <a:ext cx="6503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it-IT" sz="1600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it-IT" sz="1600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image:o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vision:i</a:t>
            </a:r>
            <a:r>
              <a:rPr lang="it-IT" sz="1600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udp</a:t>
            </a:r>
            <a:endParaRPr lang="it-IT" sz="1600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4512" y="6019800"/>
            <a:ext cx="6503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it-IT" sz="1600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it-IT" sz="1600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image:o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view:i</a:t>
            </a:r>
            <a:r>
              <a:rPr lang="it-IT" sz="1600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mjpeg</a:t>
            </a:r>
            <a:endParaRPr lang="it-IT" sz="1600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3048" y="5040868"/>
            <a:ext cx="6503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source    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carrier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sz="1600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24086" y="3832114"/>
            <a:ext cx="37091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  <a:p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image:o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192.168.1.1:10001</a:t>
            </a:r>
          </a:p>
          <a:p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vision:i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192.168.1.2:10002</a:t>
            </a:r>
          </a:p>
          <a:p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view:i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192.168.1.3:10003</a:t>
            </a:r>
          </a:p>
          <a:p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192.168.1.2:10004</a:t>
            </a:r>
            <a:endParaRPr lang="it-IT" sz="1600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192.168.1.3:10005</a:t>
            </a:r>
            <a:endParaRPr lang="it-IT" sz="1600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600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908485" y="2617041"/>
            <a:ext cx="1015021" cy="243525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/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rpc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80012" y="2617041"/>
            <a:ext cx="1036776" cy="233904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/command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32" name="Straight Arrow Connector 31"/>
          <p:cNvCxnSpPr>
            <a:stCxn id="28" idx="3"/>
            <a:endCxn id="29" idx="1"/>
          </p:cNvCxnSpPr>
          <p:nvPr/>
        </p:nvCxnSpPr>
        <p:spPr>
          <a:xfrm flipV="1">
            <a:off x="2923506" y="2733993"/>
            <a:ext cx="2256506" cy="4811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headEnd type="triangle"/>
            <a:tailEnd type="non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836612" y="5410200"/>
            <a:ext cx="6503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it-IT" sz="1600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it-IT" sz="1600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it-IT" sz="1600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73088" y="2313335"/>
            <a:ext cx="600706" cy="30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tcp</a:t>
            </a:r>
            <a:endParaRPr lang="it-IT" sz="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3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10" grpId="0"/>
      <p:bldP spid="111" grpId="0"/>
      <p:bldP spid="3" grpId="0" animBg="1"/>
      <p:bldP spid="43" grpId="0"/>
      <p:bldP spid="44" grpId="0"/>
      <p:bldP spid="52" grpId="0"/>
      <p:bldP spid="55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2231</TotalTime>
  <Words>1686</Words>
  <Application>Microsoft Office PowerPoint</Application>
  <PresentationFormat>Custom</PresentationFormat>
  <Paragraphs>406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Bliss Pro Light</vt:lpstr>
      <vt:lpstr>Courier New</vt:lpstr>
      <vt:lpstr>Franklin Gothic Medium</vt:lpstr>
      <vt:lpstr>Wingdings</vt:lpstr>
      <vt:lpstr>Business Contrast 16x9</vt:lpstr>
      <vt:lpstr>YARP</vt:lpstr>
      <vt:lpstr>Summary</vt:lpstr>
      <vt:lpstr>Let’s start from the end – Why?</vt:lpstr>
      <vt:lpstr>Why do we need a framework?</vt:lpstr>
      <vt:lpstr>Who uses YARP</vt:lpstr>
      <vt:lpstr>What is YARP</vt:lpstr>
      <vt:lpstr>Typical application</vt:lpstr>
      <vt:lpstr>Ports: How YARP communicates</vt:lpstr>
      <vt:lpstr>Ports: How YARP communicates</vt:lpstr>
      <vt:lpstr>Data types</vt:lpstr>
      <vt:lpstr>Value</vt:lpstr>
      <vt:lpstr>Yarp::os::Property</vt:lpstr>
      <vt:lpstr>Yarp::os::Bottle</vt:lpstr>
      <vt:lpstr>Yarp::sig::ImageOf&lt;PixelType&gt;</vt:lpstr>
      <vt:lpstr>Working with Ports – Client/Server</vt:lpstr>
      <vt:lpstr>Working with Ports -- Streaming</vt:lpstr>
      <vt:lpstr>Hardware abstraction</vt:lpstr>
      <vt:lpstr>Hardware abstraction</vt:lpstr>
      <vt:lpstr>Hardware abstraction</vt:lpstr>
      <vt:lpstr>Hardware abstraction</vt:lpstr>
      <vt:lpstr>Interfaces</vt:lpstr>
      <vt:lpstr>Opening a device</vt:lpstr>
      <vt:lpstr>Remote Control Board</vt:lpstr>
      <vt:lpstr>Access to a device’s interface</vt:lpstr>
      <vt:lpstr>IPositionControl2</vt:lpstr>
      <vt:lpstr>IPositionControl2</vt:lpstr>
      <vt:lpstr>Other YARP features</vt:lpstr>
      <vt:lpstr>Other middleware</vt:lpstr>
      <vt:lpstr>PowerPoint Presentation</vt:lpstr>
      <vt:lpstr>YARP - ROS carrier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YARP</dc:title>
  <dc:creator>Alberto Cardellino</dc:creator>
  <cp:lastModifiedBy>Ugo Pattacini</cp:lastModifiedBy>
  <cp:revision>153</cp:revision>
  <dcterms:created xsi:type="dcterms:W3CDTF">2017-07-11T14:14:43Z</dcterms:created>
  <dcterms:modified xsi:type="dcterms:W3CDTF">2017-07-23T11:53:19Z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