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5" r:id="rId6"/>
    <p:sldId id="275" r:id="rId7"/>
    <p:sldId id="266" r:id="rId8"/>
    <p:sldId id="271" r:id="rId9"/>
    <p:sldId id="276" r:id="rId10"/>
    <p:sldId id="277" r:id="rId11"/>
    <p:sldId id="278" r:id="rId12"/>
    <p:sldId id="281" r:id="rId13"/>
    <p:sldId id="279" r:id="rId14"/>
    <p:sldId id="283" r:id="rId15"/>
    <p:sldId id="280" r:id="rId16"/>
    <p:sldId id="284" r:id="rId17"/>
    <p:sldId id="282" r:id="rId18"/>
    <p:sldId id="285" r:id="rId19"/>
    <p:sldId id="286" r:id="rId20"/>
    <p:sldId id="291" r:id="rId21"/>
    <p:sldId id="293" r:id="rId22"/>
    <p:sldId id="292" r:id="rId23"/>
    <p:sldId id="294" r:id="rId24"/>
    <p:sldId id="296" r:id="rId25"/>
    <p:sldId id="295" r:id="rId26"/>
    <p:sldId id="306" r:id="rId27"/>
    <p:sldId id="297" r:id="rId28"/>
    <p:sldId id="298" r:id="rId29"/>
    <p:sldId id="305" r:id="rId30"/>
    <p:sldId id="301" r:id="rId31"/>
    <p:sldId id="303" r:id="rId32"/>
    <p:sldId id="302" r:id="rId33"/>
    <p:sldId id="304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706" autoAdjust="0"/>
  </p:normalViewPr>
  <p:slideViewPr>
    <p:cSldViewPr showGuides="1">
      <p:cViewPr varScale="1">
        <p:scale>
          <a:sx n="100" d="100"/>
          <a:sy n="100" d="100"/>
        </p:scale>
        <p:origin x="8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08-Nov-17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08-Nov-17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08-Nov-17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08-Nov-17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rp.it/classyarp_1_1sig_1_1ImageOf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rITQlGuXX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 Another Robot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Data in YARP are </a:t>
            </a:r>
            <a:r>
              <a:rPr lang="en-US" dirty="0" smtClean="0">
                <a:solidFill>
                  <a:srgbClr val="0070C0"/>
                </a:solidFill>
              </a:rPr>
              <a:t>Portable</a:t>
            </a:r>
            <a:r>
              <a:rPr lang="en-US" dirty="0" smtClean="0"/>
              <a:t> classes with </a:t>
            </a:r>
            <a:r>
              <a:rPr lang="en-US" dirty="0" smtClean="0">
                <a:solidFill>
                  <a:srgbClr val="0070C0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write</a:t>
            </a:r>
            <a:r>
              <a:rPr lang="en-US" dirty="0" smtClean="0"/>
              <a:t> capabilities.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55066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Portable interface toward YARP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read(…);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write(…);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Custom user methods for data handling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Usually for readability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Value is a container able to store in a uniform way </a:t>
            </a:r>
            <a:r>
              <a:rPr lang="en-US" dirty="0" smtClean="0">
                <a:solidFill>
                  <a:srgbClr val="376DAE"/>
                </a:solidFill>
              </a:rPr>
              <a:t>a single instance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376DAE"/>
                </a:solidFill>
              </a:rPr>
              <a:t>different basic data types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Value can be </a:t>
            </a:r>
            <a:r>
              <a:rPr lang="en-US" dirty="0" smtClean="0">
                <a:solidFill>
                  <a:srgbClr val="376DAE"/>
                </a:solidFill>
              </a:rPr>
              <a:t>queried</a:t>
            </a:r>
            <a:r>
              <a:rPr lang="en-US" dirty="0" smtClean="0"/>
              <a:t> to know its data type.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Data can be </a:t>
            </a:r>
            <a:r>
              <a:rPr lang="en-US" dirty="0" smtClean="0">
                <a:solidFill>
                  <a:srgbClr val="376DAE"/>
                </a:solidFill>
              </a:rPr>
              <a:t>extracted</a:t>
            </a:r>
            <a:r>
              <a:rPr lang="en-US" dirty="0" smtClean="0"/>
              <a:t> in its native format with </a:t>
            </a:r>
            <a:r>
              <a:rPr lang="en-US" dirty="0" err="1" smtClean="0"/>
              <a:t>asXXX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752600"/>
            <a:ext cx="6268614" cy="4267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::Value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Portable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     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 integer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Value(double x)         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floating point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Value(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Value(void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 data.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isDouble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isBlob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floating point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Get string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asBlob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binary data 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79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Dictionary type of data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Works in pair &lt;key, data&gt;, where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Key is a string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 smtClean="0"/>
              <a:t>Data is a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::Value</a:t>
            </a:r>
          </a:p>
          <a:p>
            <a:pPr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/>
              <a:t>Entry can be grouped together, with a key</a:t>
            </a:r>
          </a:p>
          <a:p>
            <a:pPr marL="45720" indent="0">
              <a:spcBef>
                <a:spcPts val="600"/>
              </a:spcBef>
              <a:buNone/>
            </a:pPr>
            <a:endParaRPr lang="en-US" dirty="0"/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/>
              <a:t>Entry and group can be searched by the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812" y="1828800"/>
            <a:ext cx="579120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 prop;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prop.clear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“Hello World”);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3.14);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prop.addGroup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(“group1”);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group1.put(“g1”, 2.5);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group1.put(“g2”, “We have cookies”);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prop.check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asDouble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&amp;group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prop.findGroup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::Bottle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Most flexible type of data.</a:t>
            </a:r>
          </a:p>
          <a:p>
            <a:pPr>
              <a:buFontTx/>
              <a:buChar char="-"/>
            </a:pPr>
            <a:r>
              <a:rPr lang="en-US" dirty="0" smtClean="0"/>
              <a:t>Can hold variable number of </a:t>
            </a:r>
            <a:r>
              <a:rPr lang="en-US" dirty="0" smtClean="0">
                <a:solidFill>
                  <a:srgbClr val="376DAE"/>
                </a:solidFill>
              </a:rPr>
              <a:t>Value</a:t>
            </a:r>
            <a:r>
              <a:rPr lang="en-US" dirty="0" smtClean="0"/>
              <a:t>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Bottle can be appended or nested one into another.</a:t>
            </a:r>
          </a:p>
          <a:p>
            <a:pPr>
              <a:buFontTx/>
              <a:buChar char="-"/>
            </a:pPr>
            <a:r>
              <a:rPr lang="en-US" dirty="0" smtClean="0"/>
              <a:t>A Property can be an element of a Bottle</a:t>
            </a:r>
          </a:p>
          <a:p>
            <a:pPr>
              <a:buFontTx/>
              <a:buChar char="-"/>
            </a:pPr>
            <a:r>
              <a:rPr lang="en-US" dirty="0" smtClean="0"/>
              <a:t>Bottle can be accesses using indexes.</a:t>
            </a:r>
          </a:p>
          <a:p>
            <a:pPr>
              <a:buFontTx/>
              <a:buChar char="-"/>
            </a:pPr>
            <a:r>
              <a:rPr lang="en-US" dirty="0" smtClean="0"/>
              <a:t>Size is the number of element you can get()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812" y="1828800"/>
            <a:ext cx="425196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clear();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bot.addString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Bottle&amp; b1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b1.addDouble(10.2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 &amp;prop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bot.addict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“Help me”);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&amp;v0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 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::sig::</a:t>
            </a:r>
            <a:r>
              <a:rPr lang="en-US" dirty="0" err="1" smtClean="0"/>
              <a:t>ImageOf</a:t>
            </a:r>
            <a:r>
              <a:rPr lang="en-US" dirty="0" smtClean="0"/>
              <a:t>&lt;</a:t>
            </a:r>
            <a:r>
              <a:rPr lang="en-US" dirty="0" err="1" smtClean="0"/>
              <a:t>PixelType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Container for image type</a:t>
            </a:r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emplate working with many different pixel types</a:t>
            </a:r>
          </a:p>
          <a:p>
            <a:pPr marL="45720" indent="0">
              <a:buNone/>
            </a:pPr>
            <a:r>
              <a:rPr lang="en-US" dirty="0" smtClean="0"/>
              <a:t>Full documentation here: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://www.yarp.it/classyarp_1_1sig_1_1ImageOf.html</a:t>
            </a:r>
            <a:endParaRPr lang="en-US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(300,200);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yarpImage.pixel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Ports – 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Ports are identified by their name.</a:t>
            </a:r>
          </a:p>
          <a:p>
            <a:pPr marL="45720" indent="0">
              <a:buNone/>
            </a:pPr>
            <a:r>
              <a:rPr lang="en-US" dirty="0" smtClean="0"/>
              <a:t>Constraints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Names must be unique</a:t>
            </a:r>
          </a:p>
          <a:p>
            <a:pPr>
              <a:buFontTx/>
              <a:buChar char="-"/>
            </a:pPr>
            <a:r>
              <a:rPr lang="en-US" dirty="0"/>
              <a:t>Names must start with ‘/’ character</a:t>
            </a:r>
          </a:p>
          <a:p>
            <a:pPr>
              <a:buFontTx/>
              <a:buChar char="-"/>
            </a:pPr>
            <a:r>
              <a:rPr lang="en-US" dirty="0" smtClean="0"/>
              <a:t>No ‘@’ character allowed</a:t>
            </a:r>
          </a:p>
          <a:p>
            <a:pPr marL="45720" indent="0">
              <a:buNone/>
            </a:pPr>
            <a:r>
              <a:rPr lang="en-US" dirty="0" smtClean="0"/>
              <a:t>Ideal for client/server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::Port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myPort.open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(“/port”);</a:t>
            </a:r>
            <a:endParaRPr lang="en-US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 b;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port.read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myPort.close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Ports --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495800" cy="41910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In case of </a:t>
            </a:r>
            <a:r>
              <a:rPr lang="en-US" dirty="0"/>
              <a:t>continuously </a:t>
            </a:r>
            <a:r>
              <a:rPr lang="en-US" dirty="0" smtClean="0"/>
              <a:t>broadcasted data (e.g. video streaming), a </a:t>
            </a:r>
            <a:r>
              <a:rPr lang="en-US" dirty="0" err="1" smtClean="0">
                <a:solidFill>
                  <a:srgbClr val="376DAE"/>
                </a:solidFill>
              </a:rPr>
              <a:t>yarp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os</a:t>
            </a:r>
            <a:r>
              <a:rPr lang="en-US" dirty="0" smtClean="0">
                <a:solidFill>
                  <a:srgbClr val="376DAE"/>
                </a:solidFill>
              </a:rPr>
              <a:t>::</a:t>
            </a:r>
            <a:r>
              <a:rPr lang="en-US" dirty="0" err="1" smtClean="0">
                <a:solidFill>
                  <a:srgbClr val="376DAE"/>
                </a:solidFill>
              </a:rPr>
              <a:t>BufferedPort</a:t>
            </a:r>
            <a:r>
              <a:rPr lang="en-US" dirty="0" smtClean="0">
                <a:solidFill>
                  <a:srgbClr val="376DAE"/>
                </a:solidFill>
              </a:rPr>
              <a:t>&lt;T&gt; </a:t>
            </a:r>
            <a:r>
              <a:rPr lang="en-US" dirty="0" smtClean="0"/>
              <a:t>can be used.</a:t>
            </a:r>
          </a:p>
          <a:p>
            <a:pPr marL="45720" indent="0">
              <a:buNone/>
            </a:pPr>
            <a:r>
              <a:rPr lang="en-US" dirty="0" smtClean="0"/>
              <a:t>Main differences:</a:t>
            </a:r>
          </a:p>
          <a:p>
            <a:pPr>
              <a:buFontTx/>
              <a:buChar char="-"/>
            </a:pPr>
            <a:r>
              <a:rPr lang="en-US" dirty="0" smtClean="0"/>
              <a:t>Data type is fixed for port lifetime</a:t>
            </a:r>
          </a:p>
          <a:p>
            <a:pPr>
              <a:buFontTx/>
              <a:buChar char="-"/>
            </a:pPr>
            <a:r>
              <a:rPr lang="en-US" dirty="0" smtClean="0"/>
              <a:t>Memory creation/destruction is handled by the port</a:t>
            </a:r>
          </a:p>
          <a:p>
            <a:pPr>
              <a:buFontTx/>
              <a:buChar char="-"/>
            </a:pPr>
            <a:r>
              <a:rPr lang="en-US" dirty="0" smtClean="0"/>
              <a:t>Buffering policy can be set (default latest message is kept)</a:t>
            </a:r>
          </a:p>
          <a:p>
            <a:pPr>
              <a:buFontTx/>
              <a:buChar char="-"/>
            </a:pPr>
            <a:r>
              <a:rPr lang="en-US" dirty="0" smtClean="0"/>
              <a:t>A dedicated thread handles the read/write operations optimizing user thread cycle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33452" y="1828800"/>
            <a:ext cx="4251960" cy="41910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&lt;Bottle&gt;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Get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 to write into.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p.prepare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b.clear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b.addString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eft-Right Arrow 28"/>
          <p:cNvSpPr/>
          <p:nvPr/>
        </p:nvSpPr>
        <p:spPr>
          <a:xfrm>
            <a:off x="2824279" y="4939644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1371707" y="4849134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iCub</a:t>
            </a: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motor 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86619" y="4807717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59354"/>
            <a:ext cx="8991600" cy="13446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Device drivers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Network wrapper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395962" y="5541413"/>
            <a:ext cx="1229764" cy="5450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Simulator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40657" y="4419600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85205" y="4038600"/>
            <a:ext cx="1240520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R1</a:t>
            </a:r>
          </a:p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motor 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7731125" y="4555576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5521325" y="4949911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15021" y="5541413"/>
            <a:ext cx="23519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</a:t>
            </a:r>
            <a:r>
              <a:rPr lang="en-US" altLang="en-US" sz="1400" dirty="0" err="1"/>
              <a:t>icub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4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59354"/>
            <a:ext cx="8991600" cy="13446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Network wrapper</a:t>
            </a:r>
          </a:p>
          <a:p>
            <a:pPr>
              <a:buFontTx/>
              <a:buChar char="-"/>
            </a:pPr>
            <a:r>
              <a:rPr lang="en-US" dirty="0" smtClean="0"/>
              <a:t>Interfaces</a:t>
            </a:r>
          </a:p>
          <a:p>
            <a:pPr>
              <a:buFontTx/>
              <a:buChar char="-"/>
            </a:pPr>
            <a:r>
              <a:rPr lang="en-US" dirty="0" smtClean="0"/>
              <a:t>User application</a:t>
            </a:r>
          </a:p>
        </p:txBody>
      </p:sp>
      <p:sp>
        <p:nvSpPr>
          <p:cNvPr id="13" name="Cloud 12"/>
          <p:cNvSpPr/>
          <p:nvPr/>
        </p:nvSpPr>
        <p:spPr>
          <a:xfrm>
            <a:off x="1330325" y="450056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YARP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network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817812" y="4838700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932612" y="4838700"/>
            <a:ext cx="944446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1" name="Rounded Rectangle 30"/>
          <p:cNvSpPr/>
          <p:nvPr/>
        </p:nvSpPr>
        <p:spPr>
          <a:xfrm>
            <a:off x="8193436" y="4729390"/>
            <a:ext cx="1254018" cy="4848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</a:t>
            </a:r>
          </a:p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236612" y="4696506"/>
            <a:ext cx="1350963" cy="551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248990" y="4318656"/>
            <a:ext cx="311689" cy="13498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Motor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28895" y="5398306"/>
            <a:ext cx="24416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rpc:i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state:i</a:t>
            </a:r>
            <a:endParaRPr lang="en-US" altLang="en-US" sz="1400" dirty="0"/>
          </a:p>
          <a:p>
            <a:r>
              <a:rPr lang="en-US" altLang="en-US" sz="1400" dirty="0"/>
              <a:t>/client/</a:t>
            </a:r>
            <a:r>
              <a:rPr lang="en-US" altLang="en-US" sz="1400" dirty="0" err="1"/>
              <a:t>right_arm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command:o</a:t>
            </a:r>
            <a:endParaRPr lang="it-IT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9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923241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19" name="Left-Right Arrow 18"/>
          <p:cNvSpPr/>
          <p:nvPr/>
        </p:nvSpPr>
        <p:spPr>
          <a:xfrm>
            <a:off x="7605713" y="4297024"/>
            <a:ext cx="906750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0" name="Cloud 19"/>
          <p:cNvSpPr/>
          <p:nvPr/>
        </p:nvSpPr>
        <p:spPr>
          <a:xfrm>
            <a:off x="4821238" y="3344525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576762" y="4297024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Robot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906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3212" y="3705176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70212" y="3702180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649662" y="3701712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Server </a:t>
            </a:r>
            <a:r>
              <a:rPr lang="en-US" sz="1100" dirty="0">
                <a:solidFill>
                  <a:schemeClr val="bg1"/>
                </a:solidFill>
              </a:rPr>
              <a:t>Network Wrapper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84962" y="3717587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Client </a:t>
            </a:r>
            <a:r>
              <a:rPr lang="en-US" sz="1100" dirty="0">
                <a:solidFill>
                  <a:schemeClr val="bg1"/>
                </a:solidFill>
              </a:rPr>
              <a:t>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3" name="Multiply 2"/>
          <p:cNvSpPr/>
          <p:nvPr/>
        </p:nvSpPr>
        <p:spPr>
          <a:xfrm>
            <a:off x="4501501" y="3130211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494212" y="3124200"/>
            <a:ext cx="1930399" cy="2286000"/>
          </a:xfrm>
          <a:prstGeom prst="mathMultiply">
            <a:avLst>
              <a:gd name="adj1" fmla="val 14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275E-6 -4.44444E-6 L 0.07242 -0.00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2E-6 7.40741E-7 L -0.08973 -0.00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 animBg="1"/>
      <p:bldP spid="27" grpId="1" animBg="1"/>
      <p:bldP spid="28" grpId="0" animBg="1"/>
      <p:bldP spid="28" grpId="1" animBg="1"/>
      <p:bldP spid="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7010399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YARP?</a:t>
            </a:r>
          </a:p>
          <a:p>
            <a:r>
              <a:rPr lang="en-US" dirty="0" smtClean="0"/>
              <a:t>What is it capable of ?</a:t>
            </a:r>
          </a:p>
          <a:p>
            <a:r>
              <a:rPr lang="en-US" dirty="0" smtClean="0"/>
              <a:t>Who uses YARP?</a:t>
            </a:r>
          </a:p>
          <a:p>
            <a:r>
              <a:rPr lang="en-US" dirty="0" smtClean="0"/>
              <a:t>How to use it?</a:t>
            </a:r>
          </a:p>
          <a:p>
            <a:r>
              <a:rPr lang="en-US" dirty="0" smtClean="0"/>
              <a:t>And … Why?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/>
              <a:t>Hardware abstraction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991600" cy="11200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Client &amp; Server on the same machine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648632" y="4330361"/>
            <a:ext cx="5807980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1712912" y="3701712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09012" y="3704887"/>
            <a:ext cx="914400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application</a:t>
            </a:r>
          </a:p>
          <a:p>
            <a:pPr algn="ctr">
              <a:defRPr/>
            </a:pPr>
            <a:endParaRPr lang="en-US" sz="1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05167" y="3756139"/>
            <a:ext cx="311689" cy="134983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387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A class with pure virtual methods.</a:t>
            </a:r>
          </a:p>
          <a:p>
            <a:pPr marL="45720" indent="0">
              <a:buNone/>
            </a:pPr>
            <a:r>
              <a:rPr lang="en-US" dirty="0" smtClean="0"/>
              <a:t>Servers provide functionalities by implementing required methods.</a:t>
            </a:r>
          </a:p>
          <a:p>
            <a:pPr marL="45720" indent="0">
              <a:buNone/>
            </a:pPr>
            <a:r>
              <a:rPr lang="en-US" dirty="0" smtClean="0"/>
              <a:t>Clients uses the functionalities by calling provided methods.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setRefAcceleration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getRefAcceleration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getTargetPosition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::stop(…)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Devices are opened by mean of a special class called “</a:t>
            </a:r>
            <a:r>
              <a:rPr lang="en-US" dirty="0" err="1" smtClean="0"/>
              <a:t>PolyDriver</a:t>
            </a:r>
            <a:r>
              <a:rPr lang="en-US" dirty="0" smtClean="0"/>
              <a:t>”.</a:t>
            </a:r>
          </a:p>
          <a:p>
            <a:pPr marL="45720" indent="0">
              <a:buNone/>
            </a:pPr>
            <a:r>
              <a:rPr lang="en-US" dirty="0" err="1" smtClean="0"/>
              <a:t>PolyDriver</a:t>
            </a:r>
            <a:r>
              <a:rPr lang="en-US" dirty="0" smtClean="0"/>
              <a:t> is a polymorphic class which can turn into any device.</a:t>
            </a:r>
          </a:p>
          <a:p>
            <a:pPr marL="45720" indent="0">
              <a:buNone/>
            </a:pPr>
            <a:r>
              <a:rPr lang="en-US" dirty="0" smtClean="0"/>
              <a:t>Keyword “device” tell YARP which device we really want to open.</a:t>
            </a:r>
          </a:p>
          <a:p>
            <a:pPr marL="45720" indent="0">
              <a:buNone/>
            </a:pPr>
            <a:r>
              <a:rPr lang="en-US" dirty="0" smtClean="0"/>
              <a:t>All other parameters will be propagated to the specified device.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mystica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(“deviceParam1”, paramValue1);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(“deviceParam2”, paramValue2);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mystica.open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Control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Device devoted to provide remote access to the robot motor control is the “</a:t>
            </a:r>
            <a:r>
              <a:rPr lang="en-US" dirty="0" err="1" smtClean="0"/>
              <a:t>remote_controlboard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en-US" dirty="0" smtClean="0"/>
              <a:t>Required parameter to configure it are:</a:t>
            </a:r>
          </a:p>
          <a:p>
            <a:pPr marL="45720" indent="0">
              <a:buNone/>
            </a:pPr>
            <a:r>
              <a:rPr lang="en-US" dirty="0" smtClean="0"/>
              <a:t>- Remote port prefix: remote</a:t>
            </a:r>
          </a:p>
          <a:p>
            <a:pPr marL="45720" indent="0">
              <a:buNone/>
            </a:pPr>
            <a:r>
              <a:rPr lang="en-US" dirty="0" smtClean="0"/>
              <a:t>- Local port name: local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PolyDriver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controlBoard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(“device”,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remote_controlboard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(“remote”,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icub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/head);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(“local”, /&lt;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myApplication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a device’s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724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Once opened, we need to specify which interface we want to work with.</a:t>
            </a:r>
          </a:p>
          <a:p>
            <a:pPr marL="45720" indent="0">
              <a:buNone/>
            </a:pPr>
            <a:r>
              <a:rPr lang="en-US" dirty="0" smtClean="0"/>
              <a:t>To get a specific view of the device:</a:t>
            </a:r>
          </a:p>
          <a:p>
            <a:pPr>
              <a:buFontTx/>
              <a:buChar char="-"/>
            </a:pPr>
            <a:r>
              <a:rPr lang="en-US" dirty="0" smtClean="0"/>
              <a:t>create a pointer to the interface we want to use</a:t>
            </a:r>
          </a:p>
          <a:p>
            <a:pPr>
              <a:buFontTx/>
              <a:buChar char="-"/>
            </a:pPr>
            <a:r>
              <a:rPr lang="en-US" dirty="0" smtClean="0"/>
              <a:t>fill it by calling the </a:t>
            </a:r>
            <a:r>
              <a:rPr lang="en-US" dirty="0" smtClean="0">
                <a:solidFill>
                  <a:srgbClr val="376DAE"/>
                </a:solidFill>
              </a:rPr>
              <a:t>.view(…)</a:t>
            </a:r>
            <a:r>
              <a:rPr lang="en-US" dirty="0" smtClean="0"/>
              <a:t> function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In case the device does not implement that interface, the pointer will be NULL!</a:t>
            </a:r>
          </a:p>
          <a:p>
            <a:pPr marL="45720" indent="0">
              <a:buNone/>
            </a:pPr>
            <a:r>
              <a:rPr lang="en-US" dirty="0" smtClean="0"/>
              <a:t>A device can implement more than one interface.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7998" y="1828800"/>
            <a:ext cx="5354214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IPositionControl2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// handle error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IVelocityControl2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controlBoard.view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velocityMove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8839200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Give access to main position control commands.</a:t>
            </a:r>
          </a:p>
          <a:p>
            <a:pPr marL="45720" indent="0">
              <a:buNone/>
            </a:pPr>
            <a:r>
              <a:rPr lang="en-US" dirty="0" smtClean="0"/>
              <a:t>Used send high level targets, with a velocity &amp; acceleration profile.</a:t>
            </a:r>
          </a:p>
          <a:p>
            <a:pPr marL="45720" indent="0">
              <a:buNone/>
            </a:pPr>
            <a:r>
              <a:rPr lang="en-US" dirty="0" smtClean="0"/>
              <a:t>For getters, memory must be allocated by user.</a:t>
            </a:r>
          </a:p>
          <a:p>
            <a:pPr marL="45720" indent="0">
              <a:buNone/>
            </a:pPr>
            <a:r>
              <a:rPr lang="en-US" dirty="0" smtClean="0"/>
              <a:t>Units in YARP are SI compliant, except angles for </a:t>
            </a:r>
            <a:r>
              <a:rPr lang="en-US" dirty="0" err="1" smtClean="0"/>
              <a:t>controlboard</a:t>
            </a:r>
            <a:r>
              <a:rPr lang="en-US" dirty="0" smtClean="0"/>
              <a:t>, which are in degrees, degrees/s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2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IPositionControl2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1828800"/>
            <a:ext cx="10287000" cy="4191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Get number of joints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joints;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getAxes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(&amp;joints);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setRefSpeed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5);       // set a speed of 5 degrees/s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30);     // move the joint 0 to +30 degrees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done = false;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checkMotionDone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while(!done);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30);     //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joint position to 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YARP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Resource finder</a:t>
            </a:r>
          </a:p>
          <a:p>
            <a:pPr>
              <a:buFontTx/>
              <a:buChar char="-"/>
            </a:pPr>
            <a:r>
              <a:rPr lang="en-US" dirty="0" smtClean="0"/>
              <a:t>Threads, Modules</a:t>
            </a:r>
          </a:p>
          <a:p>
            <a:pPr>
              <a:buFontTx/>
              <a:buChar char="-"/>
            </a:pPr>
            <a:r>
              <a:rPr lang="en-US" dirty="0" smtClean="0"/>
              <a:t>Plugin loader</a:t>
            </a:r>
          </a:p>
          <a:p>
            <a:pPr>
              <a:buFontTx/>
              <a:buChar char="-"/>
            </a:pPr>
            <a:r>
              <a:rPr lang="en-US" dirty="0" smtClean="0"/>
              <a:t>Carriers: </a:t>
            </a:r>
            <a:r>
              <a:rPr lang="en-US" dirty="0" err="1" smtClean="0"/>
              <a:t>mjpeg</a:t>
            </a:r>
            <a:r>
              <a:rPr lang="en-US" dirty="0" smtClean="0"/>
              <a:t>, h264, </a:t>
            </a:r>
            <a:r>
              <a:rPr lang="en-US" dirty="0" err="1" smtClean="0"/>
              <a:t>portmonitor</a:t>
            </a:r>
            <a:r>
              <a:rPr lang="en-US" dirty="0" smtClean="0"/>
              <a:t>, shared memory, depth Image, ROS</a:t>
            </a:r>
          </a:p>
          <a:p>
            <a:pPr>
              <a:buFontTx/>
              <a:buChar char="-"/>
            </a:pPr>
            <a:r>
              <a:rPr lang="en-US" dirty="0" err="1" smtClean="0"/>
              <a:t>yarpView</a:t>
            </a:r>
            <a:r>
              <a:rPr lang="en-US" dirty="0" smtClean="0"/>
              <a:t>, </a:t>
            </a:r>
            <a:r>
              <a:rPr lang="en-US" dirty="0" err="1" smtClean="0"/>
              <a:t>yarpScope</a:t>
            </a:r>
            <a:r>
              <a:rPr lang="en-US" dirty="0" smtClean="0"/>
              <a:t>, Logger, </a:t>
            </a:r>
            <a:r>
              <a:rPr lang="en-US" dirty="0" err="1" smtClean="0"/>
              <a:t>MotorGui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YarpManager</a:t>
            </a:r>
            <a:r>
              <a:rPr lang="en-US" dirty="0" smtClean="0"/>
              <a:t>, </a:t>
            </a:r>
            <a:r>
              <a:rPr lang="en-US" dirty="0" err="1" smtClean="0"/>
              <a:t>YarpViz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Thrift</a:t>
            </a:r>
          </a:p>
          <a:p>
            <a:pPr>
              <a:buFontTx/>
              <a:buChar char="-"/>
            </a:pPr>
            <a:r>
              <a:rPr lang="en-US" dirty="0" err="1" smtClean="0"/>
              <a:t>robotInterface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488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 algn="ctr">
              <a:buNone/>
            </a:pPr>
            <a:r>
              <a:rPr lang="en-US" sz="7200" dirty="0" smtClean="0"/>
              <a:t>Cool!</a:t>
            </a:r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400" dirty="0" smtClean="0"/>
              <a:t>But </a:t>
            </a:r>
            <a:r>
              <a:rPr lang="en-US" sz="4400" smtClean="0"/>
              <a:t>I think </a:t>
            </a:r>
            <a:r>
              <a:rPr lang="en-US" sz="4400" dirty="0" smtClean="0">
                <a:solidFill>
                  <a:srgbClr val="376DAE"/>
                </a:solidFill>
              </a:rPr>
              <a:t>ROS</a:t>
            </a:r>
            <a:r>
              <a:rPr lang="en-US" sz="4400" dirty="0" smtClean="0"/>
              <a:t> is better</a:t>
            </a:r>
          </a:p>
        </p:txBody>
      </p:sp>
    </p:spTree>
    <p:extLst>
      <p:ext uri="{BB962C8B-B14F-4D97-AF65-F5344CB8AC3E}">
        <p14:creationId xmlns:p14="http://schemas.microsoft.com/office/powerpoint/2010/main" val="2926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28949" y="2057400"/>
            <a:ext cx="5385514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Ports can be typed or not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Multi-platform </a:t>
            </a:r>
            <a:r>
              <a:rPr lang="en-US" dirty="0" smtClean="0"/>
              <a:t>(also mobile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Run-time reconfiguration of connections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Different carriers, user custom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QoS</a:t>
            </a:r>
            <a:r>
              <a:rPr lang="en-US" dirty="0"/>
              <a:t>, channel </a:t>
            </a:r>
            <a:r>
              <a:rPr lang="en-US" dirty="0" smtClean="0"/>
              <a:t>prioritization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Smaller community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Rich set of libraries ad tools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Packages for all supported distributions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We have cookies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23012" y="2057400"/>
            <a:ext cx="5689496" cy="41793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Both topic and service are strongly typed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Ubuntu only (ROS2 Win &amp; Mac)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Connections from a topic use the same protocol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No concept of carrier (DDS on ROS2)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QoS</a:t>
            </a:r>
            <a:r>
              <a:rPr lang="en-US" dirty="0"/>
              <a:t> on ROS2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Huge and very active </a:t>
            </a:r>
            <a:r>
              <a:rPr lang="en-US" dirty="0" smtClean="0"/>
              <a:t>community</a:t>
            </a:r>
            <a:endParaRPr lang="en-US" dirty="0" smtClean="0">
              <a:solidFill>
                <a:srgbClr val="376DA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376DAE"/>
                </a:solidFill>
              </a:rPr>
              <a:t>Much more </a:t>
            </a:r>
            <a:r>
              <a:rPr lang="en-US" dirty="0" smtClean="0"/>
              <a:t>rich </a:t>
            </a:r>
            <a:r>
              <a:rPr lang="en-US" dirty="0"/>
              <a:t>set of libraries and tools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Packet </a:t>
            </a:r>
            <a:r>
              <a:rPr lang="en-US" dirty="0"/>
              <a:t>management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Eat </a:t>
            </a:r>
            <a:r>
              <a:rPr lang="en-US" dirty="0">
                <a:solidFill>
                  <a:srgbClr val="FF0000"/>
                </a:solidFill>
              </a:rPr>
              <a:t>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93" y="650696"/>
            <a:ext cx="1714500" cy="920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838200"/>
            <a:ext cx="1796319" cy="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Let’s start from the end – Why?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0812" y="612038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y2u.be/rITQlGuXXOw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2" y="1905000"/>
            <a:ext cx="720513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</a:t>
            </a:r>
            <a:r>
              <a:rPr lang="en-US" dirty="0"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ROS carrier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ask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roscore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establish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new connection</a:t>
            </a: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loads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specific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carrier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convert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data 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ROS-</a:t>
            </a:r>
            <a:r>
              <a:rPr lang="it-IT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like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type</a:t>
            </a:r>
            <a:r>
              <a:rPr lang="it-IT" spc="-1" dirty="0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on the </a:t>
            </a:r>
            <a:r>
              <a:rPr lang="it-IT" spc="-1" dirty="0" err="1" smtClean="0">
                <a:solidFill>
                  <a:srgbClr val="376DAE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fly</a:t>
            </a:r>
            <a:endParaRPr lang="it-IT" spc="-1" dirty="0" smtClean="0">
              <a:solidFill>
                <a:srgbClr val="376DAE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need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to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have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ROS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installed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13412" y="2437038"/>
            <a:ext cx="162345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68634" y="4672468"/>
                <a:ext cx="2236703" cy="110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ROS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prstClr val="white"/>
                    </a:solidFill>
                    <a:latin typeface="Arial"/>
                  </a:rPr>
                  <a:t>node</a:t>
                </a: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900979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49853" y="4485546"/>
              <a:ext cx="1055947" cy="52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err="1">
                  <a:solidFill>
                    <a:prstClr val="white"/>
                  </a:solidFill>
                  <a:latin typeface="Arial"/>
                </a:rPr>
                <a:t>y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arp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Arial"/>
                </a:rPr>
                <a:t>node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" name="Cloud 2"/>
          <p:cNvSpPr/>
          <p:nvPr/>
        </p:nvSpPr>
        <p:spPr>
          <a:xfrm>
            <a:off x="979082" y="3810000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00979" y="5319370"/>
            <a:ext cx="1083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@/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yarpNode</a:t>
            </a:r>
            <a:endParaRPr lang="it-IT" sz="1600" spc="-1" dirty="0" smtClean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32012" y="2743200"/>
            <a:ext cx="885736" cy="259919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47192" y="2631058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/topic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3017748" y="2748010"/>
            <a:ext cx="829444" cy="12515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3" name="Cloud 32"/>
          <p:cNvSpPr/>
          <p:nvPr/>
        </p:nvSpPr>
        <p:spPr>
          <a:xfrm>
            <a:off x="5789612" y="3852657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roscore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" idx="0"/>
            <a:endCxn id="33" idx="2"/>
          </p:cNvCxnSpPr>
          <p:nvPr/>
        </p:nvCxnSpPr>
        <p:spPr>
          <a:xfrm>
            <a:off x="2562878" y="4267881"/>
            <a:ext cx="3231651" cy="4265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3"/>
            <a:endCxn id="91" idx="1"/>
          </p:cNvCxnSpPr>
          <p:nvPr/>
        </p:nvCxnSpPr>
        <p:spPr>
          <a:xfrm>
            <a:off x="4883968" y="2748010"/>
            <a:ext cx="829444" cy="137359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9" y="3355710"/>
            <a:ext cx="539604" cy="63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1" y="3385430"/>
            <a:ext cx="614025" cy="5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" grpId="0" animBg="1"/>
      <p:bldP spid="55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5029200"/>
            <a:ext cx="8686801" cy="1447800"/>
          </a:xfrm>
        </p:spPr>
        <p:txBody>
          <a:bodyPr>
            <a:normAutofit/>
          </a:bodyPr>
          <a:lstStyle/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Inherent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complexity</a:t>
            </a:r>
          </a:p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Distributed development</a:t>
            </a:r>
          </a:p>
          <a:p>
            <a:pPr marL="268288" lvl="1" indent="-268288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Short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life span of projects</a:t>
            </a:r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7612" y="1828800"/>
            <a:ext cx="8686801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Various scenarios and platforms</a:t>
            </a:r>
          </a:p>
          <a:p>
            <a:pPr marL="268288" lvl="1" indent="-268288"/>
            <a:r>
              <a:rPr lang="en-US" sz="2400" dirty="0">
                <a:solidFill>
                  <a:srgbClr val="7030A0"/>
                </a:solidFill>
              </a:rPr>
              <a:t>Hardware changes in </a:t>
            </a:r>
            <a:r>
              <a:rPr lang="en-US" sz="2400" dirty="0" smtClean="0">
                <a:solidFill>
                  <a:srgbClr val="7030A0"/>
                </a:solidFill>
              </a:rPr>
              <a:t>time</a:t>
            </a:r>
          </a:p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Lots of different sensors</a:t>
            </a:r>
          </a:p>
          <a:p>
            <a:pPr marL="268288" lvl="1" indent="-268288"/>
            <a:r>
              <a:rPr lang="en-US" sz="2400" dirty="0" smtClean="0">
                <a:solidFill>
                  <a:srgbClr val="7030A0"/>
                </a:solidFill>
              </a:rPr>
              <a:t>Lack of standards</a:t>
            </a:r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9804" y="3657600"/>
            <a:ext cx="8686801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Distributed processing</a:t>
            </a:r>
          </a:p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Real-time friendly</a:t>
            </a:r>
          </a:p>
          <a:p>
            <a:pPr marL="268288" lvl="1" indent="-268288"/>
            <a:r>
              <a:rPr lang="en-US" sz="2400" dirty="0" smtClean="0">
                <a:solidFill>
                  <a:srgbClr val="00B050"/>
                </a:solidFill>
              </a:rPr>
              <a:t>Algorithms/libraries/code changes in time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YARP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/>
        </p:blipFill>
        <p:spPr>
          <a:xfrm>
            <a:off x="720000" y="1748280"/>
            <a:ext cx="3085920" cy="160452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5676212" y="1748280"/>
            <a:ext cx="1942200" cy="2917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8344292" y="1748280"/>
            <a:ext cx="2398320" cy="35992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647440"/>
            <a:ext cx="4267200" cy="25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9154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YARP is 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400" dirty="0" smtClean="0"/>
              <a:t> aimed to ease the development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high level application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robots</a:t>
            </a:r>
            <a:r>
              <a:rPr lang="en-US" sz="2400" dirty="0" smtClean="0"/>
              <a:t> with a strong focus on </a:t>
            </a:r>
            <a:r>
              <a:rPr lang="en-US" sz="2400" dirty="0" smtClean="0">
                <a:solidFill>
                  <a:srgbClr val="00B050"/>
                </a:solidFill>
              </a:rPr>
              <a:t>modularity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code re-usage, flexibility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00B050"/>
                </a:solidFill>
              </a:rPr>
              <a:t>hw</a:t>
            </a:r>
            <a:r>
              <a:rPr lang="en-US" sz="2400" dirty="0" smtClean="0">
                <a:solidFill>
                  <a:srgbClr val="00B050"/>
                </a:solidFill>
              </a:rPr>
              <a:t>/</a:t>
            </a:r>
            <a:r>
              <a:rPr lang="en-US" sz="2400" dirty="0" err="1" smtClean="0">
                <a:solidFill>
                  <a:srgbClr val="00B050"/>
                </a:solidFill>
              </a:rPr>
              <a:t>sw</a:t>
            </a:r>
            <a:r>
              <a:rPr lang="en-US" sz="2400" dirty="0" smtClean="0">
                <a:solidFill>
                  <a:srgbClr val="00B050"/>
                </a:solidFill>
              </a:rPr>
              <a:t> abstraction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Line Callout 2 4"/>
          <p:cNvSpPr/>
          <p:nvPr/>
        </p:nvSpPr>
        <p:spPr>
          <a:xfrm>
            <a:off x="2589212" y="3733800"/>
            <a:ext cx="7239000" cy="1752600"/>
          </a:xfrm>
          <a:prstGeom prst="borderCallout2">
            <a:avLst>
              <a:gd name="adj1" fmla="val 48490"/>
              <a:gd name="adj2" fmla="val -1680"/>
              <a:gd name="adj3" fmla="val 49532"/>
              <a:gd name="adj4" fmla="val -11480"/>
              <a:gd name="adj5" fmla="val -89413"/>
              <a:gd name="adj6" fmla="val 2256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set of libraries, GUIs, tools,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run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facilities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780212" y="2895600"/>
            <a:ext cx="3124201" cy="3733800"/>
            <a:chOff x="6627811" y="2590800"/>
            <a:chExt cx="3124201" cy="3733800"/>
          </a:xfrm>
        </p:grpSpPr>
        <p:sp>
          <p:nvSpPr>
            <p:cNvPr id="14" name="Line Callout 2 (No Border) 13"/>
            <p:cNvSpPr/>
            <p:nvPr/>
          </p:nvSpPr>
          <p:spPr>
            <a:xfrm>
              <a:off x="6627811" y="2590800"/>
              <a:ext cx="3124201" cy="3733800"/>
            </a:xfrm>
            <a:prstGeom prst="callout2">
              <a:avLst>
                <a:gd name="adj1" fmla="val 7550"/>
                <a:gd name="adj2" fmla="val -6438"/>
                <a:gd name="adj3" fmla="val 7285"/>
                <a:gd name="adj4" fmla="val -41614"/>
                <a:gd name="adj5" fmla="val -20827"/>
                <a:gd name="adj6" fmla="val 53754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3612" y="3048000"/>
              <a:ext cx="1600200" cy="381000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Gaze Control</a:t>
              </a:r>
              <a:endParaRPr lang="it-IT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072" y="3718560"/>
              <a:ext cx="1214563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Grasping</a:t>
              </a:r>
              <a:endParaRPr lang="it-IT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3612" y="4392692"/>
              <a:ext cx="1752403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Cook me </a:t>
              </a:r>
              <a:r>
                <a:rPr lang="it-IT" dirty="0" err="1" smtClean="0"/>
                <a:t>dinner</a:t>
              </a:r>
              <a:endParaRPr lang="it-IT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3226" y="5040868"/>
              <a:ext cx="1619628" cy="369332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</a:t>
              </a:r>
              <a:endParaRPr lang="it-IT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72117" y="5665708"/>
              <a:ext cx="1694981" cy="369332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Surveillance</a:t>
              </a:r>
              <a:endParaRPr lang="it-IT" dirty="0"/>
            </a:p>
          </p:txBody>
        </p:sp>
      </p:grpSp>
      <p:sp>
        <p:nvSpPr>
          <p:cNvPr id="23" name="Line Callout 2 22"/>
          <p:cNvSpPr/>
          <p:nvPr/>
        </p:nvSpPr>
        <p:spPr>
          <a:xfrm>
            <a:off x="3312373" y="3285006"/>
            <a:ext cx="4278882" cy="3194304"/>
          </a:xfrm>
          <a:prstGeom prst="borderCallout2">
            <a:avLst>
              <a:gd name="adj1" fmla="val 48490"/>
              <a:gd name="adj2" fmla="val -1680"/>
              <a:gd name="adj3" fmla="val 46956"/>
              <a:gd name="adj4" fmla="val -20028"/>
              <a:gd name="adj5" fmla="val -26039"/>
              <a:gd name="adj6" fmla="val 314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t="-1" r="1262" b="1438"/>
          <a:stretch/>
        </p:blipFill>
        <p:spPr>
          <a:xfrm>
            <a:off x="1062971" y="2418169"/>
            <a:ext cx="2745441" cy="2077631"/>
          </a:xfrm>
          <a:prstGeom prst="rect">
            <a:avLst/>
          </a:prstGeom>
        </p:spPr>
      </p:pic>
      <p:sp>
        <p:nvSpPr>
          <p:cNvPr id="42" name="TextShape 1"/>
          <p:cNvSpPr txBox="1"/>
          <p:nvPr/>
        </p:nvSpPr>
        <p:spPr>
          <a:xfrm>
            <a:off x="2774387" y="653171"/>
            <a:ext cx="6981418" cy="85663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sz="1633"/>
          </a:p>
        </p:txBody>
      </p:sp>
      <p:sp>
        <p:nvSpPr>
          <p:cNvPr id="44" name="CustomShape 2"/>
          <p:cNvSpPr/>
          <p:nvPr/>
        </p:nvSpPr>
        <p:spPr>
          <a:xfrm>
            <a:off x="8859685" y="2612684"/>
            <a:ext cx="587527" cy="18419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3884612" y="3752615"/>
            <a:ext cx="600399" cy="15940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9454308" y="3570233"/>
            <a:ext cx="205030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Real 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robot</a:t>
            </a:r>
            <a:endParaRPr sz="1633" dirty="0"/>
          </a:p>
        </p:txBody>
      </p:sp>
      <p:pic>
        <p:nvPicPr>
          <p:cNvPr id="52" name="Picture 51"/>
          <p:cNvPicPr/>
          <p:nvPr/>
        </p:nvPicPr>
        <p:blipFill rotWithShape="1">
          <a:blip r:embed="rId3"/>
          <a:srcRect l="9030" r="30668"/>
          <a:stretch/>
        </p:blipFill>
        <p:spPr>
          <a:xfrm>
            <a:off x="9577768" y="4393333"/>
            <a:ext cx="1698244" cy="1436976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8859685" y="5019724"/>
            <a:ext cx="587527" cy="18419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9560775" y="5830309"/>
            <a:ext cx="1943837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Simulator</a:t>
            </a:r>
            <a:endParaRPr sz="1633" dirty="0"/>
          </a:p>
        </p:txBody>
      </p:sp>
      <p:sp>
        <p:nvSpPr>
          <p:cNvPr id="55" name="CustomShape 8"/>
          <p:cNvSpPr/>
          <p:nvPr/>
        </p:nvSpPr>
        <p:spPr>
          <a:xfrm>
            <a:off x="1217612" y="4849736"/>
            <a:ext cx="2224374" cy="524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46" tIns="40823" rIns="81646" bIns="40823"/>
          <a:lstStyle/>
          <a:p>
            <a:pPr>
              <a:lnSpc>
                <a:spcPct val="100000"/>
              </a:lnSpc>
            </a:pPr>
            <a:r>
              <a:rPr lang="it-IT" sz="2903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Desired</a:t>
            </a:r>
            <a:r>
              <a:rPr lang="it-IT" sz="2903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z="2903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result</a:t>
            </a:r>
            <a:endParaRPr sz="16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2" r="1267"/>
          <a:stretch/>
        </p:blipFill>
        <p:spPr>
          <a:xfrm>
            <a:off x="9501568" y="1776232"/>
            <a:ext cx="1698244" cy="167633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dirty="0" smtClean="0"/>
              <a:t>Typical application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93602" y="2479376"/>
            <a:ext cx="4171885" cy="1621123"/>
            <a:chOff x="1714479" y="1451118"/>
            <a:chExt cx="5645915" cy="2193906"/>
          </a:xfrm>
        </p:grpSpPr>
        <p:grpSp>
          <p:nvGrpSpPr>
            <p:cNvPr id="17" name="Group 16"/>
            <p:cNvGrpSpPr/>
            <p:nvPr/>
          </p:nvGrpSpPr>
          <p:grpSpPr>
            <a:xfrm>
              <a:off x="1714479" y="1860306"/>
              <a:ext cx="1444651" cy="980675"/>
              <a:chOff x="1714479" y="4181250"/>
              <a:chExt cx="1444651" cy="980675"/>
            </a:xfrm>
          </p:grpSpPr>
          <p:sp>
            <p:nvSpPr>
              <p:cNvPr id="61" name="Cloud 60"/>
              <p:cNvSpPr/>
              <p:nvPr/>
            </p:nvSpPr>
            <p:spPr bwMode="auto">
              <a:xfrm>
                <a:off x="1714479" y="4181250"/>
                <a:ext cx="1444651" cy="980675"/>
              </a:xfrm>
              <a:prstGeom prst="clou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Oval 23"/>
              <p:cNvSpPr>
                <a:spLocks noChangeArrowheads="1"/>
              </p:cNvSpPr>
              <p:nvPr/>
            </p:nvSpPr>
            <p:spPr bwMode="auto">
              <a:xfrm>
                <a:off x="1867706" y="4466728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2336350" y="476549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25"/>
              <p:cNvSpPr>
                <a:spLocks noChangeArrowheads="1"/>
              </p:cNvSpPr>
              <p:nvPr/>
            </p:nvSpPr>
            <p:spPr bwMode="auto">
              <a:xfrm>
                <a:off x="2648781" y="431734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5" name="AutoShape 33"/>
              <p:cNvCxnSpPr>
                <a:cxnSpLocks noChangeShapeType="1"/>
                <a:stCxn id="62" idx="5"/>
                <a:endCxn id="63" idx="2"/>
              </p:cNvCxnSpPr>
              <p:nvPr/>
            </p:nvCxnSpPr>
            <p:spPr bwMode="auto">
              <a:xfrm>
                <a:off x="2134574" y="4721921"/>
                <a:ext cx="201778" cy="19295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AutoShape 34"/>
              <p:cNvCxnSpPr>
                <a:cxnSpLocks noChangeShapeType="1"/>
                <a:stCxn id="63" idx="7"/>
                <a:endCxn id="64" idx="4"/>
              </p:cNvCxnSpPr>
              <p:nvPr/>
            </p:nvCxnSpPr>
            <p:spPr bwMode="auto">
              <a:xfrm rot="5400000" flipH="1" flipV="1">
                <a:off x="2607443" y="4611693"/>
                <a:ext cx="193134" cy="20197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AutoShape 35"/>
              <p:cNvCxnSpPr>
                <a:cxnSpLocks noChangeShapeType="1"/>
                <a:stCxn id="64" idx="2"/>
                <a:endCxn id="62" idx="6"/>
              </p:cNvCxnSpPr>
              <p:nvPr/>
            </p:nvCxnSpPr>
            <p:spPr bwMode="auto">
              <a:xfrm flipH="1">
                <a:off x="2179052" y="4466728"/>
                <a:ext cx="468645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5652120" y="2251779"/>
              <a:ext cx="1708274" cy="1166530"/>
              <a:chOff x="5652120" y="4572723"/>
              <a:chExt cx="1708274" cy="1166530"/>
            </a:xfrm>
          </p:grpSpPr>
          <p:sp>
            <p:nvSpPr>
              <p:cNvPr id="43" name="Cloud 42"/>
              <p:cNvSpPr/>
              <p:nvPr/>
            </p:nvSpPr>
            <p:spPr bwMode="auto">
              <a:xfrm>
                <a:off x="5652120" y="4572723"/>
                <a:ext cx="1708274" cy="1166530"/>
              </a:xfrm>
              <a:prstGeom prst="cloud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5961860" y="5096042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6274291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6430506" y="5245423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6742936" y="479728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" name="AutoShape 36"/>
              <p:cNvCxnSpPr>
                <a:cxnSpLocks noChangeShapeType="1"/>
                <a:stCxn id="46" idx="6"/>
                <a:endCxn id="48" idx="2"/>
              </p:cNvCxnSpPr>
              <p:nvPr/>
            </p:nvCxnSpPr>
            <p:spPr bwMode="auto">
              <a:xfrm>
                <a:off x="6273205" y="5245423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" name="AutoShape 37"/>
              <p:cNvCxnSpPr>
                <a:cxnSpLocks noChangeShapeType="1"/>
                <a:stCxn id="48" idx="7"/>
                <a:endCxn id="51" idx="3"/>
              </p:cNvCxnSpPr>
              <p:nvPr/>
            </p:nvCxnSpPr>
            <p:spPr bwMode="auto">
              <a:xfrm flipV="1">
                <a:off x="6697372" y="5052474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AutoShape 38"/>
              <p:cNvCxnSpPr>
                <a:cxnSpLocks noChangeShapeType="1"/>
                <a:stCxn id="46" idx="0"/>
                <a:endCxn id="47" idx="2"/>
              </p:cNvCxnSpPr>
              <p:nvPr/>
            </p:nvCxnSpPr>
            <p:spPr bwMode="auto">
              <a:xfrm rot="5400000" flipH="1" flipV="1">
                <a:off x="6121493" y="4943244"/>
                <a:ext cx="149381" cy="15621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" name="AutoShape 39"/>
              <p:cNvCxnSpPr>
                <a:cxnSpLocks noChangeShapeType="1"/>
                <a:stCxn id="51" idx="2"/>
                <a:endCxn id="47" idx="6"/>
              </p:cNvCxnSpPr>
              <p:nvPr/>
            </p:nvCxnSpPr>
            <p:spPr bwMode="auto">
              <a:xfrm flipH="1">
                <a:off x="6585634" y="4946661"/>
                <a:ext cx="156214" cy="103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3147276" y="2476336"/>
              <a:ext cx="1708274" cy="1168688"/>
              <a:chOff x="3147276" y="2476336"/>
              <a:chExt cx="1708274" cy="1168688"/>
            </a:xfrm>
          </p:grpSpPr>
          <p:sp>
            <p:nvSpPr>
              <p:cNvPr id="33" name="Cloud 32"/>
              <p:cNvSpPr/>
              <p:nvPr/>
            </p:nvSpPr>
            <p:spPr bwMode="auto">
              <a:xfrm>
                <a:off x="3147276" y="2476336"/>
                <a:ext cx="1708274" cy="1168688"/>
              </a:xfrm>
              <a:prstGeom prst="cloud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26"/>
              <p:cNvSpPr>
                <a:spLocks noChangeArrowheads="1"/>
              </p:cNvSpPr>
              <p:nvPr/>
            </p:nvSpPr>
            <p:spPr bwMode="auto">
              <a:xfrm>
                <a:off x="3431764" y="3001260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auto">
              <a:xfrm>
                <a:off x="3750635" y="2727189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3900407" y="3150641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auto">
              <a:xfrm>
                <a:off x="4212838" y="2702497"/>
                <a:ext cx="312430" cy="298762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" name="AutoShape 36"/>
              <p:cNvCxnSpPr>
                <a:cxnSpLocks noChangeShapeType="1"/>
                <a:stCxn id="34" idx="6"/>
                <a:endCxn id="36" idx="2"/>
              </p:cNvCxnSpPr>
              <p:nvPr/>
            </p:nvCxnSpPr>
            <p:spPr bwMode="auto">
              <a:xfrm>
                <a:off x="3743108" y="3150641"/>
                <a:ext cx="157300" cy="14938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37"/>
              <p:cNvCxnSpPr>
                <a:cxnSpLocks noChangeShapeType="1"/>
                <a:stCxn id="36" idx="7"/>
                <a:endCxn id="37" idx="3"/>
              </p:cNvCxnSpPr>
              <p:nvPr/>
            </p:nvCxnSpPr>
            <p:spPr bwMode="auto">
              <a:xfrm flipV="1">
                <a:off x="4167276" y="2957690"/>
                <a:ext cx="91126" cy="236520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38"/>
              <p:cNvCxnSpPr>
                <a:cxnSpLocks noChangeShapeType="1"/>
                <a:stCxn id="34" idx="0"/>
                <a:endCxn id="35" idx="2"/>
              </p:cNvCxnSpPr>
              <p:nvPr/>
            </p:nvCxnSpPr>
            <p:spPr bwMode="auto">
              <a:xfrm rot="5400000" flipH="1" flipV="1">
                <a:off x="3606962" y="2857589"/>
                <a:ext cx="124689" cy="162656"/>
              </a:xfrm>
              <a:prstGeom prst="curvedConnector2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39"/>
              <p:cNvCxnSpPr>
                <a:cxnSpLocks noChangeShapeType="1"/>
                <a:stCxn id="37" idx="2"/>
                <a:endCxn id="35" idx="6"/>
              </p:cNvCxnSpPr>
              <p:nvPr/>
            </p:nvCxnSpPr>
            <p:spPr bwMode="auto">
              <a:xfrm rot="10800000" flipV="1">
                <a:off x="4063064" y="2851879"/>
                <a:ext cx="149775" cy="24692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" name="Curved Connector 64"/>
            <p:cNvCxnSpPr>
              <a:cxnSpLocks noChangeShapeType="1"/>
              <a:stCxn id="63" idx="4"/>
              <a:endCxn id="34" idx="2"/>
            </p:cNvCxnSpPr>
            <p:nvPr/>
          </p:nvCxnSpPr>
          <p:spPr bwMode="auto">
            <a:xfrm rot="16200000" flipH="1">
              <a:off x="2758499" y="2477376"/>
              <a:ext cx="407330" cy="939197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Curved Connector 66"/>
            <p:cNvCxnSpPr>
              <a:cxnSpLocks noChangeShapeType="1"/>
              <a:stCxn id="28" idx="2"/>
              <a:endCxn id="35" idx="0"/>
            </p:cNvCxnSpPr>
            <p:nvPr/>
          </p:nvCxnSpPr>
          <p:spPr bwMode="auto">
            <a:xfrm rot="10800000" flipV="1">
              <a:off x="3906850" y="2209959"/>
              <a:ext cx="531386" cy="517230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Curved Connector 68"/>
            <p:cNvCxnSpPr>
              <a:cxnSpLocks noChangeShapeType="1"/>
              <a:stCxn id="36" idx="4"/>
              <a:endCxn id="46" idx="3"/>
            </p:cNvCxnSpPr>
            <p:nvPr/>
          </p:nvCxnSpPr>
          <p:spPr bwMode="auto">
            <a:xfrm rot="5400000" flipH="1" flipV="1">
              <a:off x="4822471" y="2264259"/>
              <a:ext cx="419295" cy="1950993"/>
            </a:xfrm>
            <a:prstGeom prst="curvedConnector3">
              <a:avLst>
                <a:gd name="adj1" fmla="val -56012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hape 70"/>
            <p:cNvCxnSpPr>
              <a:cxnSpLocks noChangeShapeType="1"/>
              <a:endCxn id="47" idx="1"/>
            </p:cNvCxnSpPr>
            <p:nvPr/>
          </p:nvCxnSpPr>
          <p:spPr bwMode="auto">
            <a:xfrm flipV="1">
              <a:off x="4525268" y="2520089"/>
              <a:ext cx="1794777" cy="320893"/>
            </a:xfrm>
            <a:prstGeom prst="curvedConnector4">
              <a:avLst>
                <a:gd name="adj1" fmla="val 38960"/>
                <a:gd name="adj2" fmla="val 213040"/>
              </a:avLst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Curved Connector 62"/>
            <p:cNvCxnSpPr>
              <a:cxnSpLocks noChangeShapeType="1"/>
              <a:stCxn id="64" idx="7"/>
              <a:endCxn id="29" idx="2"/>
            </p:cNvCxnSpPr>
            <p:nvPr/>
          </p:nvCxnSpPr>
          <p:spPr bwMode="auto">
            <a:xfrm rot="5400000" flipH="1" flipV="1">
              <a:off x="3496396" y="1254530"/>
              <a:ext cx="204686" cy="1366565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5" name="Group 24"/>
            <p:cNvGrpSpPr/>
            <p:nvPr/>
          </p:nvGrpSpPr>
          <p:grpSpPr>
            <a:xfrm>
              <a:off x="3989671" y="1451118"/>
              <a:ext cx="1373473" cy="1061081"/>
              <a:chOff x="3989671" y="1451118"/>
              <a:chExt cx="1373473" cy="1061081"/>
            </a:xfrm>
          </p:grpSpPr>
          <p:sp>
            <p:nvSpPr>
              <p:cNvPr id="27" name="Cloud 26"/>
              <p:cNvSpPr/>
              <p:nvPr/>
            </p:nvSpPr>
            <p:spPr bwMode="auto">
              <a:xfrm>
                <a:off x="3989671" y="1451118"/>
                <a:ext cx="1373473" cy="1061081"/>
              </a:xfrm>
              <a:prstGeom prst="cloud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4438235" y="2052279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4282022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750665" y="1677788"/>
                <a:ext cx="312430" cy="315360"/>
              </a:xfrm>
              <a:prstGeom prst="ellipse">
                <a:avLst/>
              </a:prstGeom>
              <a:solidFill>
                <a:srgbClr val="CCCCCC"/>
              </a:solidFill>
              <a:ln w="1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1" name="Straight Arrow Connector 72"/>
              <p:cNvCxnSpPr>
                <a:cxnSpLocks noChangeShapeType="1"/>
                <a:stCxn id="30" idx="3"/>
                <a:endCxn id="28" idx="7"/>
              </p:cNvCxnSpPr>
              <p:nvPr/>
            </p:nvCxnSpPr>
            <p:spPr bwMode="auto">
              <a:xfrm rot="5400000">
                <a:off x="4674917" y="1976959"/>
                <a:ext cx="151496" cy="91509"/>
              </a:xfrm>
              <a:prstGeom prst="straightConnector1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" name="Curved Connector 75"/>
              <p:cNvCxnSpPr>
                <a:cxnSpLocks noChangeShapeType="1"/>
                <a:stCxn id="29" idx="6"/>
                <a:endCxn id="30" idx="2"/>
              </p:cNvCxnSpPr>
              <p:nvPr/>
            </p:nvCxnSpPr>
            <p:spPr bwMode="auto">
              <a:xfrm>
                <a:off x="4594451" y="1835468"/>
                <a:ext cx="156214" cy="1096"/>
              </a:xfrm>
              <a:prstGeom prst="curvedConnector3">
                <a:avLst>
                  <a:gd name="adj1" fmla="val 50000"/>
                </a:avLst>
              </a:prstGeom>
              <a:noFill/>
              <a:ln w="108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6" name="Shape 79"/>
            <p:cNvCxnSpPr>
              <a:cxnSpLocks noChangeShapeType="1"/>
              <a:stCxn id="30" idx="6"/>
              <a:endCxn id="47" idx="0"/>
            </p:cNvCxnSpPr>
            <p:nvPr/>
          </p:nvCxnSpPr>
          <p:spPr bwMode="auto">
            <a:xfrm>
              <a:off x="5063094" y="1835470"/>
              <a:ext cx="1367412" cy="640866"/>
            </a:xfrm>
            <a:prstGeom prst="curvedConnector2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61" y="3293831"/>
            <a:ext cx="539604" cy="63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3" y="2030720"/>
            <a:ext cx="614025" cy="54187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1" y="3643053"/>
            <a:ext cx="530181" cy="5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7648847" y="2203508"/>
            <a:ext cx="3169965" cy="420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ports are the communication entry point.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 port is a </a:t>
            </a:r>
            <a:r>
              <a:rPr lang="en-US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bi-directional </a:t>
            </a: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communication entity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Many clients can connect to a port</a:t>
            </a:r>
          </a:p>
          <a:p>
            <a:pPr marL="259232" indent="-259232">
              <a:spcAft>
                <a:spcPts val="1089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Each connection can </a:t>
            </a:r>
            <a:r>
              <a:rPr lang="en-US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use </a:t>
            </a:r>
            <a:r>
              <a:rPr lang="en-US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different protocols or custom carrier to manipulate data on the fly. </a:t>
            </a:r>
          </a:p>
          <a:p>
            <a:pPr marL="259232" indent="-259232">
              <a:buFont typeface="Arial" panose="020B0604020202020204" pitchFamily="34" charset="0"/>
              <a:buChar char="•"/>
            </a:pPr>
            <a:endParaRPr lang="en-US" sz="1633" dirty="0"/>
          </a:p>
          <a:p>
            <a:endParaRPr lang="it-IT" sz="1633" dirty="0"/>
          </a:p>
        </p:txBody>
      </p:sp>
      <p:grpSp>
        <p:nvGrpSpPr>
          <p:cNvPr id="85" name="Group 84"/>
          <p:cNvGrpSpPr/>
          <p:nvPr/>
        </p:nvGrpSpPr>
        <p:grpSpPr>
          <a:xfrm>
            <a:off x="4988110" y="4524559"/>
            <a:ext cx="2043024" cy="1343228"/>
            <a:chOff x="6431624" y="4274590"/>
            <a:chExt cx="2894562" cy="1770610"/>
          </a:xfrm>
        </p:grpSpPr>
        <p:sp>
          <p:nvSpPr>
            <p:cNvPr id="86" name="Rectangle 85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89479" y="4836545"/>
              <a:ext cx="1208609" cy="68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Control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module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743851" y="5466243"/>
              <a:ext cx="995508" cy="392648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40030" y="2009350"/>
            <a:ext cx="801522" cy="39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prstClr val="white"/>
                </a:solidFill>
                <a:latin typeface="Arial"/>
              </a:rPr>
              <a:t>YARP </a:t>
            </a:r>
            <a:r>
              <a:rPr lang="it-IT" dirty="0" smtClean="0">
                <a:solidFill>
                  <a:prstClr val="white"/>
                </a:solidFill>
                <a:latin typeface="Arial"/>
              </a:rPr>
              <a:t>module</a:t>
            </a:r>
            <a:endParaRPr lang="it-IT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95572" y="1981200"/>
            <a:ext cx="2028098" cy="839562"/>
            <a:chOff x="6431624" y="4274590"/>
            <a:chExt cx="2873415" cy="1770610"/>
          </a:xfrm>
        </p:grpSpPr>
        <p:sp>
          <p:nvSpPr>
            <p:cNvPr id="91" name="Rectangle 90"/>
            <p:cNvSpPr/>
            <p:nvPr/>
          </p:nvSpPr>
          <p:spPr>
            <a:xfrm>
              <a:off x="6431624" y="4274590"/>
              <a:ext cx="2873415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69735" y="4672468"/>
              <a:ext cx="1378501" cy="97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Vision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algoritmhs</a:t>
              </a:r>
              <a:endPara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655799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00981" y="3035495"/>
            <a:ext cx="2043024" cy="1757097"/>
            <a:chOff x="6431624" y="4274590"/>
            <a:chExt cx="2894562" cy="177061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96782" y="4836729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Robot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981201" y="4480524"/>
              <a:ext cx="995508" cy="282893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1998426" y="4305512"/>
            <a:ext cx="702644" cy="277432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90" y="2598922"/>
            <a:ext cx="476757" cy="420738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980647" y="3166355"/>
            <a:ext cx="2043024" cy="839562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Port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 flipV="1">
            <a:off x="2697339" y="2413799"/>
            <a:ext cx="2456459" cy="96642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481671"/>
            <a:ext cx="433538" cy="5135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42" y="5510580"/>
            <a:ext cx="433538" cy="51351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52" y="3684997"/>
            <a:ext cx="530181" cy="530181"/>
          </a:xfrm>
          <a:prstGeom prst="rect">
            <a:avLst/>
          </a:prstGeom>
        </p:spPr>
      </p:pic>
      <p:cxnSp>
        <p:nvCxnSpPr>
          <p:cNvPr id="108" name="Straight Arrow Connector 107"/>
          <p:cNvCxnSpPr>
            <a:stCxn id="98" idx="3"/>
            <a:endCxn id="88" idx="1"/>
          </p:cNvCxnSpPr>
          <p:nvPr/>
        </p:nvCxnSpPr>
        <p:spPr>
          <a:xfrm>
            <a:off x="2701070" y="4444228"/>
            <a:ext cx="2507414" cy="1133284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2697339" y="3380224"/>
            <a:ext cx="2456460" cy="218730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808412" y="2472477"/>
            <a:ext cx="679752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91053" y="3110187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76998" y="4628422"/>
            <a:ext cx="821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208484" y="4780275"/>
            <a:ext cx="702644" cy="303706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994695" y="3801294"/>
            <a:ext cx="702644" cy="278631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Port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15" name="Straight Arrow Connector 114"/>
          <p:cNvCxnSpPr>
            <a:stCxn id="114" idx="3"/>
            <a:endCxn id="113" idx="1"/>
          </p:cNvCxnSpPr>
          <p:nvPr/>
        </p:nvCxnSpPr>
        <p:spPr>
          <a:xfrm>
            <a:off x="2697339" y="3940610"/>
            <a:ext cx="2511145" cy="991518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920261" y="4070865"/>
            <a:ext cx="600706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Ports: How YARP communicates</a:t>
            </a:r>
            <a:endParaRPr lang="it-IT" dirty="0"/>
          </a:p>
        </p:txBody>
      </p:sp>
      <p:sp>
        <p:nvSpPr>
          <p:cNvPr id="79" name="TextBox 78"/>
          <p:cNvSpPr txBox="1"/>
          <p:nvPr/>
        </p:nvSpPr>
        <p:spPr>
          <a:xfrm>
            <a:off x="8024087" y="2203506"/>
            <a:ext cx="3480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 server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acts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as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a </a:t>
            </a:r>
            <a:r>
              <a:rPr lang="it-IT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DNS,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resolving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yarp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port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names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into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system</a:t>
            </a:r>
            <a:r>
              <a:rPr lang="it-IT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 </a:t>
            </a:r>
            <a:r>
              <a:rPr lang="it-IT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Bliss Pro Light"/>
              </a:rPr>
              <a:t>sockets</a:t>
            </a:r>
            <a:endParaRPr lang="it-IT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Bliss Pro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95572" y="2437038"/>
            <a:ext cx="2341290" cy="896662"/>
            <a:chOff x="4995572" y="2303017"/>
            <a:chExt cx="2028098" cy="896662"/>
          </a:xfrm>
        </p:grpSpPr>
        <p:sp>
          <p:nvSpPr>
            <p:cNvPr id="89" name="TextBox 88"/>
            <p:cNvSpPr txBox="1"/>
            <p:nvPr/>
          </p:nvSpPr>
          <p:spPr>
            <a:xfrm>
              <a:off x="5940030" y="2331167"/>
              <a:ext cx="801522" cy="39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prstClr val="white"/>
                  </a:solidFill>
                  <a:latin typeface="Arial"/>
                </a:rPr>
                <a:t>YARP </a:t>
              </a:r>
              <a:r>
                <a:rPr lang="it-IT" dirty="0" smtClean="0">
                  <a:solidFill>
                    <a:prstClr val="white"/>
                  </a:solidFill>
                  <a:latin typeface="Arial"/>
                </a:rPr>
                <a:t>module</a:t>
              </a:r>
              <a:endParaRPr lang="it-IT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95572" y="2303017"/>
              <a:ext cx="2028098" cy="896662"/>
              <a:chOff x="6431624" y="4274590"/>
              <a:chExt cx="2873415" cy="189103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431624" y="4274590"/>
                <a:ext cx="2873415" cy="189103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shade val="51000"/>
                      <a:satMod val="130000"/>
                    </a:srgbClr>
                  </a:gs>
                  <a:gs pos="80000">
                    <a:srgbClr val="4F81BD">
                      <a:shade val="93000"/>
                      <a:satMod val="130000"/>
                    </a:srgbClr>
                  </a:gs>
                  <a:gs pos="100000">
                    <a:srgbClr val="4F81B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901511" y="4672468"/>
                <a:ext cx="1246726" cy="97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vision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rPr>
                  <a:t>algorithms</a:t>
                </a:r>
                <a:endParaRPr kumimoji="0" lang="it-I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655796" y="5343445"/>
                <a:ext cx="1245714" cy="541052"/>
              </a:xfrm>
              <a:prstGeom prst="roundRect">
                <a:avLst/>
              </a:prstGeom>
              <a:solidFill>
                <a:srgbClr val="FFFF99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/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</a:rPr>
                  <a:t>vision:i</a:t>
                </a:r>
                <a:endPara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900979" y="2423072"/>
            <a:ext cx="2224719" cy="910627"/>
            <a:chOff x="6431624" y="4274591"/>
            <a:chExt cx="2821410" cy="917630"/>
          </a:xfrm>
        </p:grpSpPr>
        <p:sp>
          <p:nvSpPr>
            <p:cNvPr id="95" name="Rectangle 94"/>
            <p:cNvSpPr/>
            <p:nvPr/>
          </p:nvSpPr>
          <p:spPr>
            <a:xfrm>
              <a:off x="6431624" y="4274591"/>
              <a:ext cx="2821410" cy="917630"/>
            </a:xfrm>
            <a:prstGeom prst="rect">
              <a:avLst/>
            </a:prstGeom>
            <a:gradFill rotWithShape="1">
              <a:gsLst>
                <a:gs pos="0">
                  <a:srgbClr val="376DAE"/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17847" y="4585371"/>
              <a:ext cx="1055947" cy="31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Camera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689450" y="4799376"/>
              <a:ext cx="1287259" cy="254232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image:o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0646" y="3656238"/>
            <a:ext cx="2356215" cy="833733"/>
            <a:chOff x="6431624" y="4274590"/>
            <a:chExt cx="2894562" cy="1770610"/>
          </a:xfrm>
        </p:grpSpPr>
        <p:sp>
          <p:nvSpPr>
            <p:cNvPr id="101" name="Rectangle 100"/>
            <p:cNvSpPr/>
            <p:nvPr/>
          </p:nvSpPr>
          <p:spPr>
            <a:xfrm>
              <a:off x="6431624" y="4274590"/>
              <a:ext cx="2894562" cy="177061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50199" y="4447882"/>
              <a:ext cx="1198036" cy="110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viewer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76946" y="4912608"/>
              <a:ext cx="995508" cy="548640"/>
            </a:xfrm>
            <a:prstGeom prst="roundRect">
              <a:avLst/>
            </a:prstGeom>
            <a:solidFill>
              <a:srgbClr val="FFFF9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/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</a:rPr>
                <a:t>view:i</a:t>
              </a:r>
              <a:endParaRPr kumimoji="0" lang="it-IT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cxnSp>
        <p:nvCxnSpPr>
          <p:cNvPr id="104" name="Straight Arrow Connector 103"/>
          <p:cNvCxnSpPr>
            <a:stCxn id="97" idx="3"/>
            <a:endCxn id="93" idx="1"/>
          </p:cNvCxnSpPr>
          <p:nvPr/>
        </p:nvCxnSpPr>
        <p:spPr>
          <a:xfrm>
            <a:off x="2907812" y="3069999"/>
            <a:ext cx="2270418" cy="2127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9" name="Straight Arrow Connector 108"/>
          <p:cNvCxnSpPr>
            <a:stCxn id="97" idx="3"/>
            <a:endCxn id="103" idx="1"/>
          </p:cNvCxnSpPr>
          <p:nvPr/>
        </p:nvCxnSpPr>
        <p:spPr>
          <a:xfrm>
            <a:off x="2907812" y="3069999"/>
            <a:ext cx="2272530" cy="1015835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808310" y="2968111"/>
            <a:ext cx="679752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udp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79812" y="3581400"/>
            <a:ext cx="91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mjpeg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078807" y="3799544"/>
            <a:ext cx="1585117" cy="91576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3048" y="57150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4512" y="60198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mjpeg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3048" y="5040868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source 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carrier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4086" y="3832114"/>
            <a:ext cx="3709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image:o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192.168.1.1:10001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vision:i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192.168.1.2:10002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view:i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192.168.1.3:10003</a:t>
            </a: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192.168.1.2:10004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192.168.1.3:10005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08485" y="2617041"/>
            <a:ext cx="1015021" cy="243525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rpc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0012" y="2617041"/>
            <a:ext cx="1036776" cy="233904"/>
          </a:xfrm>
          <a:prstGeom prst="roundRect">
            <a:avLst/>
          </a:prstGeom>
          <a:solidFill>
            <a:srgbClr val="FFFF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/command</a:t>
            </a:r>
            <a:endParaRPr kumimoji="0" lang="it-IT" sz="1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2923506" y="2733993"/>
            <a:ext cx="2256506" cy="4811"/>
          </a:xfrm>
          <a:prstGeom prst="straightConnector1">
            <a:avLst/>
          </a:prstGeom>
          <a:noFill/>
          <a:ln w="63500" cap="flat" cmpd="sng" algn="ctr">
            <a:solidFill>
              <a:srgbClr val="92D050"/>
            </a:solidFill>
            <a:prstDash val="solid"/>
            <a:headEnd type="triangle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6612" y="5410200"/>
            <a:ext cx="650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yarp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spc="-1" dirty="0" err="1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600" spc="-1" dirty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it-IT" sz="1600" spc="-1" dirty="0" err="1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it-IT" sz="1600" spc="-1" dirty="0" smtClean="0">
                <a:solidFill>
                  <a:srgbClr val="616365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it-IT" sz="1600" spc="-1" dirty="0">
              <a:solidFill>
                <a:srgbClr val="616365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3088" y="2313335"/>
            <a:ext cx="600706" cy="30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tcp</a:t>
            </a:r>
            <a:endParaRPr lang="it-IT" sz="2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0" grpId="0"/>
      <p:bldP spid="111" grpId="0"/>
      <p:bldP spid="3" grpId="0" animBg="1"/>
      <p:bldP spid="43" grpId="0"/>
      <p:bldP spid="44" grpId="0"/>
      <p:bldP spid="52" grpId="0"/>
      <p:bldP spid="5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2231</TotalTime>
  <Words>1686</Words>
  <Application>Microsoft Office PowerPoint</Application>
  <PresentationFormat>Custom</PresentationFormat>
  <Paragraphs>406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Bliss Pro Light</vt:lpstr>
      <vt:lpstr>Courier New</vt:lpstr>
      <vt:lpstr>Franklin Gothic Medium</vt:lpstr>
      <vt:lpstr>Wingdings</vt:lpstr>
      <vt:lpstr>Business Contrast 16x9</vt:lpstr>
      <vt:lpstr>YARP</vt:lpstr>
      <vt:lpstr>Summary</vt:lpstr>
      <vt:lpstr>Let’s start from the end – Why?</vt:lpstr>
      <vt:lpstr>Why do we need a framework?</vt:lpstr>
      <vt:lpstr>Who uses YARP</vt:lpstr>
      <vt:lpstr>What is YARP</vt:lpstr>
      <vt:lpstr>Typical application</vt:lpstr>
      <vt:lpstr>Ports: How YARP communicates</vt:lpstr>
      <vt:lpstr>Ports: How YARP communicates</vt:lpstr>
      <vt:lpstr>Data types</vt:lpstr>
      <vt:lpstr>Value</vt:lpstr>
      <vt:lpstr>Yarp::os::Property</vt:lpstr>
      <vt:lpstr>Yarp::os::Bottle</vt:lpstr>
      <vt:lpstr>Yarp::sig::ImageOf&lt;PixelType&gt;</vt:lpstr>
      <vt:lpstr>Working with Ports – Client/Server</vt:lpstr>
      <vt:lpstr>Working with Ports -- Streaming</vt:lpstr>
      <vt:lpstr>Hardware abstraction</vt:lpstr>
      <vt:lpstr>Hardware abstraction</vt:lpstr>
      <vt:lpstr>Hardware abstraction</vt:lpstr>
      <vt:lpstr>Hardware abstraction</vt:lpstr>
      <vt:lpstr>Interfaces</vt:lpstr>
      <vt:lpstr>Opening a device</vt:lpstr>
      <vt:lpstr>Remote Control Board</vt:lpstr>
      <vt:lpstr>Access to a device’s interface</vt:lpstr>
      <vt:lpstr>IPositionControl2</vt:lpstr>
      <vt:lpstr>IPositionControl2</vt:lpstr>
      <vt:lpstr>Other YARP features</vt:lpstr>
      <vt:lpstr>Other middleware</vt:lpstr>
      <vt:lpstr>PowerPoint Presentation</vt:lpstr>
      <vt:lpstr>YARP - ROS carrier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YARP</dc:title>
  <dc:creator>Alberto Cardellino</dc:creator>
  <cp:lastModifiedBy>Ugo Pattacini</cp:lastModifiedBy>
  <cp:revision>154</cp:revision>
  <dcterms:created xsi:type="dcterms:W3CDTF">2017-07-11T14:14:43Z</dcterms:created>
  <dcterms:modified xsi:type="dcterms:W3CDTF">2017-11-08T18:42:21Z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