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2"/>
  </p:notesMasterIdLst>
  <p:handoutMasterIdLst>
    <p:handoutMasterId r:id="rId33"/>
  </p:handoutMasterIdLst>
  <p:sldIdLst>
    <p:sldId id="389" r:id="rId2"/>
    <p:sldId id="390" r:id="rId3"/>
    <p:sldId id="387" r:id="rId4"/>
    <p:sldId id="391" r:id="rId5"/>
    <p:sldId id="392" r:id="rId6"/>
    <p:sldId id="394" r:id="rId7"/>
    <p:sldId id="393" r:id="rId8"/>
    <p:sldId id="395" r:id="rId9"/>
    <p:sldId id="396" r:id="rId10"/>
    <p:sldId id="384" r:id="rId11"/>
    <p:sldId id="382" r:id="rId12"/>
    <p:sldId id="397" r:id="rId13"/>
    <p:sldId id="398" r:id="rId14"/>
    <p:sldId id="399" r:id="rId15"/>
    <p:sldId id="400" r:id="rId16"/>
    <p:sldId id="401" r:id="rId17"/>
    <p:sldId id="388" r:id="rId18"/>
    <p:sldId id="385" r:id="rId19"/>
    <p:sldId id="408" r:id="rId20"/>
    <p:sldId id="380" r:id="rId21"/>
    <p:sldId id="402" r:id="rId22"/>
    <p:sldId id="370" r:id="rId23"/>
    <p:sldId id="354" r:id="rId24"/>
    <p:sldId id="403" r:id="rId25"/>
    <p:sldId id="343" r:id="rId26"/>
    <p:sldId id="404" r:id="rId27"/>
    <p:sldId id="405" r:id="rId28"/>
    <p:sldId id="406" r:id="rId29"/>
    <p:sldId id="407" r:id="rId30"/>
    <p:sldId id="362" r:id="rId31"/>
  </p:sldIdLst>
  <p:sldSz cx="12192000" cy="6858000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FF66"/>
    <a:srgbClr val="99CCFF"/>
    <a:srgbClr val="FFFF99"/>
    <a:srgbClr val="616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0" autoAdjust="0"/>
    <p:restoredTop sz="91111" autoAdjust="0"/>
  </p:normalViewPr>
  <p:slideViewPr>
    <p:cSldViewPr snapToGrid="0">
      <p:cViewPr varScale="1">
        <p:scale>
          <a:sx n="82" d="100"/>
          <a:sy n="82" d="100"/>
        </p:scale>
        <p:origin x="96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27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5F1E0-3918-4FD9-BF3E-5005B4AD4A66}" type="datetimeFigureOut">
              <a:rPr lang="en-GB" smtClean="0"/>
              <a:t>24/07/2017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03101-4559-4122-A0C8-795D75F78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257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3751C-2A1E-49FF-98B8-4E34323593E0}" type="datetimeFigureOut">
              <a:rPr lang="en-US" smtClean="0"/>
              <a:pPr/>
              <a:t>24-Jul-17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7CF0C-9237-4D44-A0B7-6FE43C5E1D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6C02FF-6095-4F72-8A72-D0FAF21A62A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3" y="4343232"/>
            <a:ext cx="5486976" cy="4115139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85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6C02FF-6095-4F72-8A72-D0FAF21A62A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513" y="4343232"/>
            <a:ext cx="5486976" cy="4115139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222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5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6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7CF0C-9237-4D44-A0B7-6FE43C5E1D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53201"/>
            <a:ext cx="2844800" cy="1682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553201"/>
            <a:ext cx="3860800" cy="16827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 userDrawn="1"/>
        </p:nvSpPr>
        <p:spPr>
          <a:xfrm>
            <a:off x="11146970" y="58057"/>
            <a:ext cx="11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FC4F1A-69C0-4E08-B8E5-4E9B08B7E5F5}" type="slidenum">
              <a:rPr lang="en-GB" sz="1800" smtClean="0"/>
              <a:t>‹#›</a:t>
            </a:fld>
            <a:r>
              <a:rPr lang="en-GB" sz="1800" dirty="0" smtClean="0"/>
              <a:t>/30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53201"/>
            <a:ext cx="12192000" cy="168275"/>
          </a:xfrm>
          <a:prstGeom prst="rect">
            <a:avLst/>
          </a:prstGeom>
          <a:solidFill>
            <a:srgbClr val="6163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14065" r="11874" b="15165"/>
          <a:stretch/>
        </p:blipFill>
        <p:spPr>
          <a:xfrm>
            <a:off x="140677" y="140677"/>
            <a:ext cx="904352" cy="9138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0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anismac.github.io/ControlChallenges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8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jpg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4.jpg"/><Relationship Id="rId4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0.png"/><Relationship Id="rId4" Type="http://schemas.openxmlformats.org/officeDocument/2006/relationships/image" Target="../media/image40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0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e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0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3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6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35.jpe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9.png"/><Relationship Id="rId7" Type="http://schemas.openxmlformats.org/officeDocument/2006/relationships/image" Target="../media/image60.png"/><Relationship Id="rId12" Type="http://schemas.openxmlformats.org/officeDocument/2006/relationships/image" Target="../media/image6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44.png"/><Relationship Id="rId5" Type="http://schemas.openxmlformats.org/officeDocument/2006/relationships/image" Target="../media/image35.jpeg"/><Relationship Id="rId10" Type="http://schemas.openxmlformats.org/officeDocument/2006/relationships/image" Target="../media/image441.png"/><Relationship Id="rId4" Type="http://schemas.openxmlformats.org/officeDocument/2006/relationships/image" Target="../media/image50.png"/><Relationship Id="rId9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y2u.be/I4ZKfAvs1y0" TargetMode="Externa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gif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27615" y="1937086"/>
            <a:ext cx="3673773" cy="3195967"/>
            <a:chOff x="5025058" y="1337641"/>
            <a:chExt cx="2857500" cy="28575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058" y="1337641"/>
              <a:ext cx="2857500" cy="28575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89" b="91556" l="2667" r="266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41" r="69462" b="7158"/>
            <a:stretch/>
          </p:blipFill>
          <p:spPr>
            <a:xfrm flipH="1">
              <a:off x="6837062" y="1773784"/>
              <a:ext cx="410079" cy="1191127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772542" y="1337641"/>
              <a:ext cx="1362532" cy="39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87" t="11389" r="22390" b="15029"/>
          <a:stretch/>
        </p:blipFill>
        <p:spPr>
          <a:xfrm>
            <a:off x="5745784" y="4415930"/>
            <a:ext cx="681367" cy="681368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4796272" y="4756614"/>
            <a:ext cx="94951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6377" flipH="1">
            <a:off x="5055457" y="1764365"/>
            <a:ext cx="789502" cy="7895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4" t="52609" b="6573"/>
          <a:stretch/>
        </p:blipFill>
        <p:spPr>
          <a:xfrm>
            <a:off x="5745784" y="3489845"/>
            <a:ext cx="1061702" cy="890337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3451933">
            <a:off x="5569143" y="2809028"/>
            <a:ext cx="925560" cy="2544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Experiment (1/6)</a:t>
            </a:r>
            <a:endParaRPr lang="en-US" sz="3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81354" y="1475421"/>
            <a:ext cx="242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Manual Control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52786" y="4866465"/>
            <a:ext cx="242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r>
              <a:rPr lang="en-US" sz="2400" dirty="0" smtClean="0"/>
              <a:t>lectric heater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2014193" y="1998980"/>
            <a:ext cx="198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thermometer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04" y="2039112"/>
            <a:ext cx="4567941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36286" y="476635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2371" y="200545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25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Feedback Control (Closed-loop)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63" y="1040304"/>
            <a:ext cx="9264715" cy="27872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3255" y="4199860"/>
            <a:ext cx="9452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Dynamical Systems </a:t>
            </a:r>
            <a:r>
              <a:rPr lang="en-US" dirty="0" smtClean="0"/>
              <a:t>(differential equation); No static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Linear</a:t>
            </a:r>
            <a:r>
              <a:rPr lang="en-US" dirty="0" smtClean="0"/>
              <a:t> vs. </a:t>
            </a:r>
            <a:r>
              <a:rPr lang="en-US" b="1" dirty="0" smtClean="0"/>
              <a:t>Nonlinear</a:t>
            </a:r>
            <a:r>
              <a:rPr lang="en-US" dirty="0" smtClean="0"/>
              <a:t> Systems/Control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Continuous</a:t>
            </a:r>
            <a:r>
              <a:rPr lang="en-US" dirty="0" smtClean="0"/>
              <a:t> vs. </a:t>
            </a:r>
            <a:r>
              <a:rPr lang="en-US" b="1" dirty="0" smtClean="0"/>
              <a:t>Discrete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Design: </a:t>
            </a:r>
            <a:r>
              <a:rPr lang="en-US" b="1" dirty="0" smtClean="0"/>
              <a:t>Time Performance</a:t>
            </a:r>
            <a:r>
              <a:rPr lang="en-US" dirty="0" smtClean="0"/>
              <a:t>, </a:t>
            </a:r>
            <a:r>
              <a:rPr lang="en-US" b="1" dirty="0" smtClean="0"/>
              <a:t>Stability</a:t>
            </a:r>
            <a:r>
              <a:rPr lang="en-US" dirty="0" smtClean="0"/>
              <a:t>, </a:t>
            </a:r>
            <a:r>
              <a:rPr lang="en-US" b="1" dirty="0" smtClean="0"/>
              <a:t>Robustness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Applications</a:t>
            </a:r>
            <a:r>
              <a:rPr lang="en-US" dirty="0" smtClean="0"/>
              <a:t>: Automotive, Aerospace, Robotics, Industries, Embedded, Military… </a:t>
            </a:r>
            <a:r>
              <a:rPr lang="en-US" b="1" dirty="0" smtClean="0"/>
              <a:t>Everywhere</a:t>
            </a:r>
            <a:r>
              <a:rPr lang="en-US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variety of techniques, but </a:t>
            </a:r>
            <a:r>
              <a:rPr lang="en-US" b="1" dirty="0" smtClean="0"/>
              <a:t>PID rules</a:t>
            </a:r>
            <a:r>
              <a:rPr lang="en-US" dirty="0" smtClean="0"/>
              <a:t> the world of controllers!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4" b="25761"/>
          <a:stretch/>
        </p:blipFill>
        <p:spPr>
          <a:xfrm>
            <a:off x="7365341" y="1446156"/>
            <a:ext cx="2619375" cy="79173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032500" y="2247899"/>
            <a:ext cx="5285059" cy="3971121"/>
            <a:chOff x="3549871" y="2352907"/>
            <a:chExt cx="5182139" cy="37252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871" y="2352907"/>
              <a:ext cx="5182139" cy="372523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7538224" y="2475572"/>
              <a:ext cx="1037064" cy="724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19" y="3935679"/>
            <a:ext cx="4621489" cy="152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5580" y="2357228"/>
                <a:ext cx="4932168" cy="7931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𝑆𝑙𝑖𝑝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tyre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car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car</m:t>
                              </m:r>
                            </m:sub>
                          </m:sSub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80" y="2357228"/>
                <a:ext cx="4932168" cy="793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Hi-Tech Applications of PID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79293" y="1538488"/>
            <a:ext cx="309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Traction Control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559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PID Control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PID:  Proportional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6678592" y="1815324"/>
            <a:ext cx="983850" cy="727090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43435" y="1291997"/>
            <a:ext cx="983850" cy="727090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38250" y="4572000"/>
                <a:ext cx="9734550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Do </a:t>
                </a:r>
                <a:r>
                  <a:rPr lang="en-US" b="1" dirty="0" smtClean="0"/>
                  <a:t>most of the job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Higher gain</a:t>
                </a:r>
                <a:r>
                  <a:rPr lang="en-US" dirty="0" smtClean="0"/>
                  <a:t> leads to </a:t>
                </a:r>
                <a:r>
                  <a:rPr lang="en-US" b="1" dirty="0" smtClean="0"/>
                  <a:t>faster response</a:t>
                </a:r>
                <a:r>
                  <a:rPr lang="en-US" dirty="0" smtClean="0"/>
                  <a:t> but closer to </a:t>
                </a:r>
                <a:r>
                  <a:rPr lang="en-US" b="1" dirty="0" smtClean="0"/>
                  <a:t>instability</a:t>
                </a:r>
                <a:r>
                  <a:rPr lang="en-US" dirty="0" smtClean="0"/>
                  <a:t> (oscillations)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Cannot always guarantee </a:t>
                </a:r>
                <a:r>
                  <a:rPr lang="en-US" b="1" dirty="0" smtClean="0"/>
                  <a:t>zero steady-state error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is sustainable at steady-state?)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4572000"/>
                <a:ext cx="9734550" cy="1338828"/>
              </a:xfrm>
              <a:prstGeom prst="rect">
                <a:avLst/>
              </a:prstGeom>
              <a:blipFill>
                <a:blip r:embed="rId4"/>
                <a:stretch>
                  <a:fillRect l="-376" b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1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PID: Integral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7928659" y="1736609"/>
            <a:ext cx="1643603" cy="863716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435" y="2082572"/>
            <a:ext cx="983850" cy="727090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38250" y="4572000"/>
            <a:ext cx="88011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Look back </a:t>
            </a:r>
            <a:r>
              <a:rPr lang="en-US" dirty="0" smtClean="0"/>
              <a:t>at the </a:t>
            </a:r>
            <a:r>
              <a:rPr lang="en-US" b="1" dirty="0" smtClean="0"/>
              <a:t>accumulated error </a:t>
            </a:r>
            <a:r>
              <a:rPr lang="en-US" dirty="0" smtClean="0"/>
              <a:t>P is unable to correct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Guarantee </a:t>
            </a:r>
            <a:r>
              <a:rPr lang="en-US" b="1" dirty="0" smtClean="0"/>
              <a:t>zero steady state error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Increase controller’s </a:t>
            </a:r>
            <a:r>
              <a:rPr lang="en-US" b="1" dirty="0" smtClean="0"/>
              <a:t>inertia</a:t>
            </a:r>
            <a:r>
              <a:rPr lang="en-US" dirty="0" smtClean="0"/>
              <a:t>, hence instability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66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PID: Derivative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9871760" y="1736609"/>
            <a:ext cx="1243916" cy="863716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3435" y="2835047"/>
            <a:ext cx="983850" cy="727090"/>
          </a:xfrm>
          <a:prstGeom prst="roundRect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38250" y="4572000"/>
            <a:ext cx="88011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Look forward</a:t>
            </a:r>
            <a:r>
              <a:rPr lang="en-US" dirty="0" smtClean="0"/>
              <a:t> regulating the predicted error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Reduce oscillations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Computing derivative robustly is </a:t>
            </a:r>
            <a:r>
              <a:rPr lang="en-US" b="1" dirty="0" smtClean="0"/>
              <a:t>difficult </a:t>
            </a:r>
            <a:r>
              <a:rPr lang="en-US" b="1" dirty="0" smtClean="0">
                <a:sym typeface="Wingdings" panose="05000000000000000000" pitchFamily="2" charset="2"/>
              </a:rPr>
              <a:t> noise gets amplified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080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7285" y="228376"/>
            <a:ext cx="687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How to tune a PID?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291997"/>
            <a:ext cx="6273209" cy="3093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73" y="17366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503332"/>
                  </p:ext>
                </p:extLst>
              </p:nvPr>
            </p:nvGraphicFramePr>
            <p:xfrm>
              <a:off x="3217205" y="4703875"/>
              <a:ext cx="629609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8698">
                      <a:extLst>
                        <a:ext uri="{9D8B030D-6E8A-4147-A177-3AD203B41FA5}">
                          <a16:colId xmlns:a16="http://schemas.microsoft.com/office/drawing/2014/main" val="4172768547"/>
                        </a:ext>
                      </a:extLst>
                    </a:gridCol>
                    <a:gridCol w="2098698">
                      <a:extLst>
                        <a:ext uri="{9D8B030D-6E8A-4147-A177-3AD203B41FA5}">
                          <a16:colId xmlns:a16="http://schemas.microsoft.com/office/drawing/2014/main" val="3080353050"/>
                        </a:ext>
                      </a:extLst>
                    </a:gridCol>
                    <a:gridCol w="2098698">
                      <a:extLst>
                        <a:ext uri="{9D8B030D-6E8A-4147-A177-3AD203B41FA5}">
                          <a16:colId xmlns:a16="http://schemas.microsoft.com/office/drawing/2014/main" val="3512619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Speed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Stability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692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reduces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436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reduces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671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0959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503332"/>
                  </p:ext>
                </p:extLst>
              </p:nvPr>
            </p:nvGraphicFramePr>
            <p:xfrm>
              <a:off x="3217205" y="4703875"/>
              <a:ext cx="629609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8698">
                      <a:extLst>
                        <a:ext uri="{9D8B030D-6E8A-4147-A177-3AD203B41FA5}">
                          <a16:colId xmlns:a16="http://schemas.microsoft.com/office/drawing/2014/main" val="4172768547"/>
                        </a:ext>
                      </a:extLst>
                    </a:gridCol>
                    <a:gridCol w="2098698">
                      <a:extLst>
                        <a:ext uri="{9D8B030D-6E8A-4147-A177-3AD203B41FA5}">
                          <a16:colId xmlns:a16="http://schemas.microsoft.com/office/drawing/2014/main" val="3080353050"/>
                        </a:ext>
                      </a:extLst>
                    </a:gridCol>
                    <a:gridCol w="2098698">
                      <a:extLst>
                        <a:ext uri="{9D8B030D-6E8A-4147-A177-3AD203B41FA5}">
                          <a16:colId xmlns:a16="http://schemas.microsoft.com/office/drawing/2014/main" val="3512619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Speed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Stability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692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0" t="-108197" r="-2008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reduces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436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0" t="-208197" r="-20087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reduces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671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0" t="-308197" r="-20087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increases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0959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79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2647" y="3280693"/>
                <a:ext cx="3999748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47" y="3280693"/>
                <a:ext cx="3999748" cy="691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437" t="2112" r="7617"/>
          <a:stretch/>
        </p:blipFill>
        <p:spPr>
          <a:xfrm>
            <a:off x="5084275" y="1935437"/>
            <a:ext cx="6432697" cy="4411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7285" y="228376"/>
            <a:ext cx="6875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Modeling and Identification</a:t>
            </a:r>
          </a:p>
          <a:p>
            <a:pPr algn="ctr"/>
            <a:r>
              <a:rPr lang="en-US" sz="2800" b="1" dirty="0" smtClean="0"/>
              <a:t>(aka Tuning made right)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51526" y="1617914"/>
                <a:ext cx="1881990" cy="31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526" y="1617914"/>
                <a:ext cx="1881990" cy="317523"/>
              </a:xfrm>
              <a:prstGeom prst="rect">
                <a:avLst/>
              </a:prstGeom>
              <a:blipFill>
                <a:blip r:embed="rId4"/>
                <a:stretch>
                  <a:fillRect l="-2922" t="-13462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2276764" y="2127630"/>
            <a:ext cx="431514" cy="1026535"/>
          </a:xfrm>
          <a:prstGeom prst="downArrow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0334" y="3667557"/>
            <a:ext cx="360192" cy="333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60491" y="3667557"/>
            <a:ext cx="360192" cy="333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62109" y="3272594"/>
            <a:ext cx="360192" cy="333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2865683" y="3774346"/>
            <a:ext cx="1043436" cy="2042842"/>
          </a:xfrm>
          <a:prstGeom prst="bentUpArrow">
            <a:avLst>
              <a:gd name="adj1" fmla="val 24165"/>
              <a:gd name="adj2" fmla="val 17043"/>
              <a:gd name="adj3" fmla="val 33176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Feed-forward Control (Open-loop)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6" y="1539737"/>
            <a:ext cx="7991117" cy="30204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8250" y="4651512"/>
            <a:ext cx="88011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If the </a:t>
            </a:r>
            <a:r>
              <a:rPr lang="en-US" b="1" dirty="0" smtClean="0"/>
              <a:t>model is known</a:t>
            </a:r>
            <a:r>
              <a:rPr lang="en-US" dirty="0" smtClean="0"/>
              <a:t>, why don’t we </a:t>
            </a:r>
            <a:r>
              <a:rPr lang="en-US" b="1" dirty="0" smtClean="0"/>
              <a:t>use this information?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Increase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Feedback controller is still used to ensure </a:t>
            </a:r>
            <a:r>
              <a:rPr lang="en-US" b="1" dirty="0" smtClean="0"/>
              <a:t>robustness</a:t>
            </a:r>
            <a:r>
              <a:rPr lang="en-US" dirty="0" smtClean="0"/>
              <a:t> </a:t>
            </a:r>
            <a:endParaRPr 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083928" y="2563632"/>
                <a:ext cx="1910844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928" y="2563632"/>
                <a:ext cx="1910844" cy="398955"/>
              </a:xfrm>
              <a:prstGeom prst="rect">
                <a:avLst/>
              </a:prstGeom>
              <a:blipFill>
                <a:blip r:embed="rId3"/>
                <a:stretch>
                  <a:fillRect l="-1592" r="-222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8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7" y="2326640"/>
            <a:ext cx="3429101" cy="19627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Discrete PID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37293" y="1584209"/>
                <a:ext cx="5556329" cy="825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293" y="1584209"/>
                <a:ext cx="5556329" cy="82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59213" y="3795179"/>
                <a:ext cx="5347168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13" y="3795179"/>
                <a:ext cx="5347168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05784" y="4012426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784" y="4012426"/>
                <a:ext cx="195823" cy="276999"/>
              </a:xfrm>
              <a:prstGeom prst="rect">
                <a:avLst/>
              </a:prstGeom>
              <a:blipFill>
                <a:blip r:embed="rId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7184044" y="2619872"/>
            <a:ext cx="431514" cy="1026535"/>
          </a:xfrm>
          <a:prstGeom prst="downArrow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27284" y="5166631"/>
            <a:ext cx="583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 to take on some challenges ;)</a:t>
            </a:r>
          </a:p>
          <a:p>
            <a:endParaRPr lang="en-US" sz="1100" dirty="0" smtClean="0"/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janismac.github.io/ControlChallenges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284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27615" y="1937086"/>
            <a:ext cx="3673773" cy="3195967"/>
            <a:chOff x="5025058" y="1337641"/>
            <a:chExt cx="2857500" cy="28575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058" y="1337641"/>
              <a:ext cx="2857500" cy="28575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89" b="91556" l="2667" r="266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41" r="69462" b="7158"/>
            <a:stretch/>
          </p:blipFill>
          <p:spPr>
            <a:xfrm flipH="1">
              <a:off x="6837062" y="1773784"/>
              <a:ext cx="410079" cy="1191127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772542" y="1337641"/>
              <a:ext cx="1362532" cy="397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87" t="11389" r="22390" b="15029"/>
          <a:stretch/>
        </p:blipFill>
        <p:spPr>
          <a:xfrm>
            <a:off x="5745784" y="4415930"/>
            <a:ext cx="681367" cy="681368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4796272" y="4756614"/>
            <a:ext cx="94951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6377" flipH="1">
            <a:off x="5055457" y="1764365"/>
            <a:ext cx="789502" cy="7895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4" t="52609" b="6573"/>
          <a:stretch/>
        </p:blipFill>
        <p:spPr>
          <a:xfrm>
            <a:off x="5745784" y="3489845"/>
            <a:ext cx="1061702" cy="890337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3451933">
            <a:off x="5569143" y="2809028"/>
            <a:ext cx="925560" cy="2544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81354" y="1475421"/>
            <a:ext cx="242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Manual Control</a:t>
            </a:r>
            <a:endParaRPr lang="en-US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52786" y="4866465"/>
            <a:ext cx="242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r>
              <a:rPr lang="en-US" sz="2400" dirty="0" smtClean="0"/>
              <a:t>lectric heater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69" y="2042604"/>
            <a:ext cx="4572000" cy="3429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14193" y="1998980"/>
            <a:ext cx="198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thermometer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136286" y="476635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2371" y="2005451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Experiment (1/6)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871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25"/>
          <p:cNvSpPr>
            <a:spLocks noChangeShapeType="1"/>
          </p:cNvSpPr>
          <p:nvPr/>
        </p:nvSpPr>
        <p:spPr bwMode="auto">
          <a:xfrm>
            <a:off x="6122684" y="2917857"/>
            <a:ext cx="4394200" cy="0"/>
          </a:xfrm>
          <a:prstGeom prst="line">
            <a:avLst/>
          </a:prstGeom>
          <a:noFill/>
          <a:ln w="57150">
            <a:solidFill>
              <a:srgbClr val="AEE16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AutoShape 26"/>
          <p:cNvSpPr>
            <a:spLocks noChangeArrowheads="1"/>
          </p:cNvSpPr>
          <p:nvPr/>
        </p:nvSpPr>
        <p:spPr bwMode="auto">
          <a:xfrm>
            <a:off x="8049093" y="3008074"/>
            <a:ext cx="584200" cy="660348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8686548" y="3183103"/>
            <a:ext cx="158417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Gbit</a:t>
            </a:r>
            <a:r>
              <a:rPr lang="en-US" sz="1600" dirty="0"/>
              <a:t> Ethernet</a:t>
            </a:r>
          </a:p>
        </p:txBody>
      </p:sp>
      <p:sp>
        <p:nvSpPr>
          <p:cNvPr id="86" name="Line 68"/>
          <p:cNvSpPr>
            <a:spLocks noChangeShapeType="1"/>
          </p:cNvSpPr>
          <p:nvPr/>
        </p:nvSpPr>
        <p:spPr bwMode="auto">
          <a:xfrm>
            <a:off x="6131393" y="3746620"/>
            <a:ext cx="4394200" cy="0"/>
          </a:xfrm>
          <a:prstGeom prst="line">
            <a:avLst/>
          </a:prstGeom>
          <a:noFill/>
          <a:ln w="57150">
            <a:solidFill>
              <a:srgbClr val="7CCD3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Rectangle 71"/>
          <p:cNvSpPr>
            <a:spLocks noChangeArrowheads="1"/>
          </p:cNvSpPr>
          <p:nvPr/>
        </p:nvSpPr>
        <p:spPr bwMode="auto">
          <a:xfrm>
            <a:off x="7934342" y="3989341"/>
            <a:ext cx="870751" cy="524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PC104</a:t>
            </a:r>
          </a:p>
        </p:txBody>
      </p:sp>
      <p:cxnSp>
        <p:nvCxnSpPr>
          <p:cNvPr id="91" name="AutoShape 75"/>
          <p:cNvCxnSpPr>
            <a:cxnSpLocks noChangeShapeType="1"/>
            <a:stCxn id="87" idx="2"/>
            <a:endCxn id="118" idx="0"/>
          </p:cNvCxnSpPr>
          <p:nvPr/>
        </p:nvCxnSpPr>
        <p:spPr bwMode="auto">
          <a:xfrm rot="5400000">
            <a:off x="7175514" y="3814682"/>
            <a:ext cx="495282" cy="189312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" name="AutoShape 76"/>
          <p:cNvCxnSpPr>
            <a:cxnSpLocks noChangeShapeType="1"/>
            <a:stCxn id="87" idx="2"/>
            <a:endCxn id="117" idx="0"/>
          </p:cNvCxnSpPr>
          <p:nvPr/>
        </p:nvCxnSpPr>
        <p:spPr bwMode="auto">
          <a:xfrm rot="5400000">
            <a:off x="7684691" y="4304521"/>
            <a:ext cx="475944" cy="89410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3" name="AutoShape 77"/>
          <p:cNvCxnSpPr>
            <a:cxnSpLocks noChangeShapeType="1"/>
            <a:stCxn id="87" idx="2"/>
            <a:endCxn id="114" idx="0"/>
          </p:cNvCxnSpPr>
          <p:nvPr/>
        </p:nvCxnSpPr>
        <p:spPr bwMode="auto">
          <a:xfrm rot="16200000" flipH="1">
            <a:off x="8645808" y="4237513"/>
            <a:ext cx="476413" cy="102859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4" name="AutoShape 78"/>
          <p:cNvCxnSpPr>
            <a:cxnSpLocks noChangeShapeType="1"/>
            <a:stCxn id="87" idx="2"/>
            <a:endCxn id="28" idx="0"/>
          </p:cNvCxnSpPr>
          <p:nvPr/>
        </p:nvCxnSpPr>
        <p:spPr bwMode="auto">
          <a:xfrm rot="16200000" flipH="1">
            <a:off x="9150629" y="3732691"/>
            <a:ext cx="465784" cy="202760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95" name="Text Box 79"/>
          <p:cNvSpPr txBox="1">
            <a:spLocks noChangeArrowheads="1"/>
          </p:cNvSpPr>
          <p:nvPr/>
        </p:nvSpPr>
        <p:spPr bwMode="auto">
          <a:xfrm>
            <a:off x="7372818" y="6002280"/>
            <a:ext cx="2160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rgbClr val="003399"/>
                </a:solidFill>
                <a:latin typeface="Comic Sans MS" pitchFamily="66" charset="0"/>
              </a:rPr>
              <a:t>Sensors &amp; Actuators</a:t>
            </a:r>
          </a:p>
        </p:txBody>
      </p:sp>
      <p:cxnSp>
        <p:nvCxnSpPr>
          <p:cNvPr id="96" name="AutoShape 80"/>
          <p:cNvCxnSpPr>
            <a:cxnSpLocks noChangeShapeType="1"/>
            <a:stCxn id="118" idx="2"/>
            <a:endCxn id="95" idx="1"/>
          </p:cNvCxnSpPr>
          <p:nvPr/>
        </p:nvCxnSpPr>
        <p:spPr bwMode="auto">
          <a:xfrm rot="16200000" flipH="1">
            <a:off x="6766236" y="5563974"/>
            <a:ext cx="316938" cy="8962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7" name="AutoShape 81"/>
          <p:cNvCxnSpPr>
            <a:cxnSpLocks noChangeShapeType="1"/>
            <a:stCxn id="117" idx="2"/>
            <a:endCxn id="95" idx="1"/>
          </p:cNvCxnSpPr>
          <p:nvPr/>
        </p:nvCxnSpPr>
        <p:spPr bwMode="auto">
          <a:xfrm rot="5400000">
            <a:off x="7265758" y="5960705"/>
            <a:ext cx="316912" cy="102791"/>
          </a:xfrm>
          <a:prstGeom prst="curvedConnector4">
            <a:avLst>
              <a:gd name="adj1" fmla="val 23451"/>
              <a:gd name="adj2" fmla="val 322393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8" name="AutoShape 82"/>
          <p:cNvCxnSpPr>
            <a:cxnSpLocks noChangeShapeType="1"/>
            <a:stCxn id="114" idx="2"/>
            <a:endCxn id="95" idx="3"/>
          </p:cNvCxnSpPr>
          <p:nvPr/>
        </p:nvCxnSpPr>
        <p:spPr bwMode="auto">
          <a:xfrm rot="16200000" flipH="1">
            <a:off x="9297956" y="5935103"/>
            <a:ext cx="335807" cy="135096"/>
          </a:xfrm>
          <a:prstGeom prst="curvedConnector4">
            <a:avLst>
              <a:gd name="adj1" fmla="val 24945"/>
              <a:gd name="adj2" fmla="val 51163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9" name="AutoShape 83"/>
          <p:cNvCxnSpPr>
            <a:cxnSpLocks noChangeShapeType="1"/>
            <a:stCxn id="28" idx="2"/>
            <a:endCxn id="95" idx="3"/>
          </p:cNvCxnSpPr>
          <p:nvPr/>
        </p:nvCxnSpPr>
        <p:spPr bwMode="auto">
          <a:xfrm rot="5400000">
            <a:off x="9801830" y="5575059"/>
            <a:ext cx="327072" cy="86392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00" name="Oval 86"/>
          <p:cNvSpPr>
            <a:spLocks noChangeArrowheads="1"/>
          </p:cNvSpPr>
          <p:nvPr/>
        </p:nvSpPr>
        <p:spPr bwMode="auto">
          <a:xfrm>
            <a:off x="8089003" y="5409187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4"/>
          <p:cNvGrpSpPr/>
          <p:nvPr/>
        </p:nvGrpSpPr>
        <p:grpSpPr>
          <a:xfrm>
            <a:off x="8935720" y="4979387"/>
            <a:ext cx="1893655" cy="864096"/>
            <a:chOff x="4484918" y="4517829"/>
            <a:chExt cx="1893655" cy="864096"/>
          </a:xfrm>
        </p:grpSpPr>
        <p:pic>
          <p:nvPicPr>
            <p:cNvPr id="28" name="Picture 11" descr="P7220022"/>
            <p:cNvPicPr>
              <a:picLocks noChangeAspect="1" noChangeArrowheads="1"/>
            </p:cNvPicPr>
            <p:nvPr/>
          </p:nvPicPr>
          <p:blipFill>
            <a:blip r:embed="rId3" cstate="screen"/>
            <a:srcRect l="22736" t="10102" r="28001" b="24233"/>
            <a:stretch>
              <a:fillRect/>
            </a:stretch>
          </p:blipFill>
          <p:spPr bwMode="auto">
            <a:xfrm>
              <a:off x="5514477" y="4517829"/>
              <a:ext cx="864096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4" name="Picture 9" descr="BLL_small"/>
            <p:cNvPicPr>
              <a:picLocks noChangeAspect="1" noChangeArrowheads="1"/>
            </p:cNvPicPr>
            <p:nvPr/>
          </p:nvPicPr>
          <p:blipFill>
            <a:blip r:embed="rId4" cstate="screen"/>
            <a:srcRect l="4609" t="23611" r="47474" b="18056"/>
            <a:stretch>
              <a:fillRect/>
            </a:stretch>
          </p:blipFill>
          <p:spPr bwMode="auto">
            <a:xfrm>
              <a:off x="4484918" y="4528458"/>
              <a:ext cx="925182" cy="8447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" name="Group 115"/>
          <p:cNvGrpSpPr/>
          <p:nvPr/>
        </p:nvGrpSpPr>
        <p:grpSpPr>
          <a:xfrm>
            <a:off x="6014003" y="4989547"/>
            <a:ext cx="1893655" cy="864096"/>
            <a:chOff x="4484918" y="4517829"/>
            <a:chExt cx="1893655" cy="864096"/>
          </a:xfrm>
        </p:grpSpPr>
        <p:pic>
          <p:nvPicPr>
            <p:cNvPr id="117" name="Picture 11" descr="P7220022"/>
            <p:cNvPicPr>
              <a:picLocks noChangeAspect="1" noChangeArrowheads="1"/>
            </p:cNvPicPr>
            <p:nvPr/>
          </p:nvPicPr>
          <p:blipFill>
            <a:blip r:embed="rId3" cstate="screen"/>
            <a:srcRect l="22736" t="10102" r="28001" b="24233"/>
            <a:stretch>
              <a:fillRect/>
            </a:stretch>
          </p:blipFill>
          <p:spPr bwMode="auto">
            <a:xfrm>
              <a:off x="5514477" y="4517829"/>
              <a:ext cx="864096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8" name="Picture 9" descr="BLL_small"/>
            <p:cNvPicPr>
              <a:picLocks noChangeAspect="1" noChangeArrowheads="1"/>
            </p:cNvPicPr>
            <p:nvPr/>
          </p:nvPicPr>
          <p:blipFill>
            <a:blip r:embed="rId4" cstate="screen"/>
            <a:srcRect l="4609" t="23611" r="47474" b="18056"/>
            <a:stretch>
              <a:fillRect/>
            </a:stretch>
          </p:blipFill>
          <p:spPr bwMode="auto">
            <a:xfrm>
              <a:off x="4484918" y="4537167"/>
              <a:ext cx="925182" cy="8447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19" name="Oval 86"/>
          <p:cNvSpPr>
            <a:spLocks noChangeArrowheads="1"/>
          </p:cNvSpPr>
          <p:nvPr/>
        </p:nvSpPr>
        <p:spPr bwMode="auto">
          <a:xfrm>
            <a:off x="8302366" y="5419339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Oval 86"/>
          <p:cNvSpPr>
            <a:spLocks noChangeArrowheads="1"/>
          </p:cNvSpPr>
          <p:nvPr/>
        </p:nvSpPr>
        <p:spPr bwMode="auto">
          <a:xfrm>
            <a:off x="8533147" y="5414977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Oval 86"/>
          <p:cNvSpPr>
            <a:spLocks noChangeArrowheads="1"/>
          </p:cNvSpPr>
          <p:nvPr/>
        </p:nvSpPr>
        <p:spPr bwMode="auto">
          <a:xfrm>
            <a:off x="8737801" y="5419324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43" y="4979388"/>
            <a:ext cx="1917284" cy="115435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131394" y="1223449"/>
            <a:ext cx="4385491" cy="1521177"/>
            <a:chOff x="508725" y="1174123"/>
            <a:chExt cx="8199846" cy="1521177"/>
          </a:xfrm>
        </p:grpSpPr>
        <p:sp>
          <p:nvSpPr>
            <p:cNvPr id="56" name="TextBox 55"/>
            <p:cNvSpPr txBox="1"/>
            <p:nvPr/>
          </p:nvSpPr>
          <p:spPr>
            <a:xfrm>
              <a:off x="551542" y="1494971"/>
              <a:ext cx="8157029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ipos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positionMove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poss.data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while (</a:t>
              </a: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norm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poss-encs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)&gt;1.0) {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Time::delay(0.1);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getEncoders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encs.data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&lt;&lt;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encs.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toString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()&lt;&lt;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endl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8725" y="1174123"/>
              <a:ext cx="449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accent3">
                      <a:lumMod val="75000"/>
                    </a:schemeClr>
                  </a:solidFill>
                </a:rPr>
                <a:t>USER CODE @ 100 Hz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909625" y="4436779"/>
            <a:ext cx="1935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FIRMWARE @ 1 KHz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11625" y="4436779"/>
            <a:ext cx="147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CONTROLLERS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38568" y="4433514"/>
            <a:ext cx="147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DC MOTORS</a:t>
            </a:r>
          </a:p>
        </p:txBody>
      </p:sp>
      <p:sp>
        <p:nvSpPr>
          <p:cNvPr id="64" name="Left-Right Arrow 63"/>
          <p:cNvSpPr/>
          <p:nvPr/>
        </p:nvSpPr>
        <p:spPr>
          <a:xfrm>
            <a:off x="4132504" y="5346276"/>
            <a:ext cx="1419440" cy="21963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pic>
        <p:nvPicPr>
          <p:cNvPr id="36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00261" y="1519326"/>
            <a:ext cx="2498247" cy="2810528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(1/5)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13649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25"/>
          <p:cNvSpPr>
            <a:spLocks noChangeShapeType="1"/>
          </p:cNvSpPr>
          <p:nvPr/>
        </p:nvSpPr>
        <p:spPr bwMode="auto">
          <a:xfrm>
            <a:off x="6122684" y="2917857"/>
            <a:ext cx="4394200" cy="0"/>
          </a:xfrm>
          <a:prstGeom prst="line">
            <a:avLst/>
          </a:prstGeom>
          <a:noFill/>
          <a:ln w="57150">
            <a:solidFill>
              <a:srgbClr val="AEE16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AutoShape 26"/>
          <p:cNvSpPr>
            <a:spLocks noChangeArrowheads="1"/>
          </p:cNvSpPr>
          <p:nvPr/>
        </p:nvSpPr>
        <p:spPr bwMode="auto">
          <a:xfrm>
            <a:off x="8049093" y="3008074"/>
            <a:ext cx="584200" cy="660348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8686548" y="3183103"/>
            <a:ext cx="158417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/>
              <a:t>Gbit</a:t>
            </a:r>
            <a:r>
              <a:rPr lang="en-US" sz="1600" dirty="0"/>
              <a:t> Ethernet</a:t>
            </a:r>
          </a:p>
        </p:txBody>
      </p:sp>
      <p:sp>
        <p:nvSpPr>
          <p:cNvPr id="86" name="Line 68"/>
          <p:cNvSpPr>
            <a:spLocks noChangeShapeType="1"/>
          </p:cNvSpPr>
          <p:nvPr/>
        </p:nvSpPr>
        <p:spPr bwMode="auto">
          <a:xfrm>
            <a:off x="6131393" y="3746620"/>
            <a:ext cx="4394200" cy="0"/>
          </a:xfrm>
          <a:prstGeom prst="line">
            <a:avLst/>
          </a:prstGeom>
          <a:noFill/>
          <a:ln w="57150">
            <a:solidFill>
              <a:srgbClr val="7CCD3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Rectangle 71"/>
          <p:cNvSpPr>
            <a:spLocks noChangeArrowheads="1"/>
          </p:cNvSpPr>
          <p:nvPr/>
        </p:nvSpPr>
        <p:spPr bwMode="auto">
          <a:xfrm>
            <a:off x="7934342" y="3989341"/>
            <a:ext cx="870751" cy="524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PC104</a:t>
            </a:r>
          </a:p>
        </p:txBody>
      </p:sp>
      <p:cxnSp>
        <p:nvCxnSpPr>
          <p:cNvPr id="91" name="AutoShape 75"/>
          <p:cNvCxnSpPr>
            <a:cxnSpLocks noChangeShapeType="1"/>
            <a:stCxn id="87" idx="2"/>
            <a:endCxn id="118" idx="0"/>
          </p:cNvCxnSpPr>
          <p:nvPr/>
        </p:nvCxnSpPr>
        <p:spPr bwMode="auto">
          <a:xfrm rot="5400000">
            <a:off x="7175514" y="3814682"/>
            <a:ext cx="495282" cy="189312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2" name="AutoShape 76"/>
          <p:cNvCxnSpPr>
            <a:cxnSpLocks noChangeShapeType="1"/>
            <a:stCxn id="87" idx="2"/>
            <a:endCxn id="117" idx="0"/>
          </p:cNvCxnSpPr>
          <p:nvPr/>
        </p:nvCxnSpPr>
        <p:spPr bwMode="auto">
          <a:xfrm rot="5400000">
            <a:off x="7684691" y="4304521"/>
            <a:ext cx="475944" cy="89410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3" name="AutoShape 77"/>
          <p:cNvCxnSpPr>
            <a:cxnSpLocks noChangeShapeType="1"/>
            <a:stCxn id="87" idx="2"/>
            <a:endCxn id="114" idx="0"/>
          </p:cNvCxnSpPr>
          <p:nvPr/>
        </p:nvCxnSpPr>
        <p:spPr bwMode="auto">
          <a:xfrm rot="16200000" flipH="1">
            <a:off x="8645808" y="4237513"/>
            <a:ext cx="476413" cy="102859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4" name="AutoShape 78"/>
          <p:cNvCxnSpPr>
            <a:cxnSpLocks noChangeShapeType="1"/>
            <a:stCxn id="87" idx="2"/>
            <a:endCxn id="28" idx="0"/>
          </p:cNvCxnSpPr>
          <p:nvPr/>
        </p:nvCxnSpPr>
        <p:spPr bwMode="auto">
          <a:xfrm rot="16200000" flipH="1">
            <a:off x="9150629" y="3732691"/>
            <a:ext cx="465784" cy="202760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95" name="Text Box 79"/>
          <p:cNvSpPr txBox="1">
            <a:spLocks noChangeArrowheads="1"/>
          </p:cNvSpPr>
          <p:nvPr/>
        </p:nvSpPr>
        <p:spPr bwMode="auto">
          <a:xfrm>
            <a:off x="7372818" y="6002280"/>
            <a:ext cx="2160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rgbClr val="003399"/>
                </a:solidFill>
                <a:latin typeface="Comic Sans MS" pitchFamily="66" charset="0"/>
              </a:rPr>
              <a:t>Sensors &amp; Actuators</a:t>
            </a:r>
          </a:p>
        </p:txBody>
      </p:sp>
      <p:cxnSp>
        <p:nvCxnSpPr>
          <p:cNvPr id="96" name="AutoShape 80"/>
          <p:cNvCxnSpPr>
            <a:cxnSpLocks noChangeShapeType="1"/>
            <a:stCxn id="118" idx="2"/>
            <a:endCxn id="95" idx="1"/>
          </p:cNvCxnSpPr>
          <p:nvPr/>
        </p:nvCxnSpPr>
        <p:spPr bwMode="auto">
          <a:xfrm rot="16200000" flipH="1">
            <a:off x="6766236" y="5563974"/>
            <a:ext cx="316938" cy="8962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7" name="AutoShape 81"/>
          <p:cNvCxnSpPr>
            <a:cxnSpLocks noChangeShapeType="1"/>
            <a:stCxn id="117" idx="2"/>
            <a:endCxn id="95" idx="1"/>
          </p:cNvCxnSpPr>
          <p:nvPr/>
        </p:nvCxnSpPr>
        <p:spPr bwMode="auto">
          <a:xfrm rot="5400000">
            <a:off x="7265758" y="5960705"/>
            <a:ext cx="316912" cy="102791"/>
          </a:xfrm>
          <a:prstGeom prst="curvedConnector4">
            <a:avLst>
              <a:gd name="adj1" fmla="val 23451"/>
              <a:gd name="adj2" fmla="val 322393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8" name="AutoShape 82"/>
          <p:cNvCxnSpPr>
            <a:cxnSpLocks noChangeShapeType="1"/>
            <a:stCxn id="114" idx="2"/>
            <a:endCxn id="95" idx="3"/>
          </p:cNvCxnSpPr>
          <p:nvPr/>
        </p:nvCxnSpPr>
        <p:spPr bwMode="auto">
          <a:xfrm rot="16200000" flipH="1">
            <a:off x="9297956" y="5935103"/>
            <a:ext cx="335807" cy="135096"/>
          </a:xfrm>
          <a:prstGeom prst="curvedConnector4">
            <a:avLst>
              <a:gd name="adj1" fmla="val 24945"/>
              <a:gd name="adj2" fmla="val 51163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9" name="AutoShape 83"/>
          <p:cNvCxnSpPr>
            <a:cxnSpLocks noChangeShapeType="1"/>
            <a:stCxn id="28" idx="2"/>
            <a:endCxn id="95" idx="3"/>
          </p:cNvCxnSpPr>
          <p:nvPr/>
        </p:nvCxnSpPr>
        <p:spPr bwMode="auto">
          <a:xfrm rot="5400000">
            <a:off x="9801830" y="5575059"/>
            <a:ext cx="327072" cy="86392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00" name="Oval 86"/>
          <p:cNvSpPr>
            <a:spLocks noChangeArrowheads="1"/>
          </p:cNvSpPr>
          <p:nvPr/>
        </p:nvSpPr>
        <p:spPr bwMode="auto">
          <a:xfrm>
            <a:off x="8089003" y="5409187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4"/>
          <p:cNvGrpSpPr/>
          <p:nvPr/>
        </p:nvGrpSpPr>
        <p:grpSpPr>
          <a:xfrm>
            <a:off x="8935720" y="4979387"/>
            <a:ext cx="1893655" cy="864096"/>
            <a:chOff x="4484918" y="4517829"/>
            <a:chExt cx="1893655" cy="864096"/>
          </a:xfrm>
        </p:grpSpPr>
        <p:pic>
          <p:nvPicPr>
            <p:cNvPr id="28" name="Picture 11" descr="P7220022"/>
            <p:cNvPicPr>
              <a:picLocks noChangeAspect="1" noChangeArrowheads="1"/>
            </p:cNvPicPr>
            <p:nvPr/>
          </p:nvPicPr>
          <p:blipFill>
            <a:blip r:embed="rId3" cstate="screen"/>
            <a:srcRect l="22736" t="10102" r="28001" b="24233"/>
            <a:stretch>
              <a:fillRect/>
            </a:stretch>
          </p:blipFill>
          <p:spPr bwMode="auto">
            <a:xfrm>
              <a:off x="5514477" y="4517829"/>
              <a:ext cx="864096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4" name="Picture 9" descr="BLL_small"/>
            <p:cNvPicPr>
              <a:picLocks noChangeAspect="1" noChangeArrowheads="1"/>
            </p:cNvPicPr>
            <p:nvPr/>
          </p:nvPicPr>
          <p:blipFill>
            <a:blip r:embed="rId4" cstate="screen"/>
            <a:srcRect l="4609" t="23611" r="47474" b="18056"/>
            <a:stretch>
              <a:fillRect/>
            </a:stretch>
          </p:blipFill>
          <p:spPr bwMode="auto">
            <a:xfrm>
              <a:off x="4484918" y="4528458"/>
              <a:ext cx="925182" cy="8447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3" name="Group 115"/>
          <p:cNvGrpSpPr/>
          <p:nvPr/>
        </p:nvGrpSpPr>
        <p:grpSpPr>
          <a:xfrm>
            <a:off x="6014003" y="4989547"/>
            <a:ext cx="1893655" cy="864096"/>
            <a:chOff x="4484918" y="4517829"/>
            <a:chExt cx="1893655" cy="864096"/>
          </a:xfrm>
        </p:grpSpPr>
        <p:pic>
          <p:nvPicPr>
            <p:cNvPr id="117" name="Picture 11" descr="P7220022"/>
            <p:cNvPicPr>
              <a:picLocks noChangeAspect="1" noChangeArrowheads="1"/>
            </p:cNvPicPr>
            <p:nvPr/>
          </p:nvPicPr>
          <p:blipFill>
            <a:blip r:embed="rId3" cstate="screen"/>
            <a:srcRect l="22736" t="10102" r="28001" b="24233"/>
            <a:stretch>
              <a:fillRect/>
            </a:stretch>
          </p:blipFill>
          <p:spPr bwMode="auto">
            <a:xfrm>
              <a:off x="5514477" y="4517829"/>
              <a:ext cx="864096" cy="8640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8" name="Picture 9" descr="BLL_small"/>
            <p:cNvPicPr>
              <a:picLocks noChangeAspect="1" noChangeArrowheads="1"/>
            </p:cNvPicPr>
            <p:nvPr/>
          </p:nvPicPr>
          <p:blipFill>
            <a:blip r:embed="rId4" cstate="screen"/>
            <a:srcRect l="4609" t="23611" r="47474" b="18056"/>
            <a:stretch>
              <a:fillRect/>
            </a:stretch>
          </p:blipFill>
          <p:spPr bwMode="auto">
            <a:xfrm>
              <a:off x="4484918" y="4537167"/>
              <a:ext cx="925182" cy="8447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19" name="Oval 86"/>
          <p:cNvSpPr>
            <a:spLocks noChangeArrowheads="1"/>
          </p:cNvSpPr>
          <p:nvPr/>
        </p:nvSpPr>
        <p:spPr bwMode="auto">
          <a:xfrm>
            <a:off x="8302366" y="5419339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Oval 86"/>
          <p:cNvSpPr>
            <a:spLocks noChangeArrowheads="1"/>
          </p:cNvSpPr>
          <p:nvPr/>
        </p:nvSpPr>
        <p:spPr bwMode="auto">
          <a:xfrm>
            <a:off x="8533147" y="5414977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Oval 86"/>
          <p:cNvSpPr>
            <a:spLocks noChangeArrowheads="1"/>
          </p:cNvSpPr>
          <p:nvPr/>
        </p:nvSpPr>
        <p:spPr bwMode="auto">
          <a:xfrm>
            <a:off x="8737801" y="5419324"/>
            <a:ext cx="5080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43" y="4979388"/>
            <a:ext cx="1917284" cy="115435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131394" y="1223449"/>
            <a:ext cx="4385491" cy="1521177"/>
            <a:chOff x="508725" y="1174123"/>
            <a:chExt cx="8199846" cy="1521177"/>
          </a:xfrm>
        </p:grpSpPr>
        <p:sp>
          <p:nvSpPr>
            <p:cNvPr id="56" name="TextBox 55"/>
            <p:cNvSpPr txBox="1"/>
            <p:nvPr/>
          </p:nvSpPr>
          <p:spPr>
            <a:xfrm>
              <a:off x="551542" y="1494971"/>
              <a:ext cx="8157029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ipos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positionMove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poss.data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while (</a:t>
              </a: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norm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poss-encs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)&gt;1.0) {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Time::delay(0.1);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getEncoders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encs.data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());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&lt;&lt;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encs.</a:t>
              </a:r>
              <a:r>
                <a:rPr lang="en-GB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toString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()&lt;&lt;</a:t>
              </a:r>
              <a:r>
                <a:rPr lang="en-GB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endl</a:t>
              </a: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8725" y="1174123"/>
              <a:ext cx="4490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accent3">
                      <a:lumMod val="75000"/>
                    </a:schemeClr>
                  </a:solidFill>
                </a:rPr>
                <a:t>USER CODE @ 100 Hz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909625" y="4436779"/>
            <a:ext cx="1935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FIRMWARE @ 1 KHz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11625" y="4436779"/>
            <a:ext cx="147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CONTROLLERS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38568" y="4433514"/>
            <a:ext cx="1471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DC MOTORS</a:t>
            </a:r>
          </a:p>
        </p:txBody>
      </p:sp>
      <p:sp>
        <p:nvSpPr>
          <p:cNvPr id="64" name="Left-Right Arrow 63"/>
          <p:cNvSpPr/>
          <p:nvPr/>
        </p:nvSpPr>
        <p:spPr>
          <a:xfrm>
            <a:off x="4132504" y="5346276"/>
            <a:ext cx="1419440" cy="21963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pic>
        <p:nvPicPr>
          <p:cNvPr id="37" name="Picture 36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4" t="13480" r="10392" b="10658"/>
          <a:stretch/>
        </p:blipFill>
        <p:spPr bwMode="auto">
          <a:xfrm>
            <a:off x="464267" y="1307024"/>
            <a:ext cx="5445358" cy="26823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701105" y="3334765"/>
                <a:ext cx="1913152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05" y="3334765"/>
                <a:ext cx="1913152" cy="5761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(2/5)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86939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15492" y="1137104"/>
            <a:ext cx="8199846" cy="5122162"/>
            <a:chOff x="508725" y="1174123"/>
            <a:chExt cx="8199846" cy="5122162"/>
          </a:xfrm>
        </p:grpSpPr>
        <p:sp>
          <p:nvSpPr>
            <p:cNvPr id="8" name="TextBox 7"/>
            <p:cNvSpPr txBox="1"/>
            <p:nvPr/>
          </p:nvSpPr>
          <p:spPr>
            <a:xfrm>
              <a:off x="551543" y="1494971"/>
              <a:ext cx="8157028" cy="480131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yarp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/dev/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all.h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Property option;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("device",“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remote_controlboard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("remote","</a:t>
              </a:r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icubSim</a:t>
              </a:r>
              <a:r>
                <a:rPr lang="en-GB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/head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option.put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("local","/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client/head");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PolyDriver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clientJointCtrl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(option);</a:t>
              </a:r>
            </a:p>
            <a:p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IEncoders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=NULL;</a:t>
              </a:r>
            </a:p>
            <a:p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IControlMode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imod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=NULL;</a:t>
              </a:r>
            </a:p>
            <a:p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IVelocityControl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ivel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=NULL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if 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clientJointCtrl.isValid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()) {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clientJointCtrl.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ienc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clientJointCtrl.</a:t>
              </a:r>
              <a:r>
                <a:rPr lang="en-GB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imod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clientJointCtrl.</a:t>
              </a:r>
              <a:r>
                <a:rPr lang="en-GB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view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ivel</a:t>
              </a:r>
              <a:r>
                <a:rPr lang="en-GB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GB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8725" y="1174123"/>
              <a:ext cx="3546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OPENING THE JOINT INTERFACE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(3/5)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060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26" y="1673221"/>
            <a:ext cx="2933987" cy="4000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(4/5)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139795"/>
                  </p:ext>
                </p:extLst>
              </p:nvPr>
            </p:nvGraphicFramePr>
            <p:xfrm>
              <a:off x="4811486" y="1818069"/>
              <a:ext cx="6498770" cy="3144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9754">
                      <a:extLst>
                        <a:ext uri="{9D8B030D-6E8A-4147-A177-3AD203B41FA5}">
                          <a16:colId xmlns:a16="http://schemas.microsoft.com/office/drawing/2014/main" val="266443647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100539070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3430626219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163772186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39778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Joint</a:t>
                          </a:r>
                          <a:r>
                            <a:rPr lang="en-US" baseline="0" dirty="0" smtClean="0"/>
                            <a:t> #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Joint</a:t>
                          </a:r>
                          <a:r>
                            <a:rPr lang="en-US" baseline="0" dirty="0" smtClean="0"/>
                            <a:t> 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357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Pitch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408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Roll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331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Yaw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563582"/>
                      </a:ext>
                    </a:extLst>
                  </a:tr>
                  <a:tr h="247314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2248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Tilt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9337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Version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467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/>
                            <a:t>Vergence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972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139795"/>
                  </p:ext>
                </p:extLst>
              </p:nvPr>
            </p:nvGraphicFramePr>
            <p:xfrm>
              <a:off x="4811486" y="1818069"/>
              <a:ext cx="6498770" cy="3144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9754">
                      <a:extLst>
                        <a:ext uri="{9D8B030D-6E8A-4147-A177-3AD203B41FA5}">
                          <a16:colId xmlns:a16="http://schemas.microsoft.com/office/drawing/2014/main" val="266443647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100539070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3430626219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1637721867"/>
                        </a:ext>
                      </a:extLst>
                    </a:gridCol>
                    <a:gridCol w="1299754">
                      <a:extLst>
                        <a:ext uri="{9D8B030D-6E8A-4147-A177-3AD203B41FA5}">
                          <a16:colId xmlns:a16="http://schemas.microsoft.com/office/drawing/2014/main" val="397789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Joint</a:t>
                          </a:r>
                          <a:r>
                            <a:rPr lang="en-US" baseline="0" dirty="0" smtClean="0"/>
                            <a:t> #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Joint</a:t>
                          </a:r>
                          <a:r>
                            <a:rPr lang="en-US" baseline="0" dirty="0" smtClean="0"/>
                            <a:t> 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Unit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73578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Pitch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118462" r="-101402" b="-68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4081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Roll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218462" r="-101402" b="-58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331986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Neck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Yaw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318462" r="-101402" b="-48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56358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22489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Tilt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520000" r="-101402" b="-2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393377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Version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620000" r="-101402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467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Eyes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/>
                            <a:t>Vergence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533" t="-720000" r="-101402" b="-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[</a:t>
                          </a:r>
                          <a:r>
                            <a:rPr lang="en-US" sz="2000" dirty="0" err="1" smtClean="0"/>
                            <a:t>deg</a:t>
                          </a:r>
                          <a:r>
                            <a:rPr lang="en-US" sz="2000" dirty="0" smtClean="0"/>
                            <a:t>]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9725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756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26" y="1673221"/>
            <a:ext cx="2933987" cy="4000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Joint Control (5/5)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812" y="1449543"/>
            <a:ext cx="4870771" cy="2733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90969" y="4448929"/>
                <a:ext cx="2202078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69" y="4448929"/>
                <a:ext cx="2202078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9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971832" y="2378088"/>
            <a:ext cx="2782957" cy="1956251"/>
          </a:xfrm>
          <a:prstGeom prst="rect">
            <a:avLst/>
          </a:prstGeom>
          <a:solidFill>
            <a:srgbClr val="00B0F0">
              <a:alpha val="40000"/>
            </a:srgbClr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4564" y="2378088"/>
            <a:ext cx="2782957" cy="1956251"/>
          </a:xfrm>
          <a:prstGeom prst="rect">
            <a:avLst/>
          </a:prstGeom>
          <a:solidFill>
            <a:srgbClr val="00B0F0">
              <a:alpha val="40000"/>
            </a:srgbClr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66" y="1888434"/>
            <a:ext cx="4130084" cy="2935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Geometry of Pixels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55498" y="5039895"/>
                <a:ext cx="5587299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800" b="1" dirty="0" smtClean="0"/>
                  <a:t>Disparity:</a:t>
                </a:r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800" b="0" dirty="0" smtClean="0"/>
              </a:p>
              <a:p>
                <a:pPr algn="ctr"/>
                <a:endParaRPr lang="en-US" sz="16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objects </a:t>
                </a:r>
                <a:r>
                  <a:rPr lang="en-US" sz="2000" dirty="0"/>
                  <a:t>closer </a:t>
                </a:r>
                <a:r>
                  <a:rPr lang="en-US" sz="2000" dirty="0" smtClean="0"/>
                  <a:t>than current fixation point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&gt;0</m:t>
                    </m:r>
                  </m:oMath>
                </a14:m>
                <a:endParaRPr lang="en-US" sz="28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v</a:t>
                </a:r>
                <a:r>
                  <a:rPr lang="en-US" sz="2000" dirty="0" err="1" smtClean="0"/>
                  <a:t>ergence</a:t>
                </a:r>
                <a:r>
                  <a:rPr lang="en-US" sz="2000" dirty="0" smtClean="0"/>
                  <a:t> controls disparity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498" y="5039895"/>
                <a:ext cx="5587299" cy="1292662"/>
              </a:xfrm>
              <a:prstGeom prst="rect">
                <a:avLst/>
              </a:prstGeom>
              <a:blipFill>
                <a:blip r:embed="rId4"/>
                <a:stretch>
                  <a:fillRect l="-2617" t="-8019" r="-436" b="-10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48842" y="4334339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22841" y="4334339"/>
            <a:ext cx="254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Right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9440" y="1817608"/>
            <a:ext cx="3323982" cy="2516733"/>
            <a:chOff x="259440" y="1817608"/>
            <a:chExt cx="3323982" cy="2516733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37964" y="2286252"/>
              <a:ext cx="3039557" cy="2923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619923" y="2063750"/>
              <a:ext cx="65" cy="2270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239162" y="1817608"/>
                  <a:ext cx="3442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162" y="1817608"/>
                  <a:ext cx="3442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0526" r="-7018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59440" y="3965007"/>
                  <a:ext cx="3316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40" y="3965007"/>
                  <a:ext cx="33162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2963" r="-925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530860" y="1817608"/>
            <a:ext cx="3363481" cy="2516733"/>
            <a:chOff x="259440" y="1817608"/>
            <a:chExt cx="3363481" cy="2516733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437964" y="2279650"/>
              <a:ext cx="3033295" cy="6602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619923" y="2063750"/>
              <a:ext cx="65" cy="2270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9162" y="1817608"/>
                  <a:ext cx="3837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162" y="1817608"/>
                  <a:ext cx="38375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9524" r="-3175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59440" y="3965007"/>
                  <a:ext cx="3561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40" y="3965007"/>
                  <a:ext cx="35612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1864" r="-1695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/>
          <p:cNvSpPr/>
          <p:nvPr/>
        </p:nvSpPr>
        <p:spPr>
          <a:xfrm>
            <a:off x="2078960" y="3302953"/>
            <a:ext cx="85725" cy="1065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60915" y="3302953"/>
            <a:ext cx="85725" cy="1065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51701" y="2329448"/>
            <a:ext cx="85725" cy="1065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7578" y="1955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0,0</a:t>
            </a:r>
            <a:endParaRPr lang="en-US" b="1" dirty="0"/>
          </a:p>
        </p:txBody>
      </p:sp>
      <p:sp>
        <p:nvSpPr>
          <p:cNvPr id="7" name="Octagon 6"/>
          <p:cNvSpPr/>
          <p:nvPr/>
        </p:nvSpPr>
        <p:spPr>
          <a:xfrm rot="19768359">
            <a:off x="1147821" y="2812785"/>
            <a:ext cx="489055" cy="434262"/>
          </a:xfrm>
          <a:prstGeom prst="octagon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355060" y="2941003"/>
            <a:ext cx="85725" cy="10652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endCxn id="42" idx="0"/>
          </p:cNvCxnSpPr>
          <p:nvPr/>
        </p:nvCxnSpPr>
        <p:spPr>
          <a:xfrm>
            <a:off x="1397922" y="2286252"/>
            <a:ext cx="1" cy="65475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2"/>
          </p:cNvCxnSpPr>
          <p:nvPr/>
        </p:nvCxnSpPr>
        <p:spPr>
          <a:xfrm flipH="1">
            <a:off x="605837" y="2994264"/>
            <a:ext cx="749223" cy="231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ctagon 29"/>
          <p:cNvSpPr/>
          <p:nvPr/>
        </p:nvSpPr>
        <p:spPr>
          <a:xfrm rot="19768359">
            <a:off x="4930964" y="2745163"/>
            <a:ext cx="489055" cy="434262"/>
          </a:xfrm>
          <a:prstGeom prst="octagon">
            <a:avLst/>
          </a:prstGeom>
          <a:solidFill>
            <a:schemeClr val="bg1">
              <a:lumMod val="50000"/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140306" y="2887742"/>
            <a:ext cx="85725" cy="10652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2" idx="2"/>
          </p:cNvCxnSpPr>
          <p:nvPr/>
        </p:nvCxnSpPr>
        <p:spPr>
          <a:xfrm flipH="1" flipV="1">
            <a:off x="3886983" y="2935292"/>
            <a:ext cx="1253323" cy="571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2" idx="0"/>
          </p:cNvCxnSpPr>
          <p:nvPr/>
        </p:nvCxnSpPr>
        <p:spPr>
          <a:xfrm flipH="1" flipV="1">
            <a:off x="5183168" y="2279650"/>
            <a:ext cx="1" cy="60809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290630" y="4471838"/>
            <a:ext cx="4453150" cy="1549615"/>
            <a:chOff x="4263315" y="2492159"/>
            <a:chExt cx="4453150" cy="154961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263315" y="2576945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01515" y="3518554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59519" y="2820623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63315" y="2492159"/>
            <a:ext cx="4453150" cy="1549615"/>
            <a:chOff x="4263315" y="2492159"/>
            <a:chExt cx="4453150" cy="154961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263315" y="2576945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01515" y="3518554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59519" y="2820623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79609" y="228376"/>
            <a:ext cx="78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Image Based Joint Velocity Control (1/2)</a:t>
            </a:r>
            <a:endParaRPr lang="en-US" sz="36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04316" y="1514033"/>
            <a:ext cx="2782957" cy="1956251"/>
            <a:chOff x="144327" y="2278697"/>
            <a:chExt cx="2782957" cy="1956251"/>
          </a:xfrm>
        </p:grpSpPr>
        <p:grpSp>
          <p:nvGrpSpPr>
            <p:cNvPr id="6" name="Group 5"/>
            <p:cNvGrpSpPr/>
            <p:nvPr/>
          </p:nvGrpSpPr>
          <p:grpSpPr>
            <a:xfrm>
              <a:off x="144327" y="2278697"/>
              <a:ext cx="2782957" cy="1956251"/>
              <a:chOff x="694564" y="2378088"/>
              <a:chExt cx="2782957" cy="195625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94564" y="2378088"/>
                <a:ext cx="2782957" cy="195625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078960" y="3302953"/>
                <a:ext cx="85725" cy="1065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355060" y="2941003"/>
                <a:ext cx="85725" cy="1065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890548" y="2921000"/>
              <a:ext cx="638175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4316" y="3473877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cxnSp>
        <p:nvCxnSpPr>
          <p:cNvPr id="17" name="Straight Connector 16"/>
          <p:cNvCxnSpPr>
            <a:endCxn id="5" idx="0"/>
          </p:cNvCxnSpPr>
          <p:nvPr/>
        </p:nvCxnSpPr>
        <p:spPr>
          <a:xfrm>
            <a:off x="1207674" y="1510440"/>
            <a:ext cx="1" cy="5665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2"/>
          </p:cNvCxnSpPr>
          <p:nvPr/>
        </p:nvCxnSpPr>
        <p:spPr>
          <a:xfrm>
            <a:off x="504316" y="2130208"/>
            <a:ext cx="660496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blipFill>
                <a:blip r:embed="rId3"/>
                <a:stretch>
                  <a:fillRect l="-12963" r="-925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blipFill>
                <a:blip r:embed="rId4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50449" y="2197100"/>
            <a:ext cx="2899260" cy="3261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6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025845" y="4473257"/>
            <a:ext cx="4718977" cy="1353498"/>
            <a:chOff x="3997488" y="2492159"/>
            <a:chExt cx="4718977" cy="1353498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109672" y="3476325"/>
                  <a:ext cx="3316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72" y="3476325"/>
                  <a:ext cx="33162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2963" r="-925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997488" y="2656946"/>
                  <a:ext cx="5786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7488" y="2656946"/>
                  <a:ext cx="57868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579" r="-1368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82621" y="2827152"/>
                  <a:ext cx="6072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𝑡𝑖𝑙𝑡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621" y="2827152"/>
                  <a:ext cx="60728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000"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3997488" y="2492159"/>
            <a:ext cx="4718977" cy="1353498"/>
            <a:chOff x="3997488" y="2492159"/>
            <a:chExt cx="4718977" cy="135349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109672" y="3476325"/>
                  <a:ext cx="3442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72" y="3476325"/>
                  <a:ext cx="34426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526" r="-7018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997488" y="2656946"/>
                  <a:ext cx="5786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160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7488" y="2656946"/>
                  <a:ext cx="57868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2632" r="-1263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682621" y="2827152"/>
                  <a:ext cx="7110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𝑣𝑒𝑟𝑠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621" y="2827152"/>
                  <a:ext cx="71109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983" r="-170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50449" y="2197100"/>
            <a:ext cx="2899260" cy="326166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13964" y="3139842"/>
                <a:ext cx="908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?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den>
                    </m:f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964" y="3139842"/>
                <a:ext cx="908117" cy="523220"/>
              </a:xfrm>
              <a:prstGeom prst="rect">
                <a:avLst/>
              </a:prstGeom>
              <a:blipFill>
                <a:blip r:embed="rId10"/>
                <a:stretch>
                  <a:fillRect l="-1342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597102" y="5095105"/>
                <a:ext cx="908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?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den>
                    </m:f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102" y="5095105"/>
                <a:ext cx="908117" cy="523220"/>
              </a:xfrm>
              <a:prstGeom prst="rect">
                <a:avLst/>
              </a:prstGeom>
              <a:blipFill>
                <a:blip r:embed="rId11"/>
                <a:stretch>
                  <a:fillRect l="-1342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504316" y="1514033"/>
            <a:ext cx="2782957" cy="1956251"/>
            <a:chOff x="144327" y="2278697"/>
            <a:chExt cx="2782957" cy="1956251"/>
          </a:xfrm>
        </p:grpSpPr>
        <p:grpSp>
          <p:nvGrpSpPr>
            <p:cNvPr id="47" name="Group 46"/>
            <p:cNvGrpSpPr/>
            <p:nvPr/>
          </p:nvGrpSpPr>
          <p:grpSpPr>
            <a:xfrm>
              <a:off x="144327" y="2278697"/>
              <a:ext cx="2782957" cy="1956251"/>
              <a:chOff x="694564" y="2378088"/>
              <a:chExt cx="2782957" cy="1956251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94564" y="2378088"/>
                <a:ext cx="2782957" cy="195625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078960" y="3302953"/>
                <a:ext cx="85725" cy="1065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355060" y="2941003"/>
                <a:ext cx="85725" cy="1065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>
              <a:off x="890548" y="2921000"/>
              <a:ext cx="638175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04316" y="3473877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cxnSp>
        <p:nvCxnSpPr>
          <p:cNvPr id="53" name="Straight Connector 52"/>
          <p:cNvCxnSpPr>
            <a:endCxn id="51" idx="0"/>
          </p:cNvCxnSpPr>
          <p:nvPr/>
        </p:nvCxnSpPr>
        <p:spPr>
          <a:xfrm>
            <a:off x="1207674" y="1510440"/>
            <a:ext cx="1" cy="5665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1" idx="2"/>
          </p:cNvCxnSpPr>
          <p:nvPr/>
        </p:nvCxnSpPr>
        <p:spPr>
          <a:xfrm>
            <a:off x="504316" y="2130208"/>
            <a:ext cx="660496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blipFill>
                <a:blip r:embed="rId12"/>
                <a:stretch>
                  <a:fillRect l="-12963" r="-925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blipFill>
                <a:blip r:embed="rId13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2479609" y="228376"/>
            <a:ext cx="78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Image Based Joint Velocity Control (1/2)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6080" y="4473257"/>
            <a:ext cx="334264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Is P sufficient?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What happens if the object moves at constant speed?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89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263315" y="3511334"/>
            <a:ext cx="4453150" cy="1549615"/>
            <a:chOff x="4263315" y="2492159"/>
            <a:chExt cx="4453150" cy="154961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961" y="2492159"/>
              <a:ext cx="4205504" cy="116883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263315" y="2576945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01515" y="3518554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59519" y="2820623"/>
              <a:ext cx="368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4316" y="1514033"/>
            <a:ext cx="2782957" cy="1956251"/>
            <a:chOff x="144327" y="2278697"/>
            <a:chExt cx="2782957" cy="1956251"/>
          </a:xfrm>
        </p:grpSpPr>
        <p:grpSp>
          <p:nvGrpSpPr>
            <p:cNvPr id="6" name="Group 5"/>
            <p:cNvGrpSpPr/>
            <p:nvPr/>
          </p:nvGrpSpPr>
          <p:grpSpPr>
            <a:xfrm>
              <a:off x="144327" y="2278697"/>
              <a:ext cx="2782957" cy="1956251"/>
              <a:chOff x="694564" y="2378088"/>
              <a:chExt cx="2782957" cy="195625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94564" y="2378088"/>
                <a:ext cx="2782957" cy="195625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078960" y="3302953"/>
                <a:ext cx="85725" cy="1065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355060" y="2941003"/>
                <a:ext cx="85725" cy="1065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890548" y="2921000"/>
              <a:ext cx="638175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4316" y="3473877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cxnSp>
        <p:nvCxnSpPr>
          <p:cNvPr id="17" name="Straight Connector 16"/>
          <p:cNvCxnSpPr>
            <a:endCxn id="5" idx="0"/>
          </p:cNvCxnSpPr>
          <p:nvPr/>
        </p:nvCxnSpPr>
        <p:spPr>
          <a:xfrm>
            <a:off x="1207674" y="1510440"/>
            <a:ext cx="1" cy="5665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2"/>
          </p:cNvCxnSpPr>
          <p:nvPr/>
        </p:nvCxnSpPr>
        <p:spPr>
          <a:xfrm>
            <a:off x="504316" y="2130208"/>
            <a:ext cx="660496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blipFill>
                <a:blip r:embed="rId3"/>
                <a:stretch>
                  <a:fillRect l="-12963" r="-925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blipFill>
                <a:blip r:embed="rId4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50449" y="2197100"/>
            <a:ext cx="2899260" cy="3261668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55325" y="6039074"/>
            <a:ext cx="254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Right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56923" y="3711143"/>
                <a:ext cx="3837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923" y="3711143"/>
                <a:ext cx="383759" cy="369332"/>
              </a:xfrm>
              <a:prstGeom prst="rect">
                <a:avLst/>
              </a:prstGeom>
              <a:blipFill>
                <a:blip r:embed="rId6"/>
                <a:stretch>
                  <a:fillRect l="-9524" r="-317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5958" y="4407811"/>
                <a:ext cx="356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4407811"/>
                <a:ext cx="356123" cy="369332"/>
              </a:xfrm>
              <a:prstGeom prst="rect">
                <a:avLst/>
              </a:prstGeom>
              <a:blipFill>
                <a:blip r:embed="rId7"/>
                <a:stretch>
                  <a:fillRect l="-12069" r="-172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504316" y="4082823"/>
            <a:ext cx="2782957" cy="1956251"/>
            <a:chOff x="504316" y="4082823"/>
            <a:chExt cx="2782957" cy="1956251"/>
          </a:xfrm>
        </p:grpSpPr>
        <p:sp>
          <p:nvSpPr>
            <p:cNvPr id="26" name="Rectangle 25"/>
            <p:cNvSpPr/>
            <p:nvPr/>
          </p:nvSpPr>
          <p:spPr>
            <a:xfrm>
              <a:off x="504316" y="4082823"/>
              <a:ext cx="2782957" cy="195625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93399" y="5007688"/>
              <a:ext cx="85725" cy="106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672790" y="4592477"/>
              <a:ext cx="85725" cy="1065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0" idx="0"/>
            </p:cNvCxnSpPr>
            <p:nvPr/>
          </p:nvCxnSpPr>
          <p:spPr>
            <a:xfrm>
              <a:off x="1715652" y="4095750"/>
              <a:ext cx="1" cy="49672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30" idx="2"/>
            </p:cNvCxnSpPr>
            <p:nvPr/>
          </p:nvCxnSpPr>
          <p:spPr>
            <a:xfrm>
              <a:off x="504316" y="4645737"/>
              <a:ext cx="1168474" cy="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29" idx="1"/>
            </p:cNvCxnSpPr>
            <p:nvPr/>
          </p:nvCxnSpPr>
          <p:spPr>
            <a:xfrm>
              <a:off x="1748802" y="4701346"/>
              <a:ext cx="157151" cy="321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479609" y="228376"/>
            <a:ext cx="78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Image Based Joint Velocity Control (2/2)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896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61" y="3511334"/>
            <a:ext cx="4205504" cy="11688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04316" y="1514033"/>
            <a:ext cx="2782957" cy="1956251"/>
            <a:chOff x="144327" y="2278697"/>
            <a:chExt cx="2782957" cy="1956251"/>
          </a:xfrm>
        </p:grpSpPr>
        <p:grpSp>
          <p:nvGrpSpPr>
            <p:cNvPr id="6" name="Group 5"/>
            <p:cNvGrpSpPr/>
            <p:nvPr/>
          </p:nvGrpSpPr>
          <p:grpSpPr>
            <a:xfrm>
              <a:off x="144327" y="2278697"/>
              <a:ext cx="2782957" cy="1956251"/>
              <a:chOff x="694564" y="2378088"/>
              <a:chExt cx="2782957" cy="195625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94564" y="2378088"/>
                <a:ext cx="2782957" cy="195625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078960" y="3302953"/>
                <a:ext cx="85725" cy="1065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355060" y="2941003"/>
                <a:ext cx="85725" cy="1065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890548" y="2921000"/>
              <a:ext cx="638175" cy="3111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04316" y="3473877"/>
            <a:ext cx="233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Left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p:cxnSp>
        <p:nvCxnSpPr>
          <p:cNvPr id="17" name="Straight Connector 16"/>
          <p:cNvCxnSpPr>
            <a:endCxn id="5" idx="0"/>
          </p:cNvCxnSpPr>
          <p:nvPr/>
        </p:nvCxnSpPr>
        <p:spPr>
          <a:xfrm>
            <a:off x="1207674" y="1510440"/>
            <a:ext cx="1" cy="56650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2"/>
          </p:cNvCxnSpPr>
          <p:nvPr/>
        </p:nvCxnSpPr>
        <p:spPr>
          <a:xfrm>
            <a:off x="504316" y="2130208"/>
            <a:ext cx="660496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1892282"/>
                <a:ext cx="331629" cy="369332"/>
              </a:xfrm>
              <a:prstGeom prst="rect">
                <a:avLst/>
              </a:prstGeom>
              <a:blipFill>
                <a:blip r:embed="rId3"/>
                <a:stretch>
                  <a:fillRect l="-12963" r="-925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44" y="1127410"/>
                <a:ext cx="344260" cy="369332"/>
              </a:xfrm>
              <a:prstGeom prst="rect">
                <a:avLst/>
              </a:prstGeom>
              <a:blipFill>
                <a:blip r:embed="rId4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 descr="C:\Users\pattacini\Documents\JOB\IIT\PHD\THESIS\Images\gazeCtrl_Plant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50449" y="2197100"/>
            <a:ext cx="2899260" cy="3261668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55325" y="6039074"/>
            <a:ext cx="254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Right Image </a:t>
            </a:r>
            <a:r>
              <a:rPr lang="en-US" sz="2000" b="1" dirty="0" smtClean="0"/>
              <a:t>320x240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56923" y="3711143"/>
                <a:ext cx="3837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923" y="3711143"/>
                <a:ext cx="383759" cy="369332"/>
              </a:xfrm>
              <a:prstGeom prst="rect">
                <a:avLst/>
              </a:prstGeom>
              <a:blipFill>
                <a:blip r:embed="rId6"/>
                <a:stretch>
                  <a:fillRect l="-9524" r="-317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5958" y="4407811"/>
                <a:ext cx="356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8" y="4407811"/>
                <a:ext cx="356123" cy="369332"/>
              </a:xfrm>
              <a:prstGeom prst="rect">
                <a:avLst/>
              </a:prstGeom>
              <a:blipFill>
                <a:blip r:embed="rId7"/>
                <a:stretch>
                  <a:fillRect l="-12069" r="-172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504316" y="4082823"/>
            <a:ext cx="2782957" cy="1956251"/>
            <a:chOff x="504316" y="4082823"/>
            <a:chExt cx="2782957" cy="1956251"/>
          </a:xfrm>
        </p:grpSpPr>
        <p:sp>
          <p:nvSpPr>
            <p:cNvPr id="26" name="Rectangle 25"/>
            <p:cNvSpPr/>
            <p:nvPr/>
          </p:nvSpPr>
          <p:spPr>
            <a:xfrm>
              <a:off x="504316" y="4082823"/>
              <a:ext cx="2782957" cy="195625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93399" y="5007688"/>
              <a:ext cx="85725" cy="1065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672790" y="4592477"/>
              <a:ext cx="85725" cy="1065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0" idx="0"/>
            </p:cNvCxnSpPr>
            <p:nvPr/>
          </p:nvCxnSpPr>
          <p:spPr>
            <a:xfrm>
              <a:off x="1715652" y="4095750"/>
              <a:ext cx="1" cy="49672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30" idx="2"/>
            </p:cNvCxnSpPr>
            <p:nvPr/>
          </p:nvCxnSpPr>
          <p:spPr>
            <a:xfrm>
              <a:off x="504316" y="4645737"/>
              <a:ext cx="1168474" cy="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29" idx="1"/>
            </p:cNvCxnSpPr>
            <p:nvPr/>
          </p:nvCxnSpPr>
          <p:spPr>
            <a:xfrm>
              <a:off x="1748802" y="4701346"/>
              <a:ext cx="157151" cy="321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391537" y="3673932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537" y="3673932"/>
                <a:ext cx="238847" cy="369332"/>
              </a:xfrm>
              <a:prstGeom prst="rect">
                <a:avLst/>
              </a:prstGeom>
              <a:blipFill>
                <a:blip r:embed="rId8"/>
                <a:stretch>
                  <a:fillRect l="-275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128504" y="4592477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504" y="4592477"/>
                <a:ext cx="256609" cy="369332"/>
              </a:xfrm>
              <a:prstGeom prst="rect">
                <a:avLst/>
              </a:prstGeom>
              <a:blipFill>
                <a:blip r:embed="rId9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683059" y="3858598"/>
                <a:ext cx="750398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𝑣𝑒𝑟𝑔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059" y="3858598"/>
                <a:ext cx="750398" cy="399405"/>
              </a:xfrm>
              <a:prstGeom prst="rect">
                <a:avLst/>
              </a:prstGeom>
              <a:blipFill>
                <a:blip r:embed="rId10"/>
                <a:stretch>
                  <a:fillRect l="-5691" r="-4878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2479609" y="228376"/>
            <a:ext cx="78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Image Based Joint Velocity Control (2/2)</a:t>
            </a:r>
            <a:endParaRPr lang="en-US" sz="36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4203907" y="5422411"/>
            <a:ext cx="4446542" cy="780361"/>
            <a:chOff x="4203907" y="5422411"/>
            <a:chExt cx="4446542" cy="7803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3907" y="5422411"/>
              <a:ext cx="852953" cy="78036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155722" y="5669742"/>
              <a:ext cx="3494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Version and </a:t>
              </a:r>
              <a:r>
                <a:rPr lang="en-US" b="1" dirty="0" err="1" smtClean="0"/>
                <a:t>Vergence</a:t>
              </a:r>
              <a:r>
                <a:rPr lang="en-US" b="1" dirty="0" smtClean="0"/>
                <a:t> are coupled!</a:t>
              </a:r>
              <a:endParaRPr 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33836" y="4175778"/>
                <a:ext cx="9081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!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den>
                    </m:f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836" y="4175778"/>
                <a:ext cx="908117" cy="523220"/>
              </a:xfrm>
              <a:prstGeom prst="rect">
                <a:avLst/>
              </a:prstGeom>
              <a:blipFill>
                <a:blip r:embed="rId12"/>
                <a:stretch>
                  <a:fillRect l="-1342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89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086061" y="5075332"/>
                <a:ext cx="2462123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61" y="5075332"/>
                <a:ext cx="2462123" cy="1179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648"/>
            <a:ext cx="7084665" cy="29765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81353" y="1475421"/>
            <a:ext cx="257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Automatic Control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04" y="2039112"/>
            <a:ext cx="4576068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(2/6)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55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1158240"/>
            <a:ext cx="7498080" cy="42176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75560" y="5553423"/>
            <a:ext cx="749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hlinkClick r:id="rId3"/>
              </a:rPr>
              <a:t>http://y2u.be/I4ZKfAvs1y0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27284" y="228376"/>
            <a:ext cx="686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The Gaze Controller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645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086061" y="5075332"/>
                <a:ext cx="2462123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61" y="5075332"/>
                <a:ext cx="2462123" cy="1179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648"/>
            <a:ext cx="7084665" cy="29765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81353" y="1475421"/>
            <a:ext cx="257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Automatic Control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04" y="2039112"/>
            <a:ext cx="4572000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(2/6)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259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24" t="4684" r="7471"/>
          <a:stretch/>
        </p:blipFill>
        <p:spPr>
          <a:xfrm>
            <a:off x="4319337" y="1479883"/>
            <a:ext cx="6569243" cy="44155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(3/6)</a:t>
            </a:r>
            <a:endParaRPr lang="en-US" sz="3600" b="1" dirty="0"/>
          </a:p>
        </p:txBody>
      </p:sp>
      <p:sp>
        <p:nvSpPr>
          <p:cNvPr id="10" name="Up Arrow 9"/>
          <p:cNvSpPr/>
          <p:nvPr/>
        </p:nvSpPr>
        <p:spPr>
          <a:xfrm>
            <a:off x="2033337" y="1801105"/>
            <a:ext cx="553452" cy="3429000"/>
          </a:xfrm>
          <a:prstGeom prst="upArrow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6116" y="3223218"/>
            <a:ext cx="30078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Increasing gain </a:t>
            </a:r>
            <a:r>
              <a:rPr lang="en-US" sz="3200" b="1" i="1" dirty="0" smtClean="0"/>
              <a:t>K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537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709" r="6801"/>
          <a:stretch/>
        </p:blipFill>
        <p:spPr>
          <a:xfrm>
            <a:off x="5976808" y="1490472"/>
            <a:ext cx="5971032" cy="4156634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1853344"/>
            <a:ext cx="5605272" cy="2734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(4/6)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83632" y="4738447"/>
                <a:ext cx="2462123" cy="11396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32" y="4738447"/>
                <a:ext cx="2462123" cy="1139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6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428" r="7011"/>
          <a:stretch/>
        </p:blipFill>
        <p:spPr>
          <a:xfrm>
            <a:off x="5955522" y="1491915"/>
            <a:ext cx="5967773" cy="41508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1864954"/>
            <a:ext cx="5605605" cy="2734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(5/6)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201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1864954"/>
            <a:ext cx="5605605" cy="2734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</a:t>
            </a:r>
            <a:r>
              <a:rPr lang="en-US" sz="3600" b="1" dirty="0"/>
              <a:t>6</a:t>
            </a:r>
            <a:r>
              <a:rPr lang="en-US" sz="3600" b="1" dirty="0" smtClean="0"/>
              <a:t>/6)</a:t>
            </a:r>
            <a:endParaRPr lang="en-US" sz="3600" b="1" dirty="0"/>
          </a:p>
        </p:txBody>
      </p:sp>
      <p:sp>
        <p:nvSpPr>
          <p:cNvPr id="9" name="Oval 8"/>
          <p:cNvSpPr/>
          <p:nvPr/>
        </p:nvSpPr>
        <p:spPr>
          <a:xfrm>
            <a:off x="3472069" y="1726420"/>
            <a:ext cx="488215" cy="486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208" y="1865376"/>
            <a:ext cx="4714243" cy="35387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13928" y="5733272"/>
            <a:ext cx="309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Disturbance Rejection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12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1864954"/>
            <a:ext cx="5605605" cy="2734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32" y="4738447"/>
                <a:ext cx="2462123" cy="1552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927285" y="22837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Experiment </a:t>
            </a:r>
            <a:r>
              <a:rPr lang="en-US" sz="3600" b="1" dirty="0" smtClean="0"/>
              <a:t>(</a:t>
            </a:r>
            <a:r>
              <a:rPr lang="en-US" sz="3600" b="1" dirty="0"/>
              <a:t>6</a:t>
            </a:r>
            <a:r>
              <a:rPr lang="en-US" sz="3600" b="1" dirty="0" smtClean="0"/>
              <a:t>/6)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13928" y="5733272"/>
            <a:ext cx="309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Disturbance Rejection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21" y="1864954"/>
            <a:ext cx="4720093" cy="354007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472069" y="1726420"/>
            <a:ext cx="488215" cy="486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5685</TotalTime>
  <Words>625</Words>
  <Application>Microsoft Office PowerPoint</Application>
  <PresentationFormat>Widescreen</PresentationFormat>
  <Paragraphs>238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Comic Sans MS</vt:lpstr>
      <vt:lpstr>Consolas</vt:lpstr>
      <vt:lpstr>Wingdings</vt:lpstr>
      <vt:lpstr>Title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Dring</dc:creator>
  <cp:lastModifiedBy>Ugo Pattacini</cp:lastModifiedBy>
  <cp:revision>591</cp:revision>
  <dcterms:created xsi:type="dcterms:W3CDTF">2008-10-22T13:24:50Z</dcterms:created>
  <dcterms:modified xsi:type="dcterms:W3CDTF">2017-07-24T21:31:45Z</dcterms:modified>
</cp:coreProperties>
</file>