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1" r:id="rId4"/>
    <p:sldId id="258" r:id="rId5"/>
    <p:sldId id="259" r:id="rId6"/>
    <p:sldId id="260"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FC84D36-1DA8-4105-85DE-DA5690F5B02D}" type="datetimeFigureOut">
              <a:rPr lang="en-US" smtClean="0"/>
              <a:t>10/5/2015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71B1F9E2-2FB6-4706-BABB-E3084BDEF63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FC84D36-1DA8-4105-85DE-DA5690F5B02D}" type="datetimeFigureOut">
              <a:rPr lang="en-US" smtClean="0"/>
              <a:t>10/5/2015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B1F9E2-2FB6-4706-BABB-E3084BDEF6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FC84D36-1DA8-4105-85DE-DA5690F5B02D}" type="datetimeFigureOut">
              <a:rPr lang="en-US" smtClean="0"/>
              <a:t>10/5/2015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B1F9E2-2FB6-4706-BABB-E3084BDEF6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FC84D36-1DA8-4105-85DE-DA5690F5B02D}" type="datetimeFigureOut">
              <a:rPr lang="en-US" smtClean="0"/>
              <a:t>10/5/2015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B1F9E2-2FB6-4706-BABB-E3084BDEF63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FC84D36-1DA8-4105-85DE-DA5690F5B02D}" type="datetimeFigureOut">
              <a:rPr lang="en-US" smtClean="0"/>
              <a:t>10/5/2015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B1F9E2-2FB6-4706-BABB-E3084BDEF63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FC84D36-1DA8-4105-85DE-DA5690F5B02D}" type="datetimeFigureOut">
              <a:rPr lang="en-US" smtClean="0"/>
              <a:t>10/5/2015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1B1F9E2-2FB6-4706-BABB-E3084BDEF63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FC84D36-1DA8-4105-85DE-DA5690F5B02D}" type="datetimeFigureOut">
              <a:rPr lang="en-US" smtClean="0"/>
              <a:t>10/5/2015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1B1F9E2-2FB6-4706-BABB-E3084BDEF63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FC84D36-1DA8-4105-85DE-DA5690F5B02D}" type="datetimeFigureOut">
              <a:rPr lang="en-US" smtClean="0"/>
              <a:t>10/5/2015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1B1F9E2-2FB6-4706-BABB-E3084BDEF6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FC84D36-1DA8-4105-85DE-DA5690F5B02D}" type="datetimeFigureOut">
              <a:rPr lang="en-US" smtClean="0"/>
              <a:t>10/5/2015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1B1F9E2-2FB6-4706-BABB-E3084BDEF6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FC84D36-1DA8-4105-85DE-DA5690F5B02D}" type="datetimeFigureOut">
              <a:rPr lang="en-US" smtClean="0"/>
              <a:t>10/5/2015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1B1F9E2-2FB6-4706-BABB-E3084BDEF63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FC84D36-1DA8-4105-85DE-DA5690F5B02D}" type="datetimeFigureOut">
              <a:rPr lang="en-US" smtClean="0"/>
              <a:t>10/5/2015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1B1F9E2-2FB6-4706-BABB-E3084BDEF635}"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FC84D36-1DA8-4105-85DE-DA5690F5B02D}" type="datetimeFigureOut">
              <a:rPr lang="en-US" smtClean="0"/>
              <a:t>10/5/2015</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1B1F9E2-2FB6-4706-BABB-E3084BDEF63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1371601"/>
            <a:ext cx="5862505" cy="21336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Spark and Hadoop working Together</a:t>
            </a:r>
            <a:br>
              <a:rPr lang="en-US" dirty="0" smtClean="0"/>
            </a:br>
            <a:endParaRPr lang="en-US" dirty="0"/>
          </a:p>
        </p:txBody>
      </p:sp>
    </p:spTree>
    <p:extLst>
      <p:ext uri="{BB962C8B-B14F-4D97-AF65-F5344CB8AC3E}">
        <p14:creationId xmlns:p14="http://schemas.microsoft.com/office/powerpoint/2010/main" val="127927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413248"/>
          </a:xfrm>
        </p:spPr>
        <p:txBody>
          <a:bodyPr>
            <a:normAutofit fontScale="92500" lnSpcReduction="20000"/>
          </a:bodyPr>
          <a:lstStyle/>
          <a:p>
            <a:r>
              <a:rPr lang="en-US" dirty="0" smtClean="0"/>
              <a:t>Spark is intended to enhance, not replace the Hadoop stack .</a:t>
            </a:r>
          </a:p>
          <a:p>
            <a:endParaRPr lang="en-US" dirty="0" smtClean="0"/>
          </a:p>
          <a:p>
            <a:r>
              <a:rPr lang="en-US" dirty="0" smtClean="0"/>
              <a:t>Spark was designed to read and write data from and to HDFS, as well as other storage systems, such as </a:t>
            </a:r>
            <a:r>
              <a:rPr lang="en-US" dirty="0" err="1" smtClean="0"/>
              <a:t>HBase</a:t>
            </a:r>
            <a:r>
              <a:rPr lang="en-US" dirty="0" smtClean="0"/>
              <a:t> and Amazon’s S3 and </a:t>
            </a:r>
            <a:r>
              <a:rPr lang="en-US" dirty="0" err="1" smtClean="0"/>
              <a:t>hadoop</a:t>
            </a:r>
            <a:r>
              <a:rPr lang="en-US" dirty="0" smtClean="0"/>
              <a:t> users can enrich their processing capabilities by combining Spark with Hadoop </a:t>
            </a:r>
            <a:r>
              <a:rPr lang="en-US" dirty="0" err="1" smtClean="0"/>
              <a:t>MapReduce</a:t>
            </a:r>
            <a:r>
              <a:rPr lang="en-US" dirty="0" smtClean="0"/>
              <a:t>, </a:t>
            </a:r>
            <a:r>
              <a:rPr lang="en-US" dirty="0" err="1" smtClean="0"/>
              <a:t>HBase</a:t>
            </a:r>
            <a:r>
              <a:rPr lang="en-US" dirty="0" smtClean="0"/>
              <a:t>, and other big data frameworks.</a:t>
            </a:r>
          </a:p>
          <a:p>
            <a:endParaRPr lang="en-US" dirty="0" smtClean="0"/>
          </a:p>
          <a:p>
            <a:r>
              <a:rPr lang="en-US" dirty="0" smtClean="0"/>
              <a:t>we can run Hadoop 1.x or Hadoop 2.0 (YARN), and no matter whether you have administrative privileges to configure the Hadoop cluster or not, there is a way for you to run Spark!</a:t>
            </a:r>
            <a:endParaRPr lang="en-US" dirty="0"/>
          </a:p>
        </p:txBody>
      </p:sp>
    </p:spTree>
    <p:extLst>
      <p:ext uri="{BB962C8B-B14F-4D97-AF65-F5344CB8AC3E}">
        <p14:creationId xmlns:p14="http://schemas.microsoft.com/office/powerpoint/2010/main" val="206364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2290763"/>
            <a:ext cx="4495800"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103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dirty="0" smtClean="0"/>
              <a:t>There are three ways to deploy Spark in a Hadoop cluster: </a:t>
            </a:r>
            <a:r>
              <a:rPr lang="en-US" b="1" dirty="0" smtClean="0"/>
              <a:t>standalone, YARN, and SIMR.</a:t>
            </a:r>
          </a:p>
          <a:p>
            <a:pPr marL="0" indent="0">
              <a:buNone/>
            </a:pPr>
            <a:r>
              <a:rPr lang="en-US" dirty="0"/>
              <a:t> </a:t>
            </a:r>
            <a:endParaRPr lang="en-US" dirty="0" smtClean="0"/>
          </a:p>
          <a:p>
            <a:pPr marL="0" indent="0">
              <a:buNone/>
            </a:pPr>
            <a:r>
              <a:rPr lang="en-US" dirty="0"/>
              <a:t> </a:t>
            </a:r>
            <a:r>
              <a:rPr lang="en-US" dirty="0" smtClean="0"/>
              <a:t>1. </a:t>
            </a:r>
            <a:r>
              <a:rPr lang="en-US" b="1" dirty="0" smtClean="0"/>
              <a:t>Standalone deployment</a:t>
            </a:r>
            <a:r>
              <a:rPr lang="en-US" dirty="0" smtClean="0"/>
              <a:t>: </a:t>
            </a:r>
          </a:p>
          <a:p>
            <a:pPr marL="0" indent="0">
              <a:buNone/>
            </a:pPr>
            <a:endParaRPr lang="en-US" dirty="0" smtClean="0"/>
          </a:p>
          <a:p>
            <a:pPr marL="0" indent="0">
              <a:buNone/>
            </a:pPr>
            <a:r>
              <a:rPr lang="en-US" dirty="0" smtClean="0"/>
              <a:t>With the standalone deployment one can statically allocate resources on all or a subset of machines in a Hadoop cluster and run Spark side by side with Hadoop MR. The user can then run arbitrary Spark jobs on her HDFS data. Its simplicity makes this the deployment of choice for many Hadoop 1.x users.</a:t>
            </a:r>
          </a:p>
          <a:p>
            <a:pPr marL="0" indent="0">
              <a:buNone/>
            </a:pPr>
            <a:endParaRPr lang="en-US" dirty="0" smtClean="0"/>
          </a:p>
          <a:p>
            <a:endParaRPr lang="en-US" dirty="0"/>
          </a:p>
        </p:txBody>
      </p:sp>
    </p:spTree>
    <p:extLst>
      <p:ext uri="{BB962C8B-B14F-4D97-AF65-F5344CB8AC3E}">
        <p14:creationId xmlns:p14="http://schemas.microsoft.com/office/powerpoint/2010/main" val="9643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smtClean="0"/>
              <a:t>2. </a:t>
            </a:r>
            <a:r>
              <a:rPr lang="en-US" b="1" dirty="0" smtClean="0"/>
              <a:t>Hadoop Yarn deployment: </a:t>
            </a:r>
          </a:p>
          <a:p>
            <a:pPr marL="0" indent="0">
              <a:buNone/>
            </a:pPr>
            <a:endParaRPr lang="en-US" dirty="0"/>
          </a:p>
          <a:p>
            <a:pPr marL="0" indent="0">
              <a:buNone/>
            </a:pPr>
            <a:endParaRPr lang="en-US" dirty="0" smtClean="0"/>
          </a:p>
          <a:p>
            <a:pPr marL="0" indent="0">
              <a:buNone/>
            </a:pPr>
            <a:r>
              <a:rPr lang="en-US" dirty="0" smtClean="0"/>
              <a:t>Hadoop users who have already deployed or are planning to deploy Hadoop Yarn can simply run Spark on YARN without any pre-installation or administrative access required. </a:t>
            </a:r>
          </a:p>
          <a:p>
            <a:pPr marL="0" indent="0">
              <a:buNone/>
            </a:pPr>
            <a:endParaRPr lang="en-US" dirty="0" smtClean="0"/>
          </a:p>
          <a:p>
            <a:pPr marL="0" indent="0">
              <a:buNone/>
            </a:pPr>
            <a:r>
              <a:rPr lang="en-US" dirty="0" smtClean="0"/>
              <a:t>This allows users to easily integrate Spark in their Hadoop stack and take advantage of the full power of Spark, as well as of other components running on top of Spark.</a:t>
            </a:r>
            <a:endParaRPr lang="en-US" dirty="0"/>
          </a:p>
        </p:txBody>
      </p:sp>
    </p:spTree>
    <p:extLst>
      <p:ext uri="{BB962C8B-B14F-4D97-AF65-F5344CB8AC3E}">
        <p14:creationId xmlns:p14="http://schemas.microsoft.com/office/powerpoint/2010/main" val="281533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buNone/>
            </a:pPr>
            <a:r>
              <a:rPr lang="en-US" dirty="0" smtClean="0"/>
              <a:t>3. </a:t>
            </a:r>
            <a:r>
              <a:rPr lang="en-US" b="1" dirty="0" smtClean="0"/>
              <a:t>Spark In </a:t>
            </a:r>
            <a:r>
              <a:rPr lang="en-US" b="1" dirty="0" err="1" smtClean="0"/>
              <a:t>MapReduce</a:t>
            </a:r>
            <a:r>
              <a:rPr lang="en-US" b="1" dirty="0" smtClean="0"/>
              <a:t> (SIMR):</a:t>
            </a:r>
          </a:p>
          <a:p>
            <a:pPr marL="0" indent="0">
              <a:buNone/>
            </a:pPr>
            <a:endParaRPr lang="en-US" dirty="0"/>
          </a:p>
          <a:p>
            <a:pPr marL="0" indent="0">
              <a:buNone/>
            </a:pPr>
            <a:endParaRPr lang="en-US" dirty="0" smtClean="0"/>
          </a:p>
          <a:p>
            <a:pPr marL="0" indent="0">
              <a:buNone/>
            </a:pPr>
            <a:r>
              <a:rPr lang="en-US" dirty="0" smtClean="0"/>
              <a:t>For the Hadoop users that are not running YARN yet, another option, in addition to the standalone deployment, is to use SIMR to launch Spark jobs inside </a:t>
            </a:r>
            <a:r>
              <a:rPr lang="en-US" dirty="0" err="1" smtClean="0"/>
              <a:t>MapReduce</a:t>
            </a:r>
            <a:r>
              <a:rPr lang="en-US" dirty="0" smtClean="0"/>
              <a:t>. With SIMR, users can start experimenting with Spark and use its shell within a couple of minutes after downloading it! This tremendously lowers the barrier of deployment, and lets virtually everyone play with Spark.</a:t>
            </a:r>
            <a:endParaRPr lang="en-US" dirty="0"/>
          </a:p>
        </p:txBody>
      </p:sp>
    </p:spTree>
    <p:extLst>
      <p:ext uri="{BB962C8B-B14F-4D97-AF65-F5344CB8AC3E}">
        <p14:creationId xmlns:p14="http://schemas.microsoft.com/office/powerpoint/2010/main" val="412391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rmAutofit fontScale="55000" lnSpcReduction="20000"/>
          </a:bodyPr>
          <a:lstStyle/>
          <a:p>
            <a:r>
              <a:rPr lang="en-US" b="1" dirty="0"/>
              <a:t>Spark can be integrated with  popular big data technologies as well</a:t>
            </a:r>
            <a:r>
              <a:rPr lang="en-US" b="1" dirty="0" smtClean="0"/>
              <a:t>.</a:t>
            </a:r>
          </a:p>
          <a:p>
            <a:pPr marL="0" indent="0">
              <a:buNone/>
            </a:pPr>
            <a:r>
              <a:rPr lang="en-US" b="1" dirty="0"/>
              <a:t> </a:t>
            </a:r>
            <a:endParaRPr lang="en-US" b="1" dirty="0" smtClean="0"/>
          </a:p>
          <a:p>
            <a:pPr marL="0" indent="0">
              <a:buNone/>
            </a:pPr>
            <a:r>
              <a:rPr lang="en-US" b="1" dirty="0"/>
              <a:t>Apache Hive: </a:t>
            </a:r>
            <a:endParaRPr lang="en-US" b="1" dirty="0" smtClean="0"/>
          </a:p>
          <a:p>
            <a:pPr marL="0" indent="0">
              <a:buNone/>
            </a:pPr>
            <a:endParaRPr lang="en-US" b="1" dirty="0" smtClean="0"/>
          </a:p>
          <a:p>
            <a:r>
              <a:rPr lang="en-US" dirty="0" smtClean="0"/>
              <a:t>Through </a:t>
            </a:r>
            <a:r>
              <a:rPr lang="en-US" dirty="0"/>
              <a:t>Spark </a:t>
            </a:r>
            <a:r>
              <a:rPr lang="en-US" dirty="0" err="1"/>
              <a:t>sql</a:t>
            </a:r>
            <a:r>
              <a:rPr lang="en-US" dirty="0"/>
              <a:t> , Spark enables Apache Hive users to run their unmodified queries much faster. Hive is a popular data warehouse solution running on top of Hadoop, while Shark(spark SQL) is a system that allows the Hive framework to run on top of Spark instead of Hadoop. As a result, Spark </a:t>
            </a:r>
            <a:r>
              <a:rPr lang="en-US" dirty="0" err="1"/>
              <a:t>sql</a:t>
            </a:r>
            <a:r>
              <a:rPr lang="en-US" dirty="0"/>
              <a:t>  can accelerate Hive queries by as much as 100x when the input data fits into memory, and up 10x when the input data is stored on disk.</a:t>
            </a:r>
          </a:p>
          <a:p>
            <a:endParaRPr lang="en-US" dirty="0"/>
          </a:p>
          <a:p>
            <a:pPr marL="0" indent="0">
              <a:buNone/>
            </a:pPr>
            <a:r>
              <a:rPr lang="en-US" b="1" dirty="0"/>
              <a:t>AWS EC2</a:t>
            </a:r>
            <a:r>
              <a:rPr lang="en-US" dirty="0"/>
              <a:t>: </a:t>
            </a:r>
            <a:endParaRPr lang="en-US" dirty="0" smtClean="0"/>
          </a:p>
          <a:p>
            <a:pPr marL="0" indent="0">
              <a:buNone/>
            </a:pPr>
            <a:r>
              <a:rPr lang="en-US" dirty="0" smtClean="0"/>
              <a:t>Users </a:t>
            </a:r>
            <a:r>
              <a:rPr lang="en-US" dirty="0"/>
              <a:t>can easily run Spark (and Shark) on top of Amazon’s EC2 either using the scripts that come with Spark, or the hosted versions of Spark and Shark on Amazon’s Elastic </a:t>
            </a:r>
            <a:r>
              <a:rPr lang="en-US" dirty="0" err="1"/>
              <a:t>MapReduce</a:t>
            </a:r>
            <a:r>
              <a:rPr lang="en-US" dirty="0"/>
              <a:t>.</a:t>
            </a:r>
          </a:p>
          <a:p>
            <a:endParaRPr lang="en-US" dirty="0"/>
          </a:p>
          <a:p>
            <a:pPr marL="0" indent="0">
              <a:buNone/>
            </a:pPr>
            <a:r>
              <a:rPr lang="en-US" b="1" dirty="0"/>
              <a:t>Apache </a:t>
            </a:r>
            <a:r>
              <a:rPr lang="en-US" b="1" dirty="0" err="1"/>
              <a:t>Mesos</a:t>
            </a:r>
            <a:r>
              <a:rPr lang="en-US" b="1" dirty="0"/>
              <a:t>: </a:t>
            </a:r>
            <a:endParaRPr lang="en-US" b="1" dirty="0" smtClean="0"/>
          </a:p>
          <a:p>
            <a:pPr marL="0" indent="0">
              <a:buNone/>
            </a:pPr>
            <a:r>
              <a:rPr lang="en-US" dirty="0" smtClean="0"/>
              <a:t>Spark </a:t>
            </a:r>
            <a:r>
              <a:rPr lang="en-US" dirty="0"/>
              <a:t>runs on top of </a:t>
            </a:r>
            <a:r>
              <a:rPr lang="en-US" dirty="0" err="1"/>
              <a:t>Mesos</a:t>
            </a:r>
            <a:r>
              <a:rPr lang="en-US" dirty="0"/>
              <a:t>, a cluster manager system which provides efficient resource isolation across distributed applications, including MPI and Hadoop. </a:t>
            </a:r>
            <a:r>
              <a:rPr lang="en-US" dirty="0" err="1"/>
              <a:t>Mesos</a:t>
            </a:r>
            <a:r>
              <a:rPr lang="en-US" dirty="0"/>
              <a:t> enables fine grained sharing which allows a Spark job to dynamically take advantage of the idle resources in the cluster during its execution. This leads to considerable performance improvements, especially for long running Spark jobs.</a:t>
            </a:r>
          </a:p>
        </p:txBody>
      </p:sp>
    </p:spTree>
    <p:extLst>
      <p:ext uri="{BB962C8B-B14F-4D97-AF65-F5344CB8AC3E}">
        <p14:creationId xmlns:p14="http://schemas.microsoft.com/office/powerpoint/2010/main" val="41262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4879848"/>
          </a:xfrm>
        </p:spPr>
        <p:txBody>
          <a:bodyPr>
            <a:normAutofit fontScale="70000" lnSpcReduction="20000"/>
          </a:bodyPr>
          <a:lstStyle/>
          <a:p>
            <a:endParaRPr lang="en-US" dirty="0"/>
          </a:p>
          <a:p>
            <a:r>
              <a:rPr lang="en-US" dirty="0"/>
              <a:t>The key to this is Spark’s use of Resilient Distributed Datasets, or RDDs. RDDs are stored in memory, which is much faster than using a disk. It can additionally use the disks if there is more data than can fit in memory. If you think this would be a recipe for slow performance with Big Data, think again. Spark uses lazy evaluation, which only performs computation when you need a result—such as printing a value. You can set up complex queries and then run them later</a:t>
            </a:r>
            <a:r>
              <a:rPr lang="en-US" dirty="0" smtClean="0"/>
              <a:t>.</a:t>
            </a:r>
          </a:p>
          <a:p>
            <a:pPr marL="0" indent="0">
              <a:buNone/>
            </a:pPr>
            <a:r>
              <a:rPr lang="en-US" dirty="0"/>
              <a:t> </a:t>
            </a:r>
            <a:endParaRPr lang="en-US" dirty="0" smtClean="0"/>
          </a:p>
          <a:p>
            <a:r>
              <a:rPr lang="en-US" dirty="0"/>
              <a:t>RDDs are immutable, which means that there’s no risk from exploring datasets. The lineage feature lets you recover from errors with a complete history of the RDDs. This makes exploring large datasets </a:t>
            </a:r>
            <a:r>
              <a:rPr lang="en-US" dirty="0" err="1"/>
              <a:t>safe.You</a:t>
            </a:r>
            <a:r>
              <a:rPr lang="en-US" dirty="0"/>
              <a:t> can also connect your other databases using SQL drivers.</a:t>
            </a:r>
          </a:p>
          <a:p>
            <a:endParaRPr lang="en-US" dirty="0"/>
          </a:p>
        </p:txBody>
      </p:sp>
    </p:spTree>
    <p:extLst>
      <p:ext uri="{BB962C8B-B14F-4D97-AF65-F5344CB8AC3E}">
        <p14:creationId xmlns:p14="http://schemas.microsoft.com/office/powerpoint/2010/main" val="2059243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565648"/>
          </a:xfrm>
        </p:spPr>
        <p:txBody>
          <a:bodyPr>
            <a:normAutofit lnSpcReduction="10000"/>
          </a:bodyPr>
          <a:lstStyle/>
          <a:p>
            <a:r>
              <a:rPr lang="en-US" dirty="0"/>
              <a:t>Spark can either run on top of Hadoop, leveraging its cluster manager and underlying storage, or separately from the framework, integrating with alternative cluster managers and storage platforms</a:t>
            </a:r>
            <a:r>
              <a:rPr lang="en-US" dirty="0" smtClean="0"/>
              <a:t>.</a:t>
            </a:r>
          </a:p>
          <a:p>
            <a:pPr marL="0" indent="0">
              <a:buNone/>
            </a:pPr>
            <a:endParaRPr lang="en-US" dirty="0"/>
          </a:p>
          <a:p>
            <a:r>
              <a:rPr lang="en-US" dirty="0" smtClean="0"/>
              <a:t>In </a:t>
            </a:r>
            <a:r>
              <a:rPr lang="en-US" dirty="0"/>
              <a:t>the cluster; the Hadoop Distributed File System , which stores data when the cluster runs out of free memory and which also stores historical data when Spark isn’t running; and the disaster recovery capabilities that are inherent with Hadoop.</a:t>
            </a:r>
          </a:p>
        </p:txBody>
      </p:sp>
    </p:spTree>
    <p:extLst>
      <p:ext uri="{BB962C8B-B14F-4D97-AF65-F5344CB8AC3E}">
        <p14:creationId xmlns:p14="http://schemas.microsoft.com/office/powerpoint/2010/main" val="1149360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70</TotalTime>
  <Words>752</Words>
  <Application>Microsoft Office PowerPoint</Application>
  <PresentationFormat>On-screen Show (4:3)</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Aspect</vt:lpstr>
      <vt:lpstr>      Spark and Hadoop working Together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Bank of New York Mellon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Kumaraswamy, Selvakumar Ganapathy</dc:creator>
  <cp:lastModifiedBy>Kumaraswamy, Selvakumar Ganapathy</cp:lastModifiedBy>
  <cp:revision>12</cp:revision>
  <dcterms:created xsi:type="dcterms:W3CDTF">2015-10-05T10:54:48Z</dcterms:created>
  <dcterms:modified xsi:type="dcterms:W3CDTF">2015-10-05T12:05:28Z</dcterms:modified>
</cp:coreProperties>
</file>