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29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1" r:id="rId14"/>
    <p:sldId id="269" r:id="rId15"/>
    <p:sldId id="270" r:id="rId16"/>
    <p:sldId id="271" r:id="rId17"/>
    <p:sldId id="272" r:id="rId18"/>
    <p:sldId id="307" r:id="rId19"/>
    <p:sldId id="274" r:id="rId20"/>
    <p:sldId id="275" r:id="rId21"/>
    <p:sldId id="276" r:id="rId22"/>
    <p:sldId id="310" r:id="rId23"/>
    <p:sldId id="311" r:id="rId24"/>
    <p:sldId id="306" r:id="rId25"/>
    <p:sldId id="309" r:id="rId26"/>
    <p:sldId id="308" r:id="rId27"/>
    <p:sldId id="281" r:id="rId28"/>
    <p:sldId id="303" r:id="rId29"/>
    <p:sldId id="280" r:id="rId30"/>
    <p:sldId id="282" r:id="rId31"/>
    <p:sldId id="283" r:id="rId32"/>
    <p:sldId id="284" r:id="rId33"/>
    <p:sldId id="285" r:id="rId34"/>
    <p:sldId id="314" r:id="rId35"/>
    <p:sldId id="305" r:id="rId36"/>
    <p:sldId id="315" r:id="rId37"/>
    <p:sldId id="316" r:id="rId38"/>
    <p:sldId id="317" r:id="rId39"/>
    <p:sldId id="318" r:id="rId40"/>
    <p:sldId id="319" r:id="rId41"/>
    <p:sldId id="313" r:id="rId42"/>
    <p:sldId id="31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8694" autoAdjust="0"/>
  </p:normalViewPr>
  <p:slideViewPr>
    <p:cSldViewPr>
      <p:cViewPr varScale="1">
        <p:scale>
          <a:sx n="57" d="100"/>
          <a:sy n="57" d="100"/>
        </p:scale>
        <p:origin x="-17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55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59C0D-B17E-4DEA-9170-7E577FDF5760}" type="datetimeFigureOut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70F2-189C-4F4A-96D9-4B9869567F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066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04422-C0D8-4691-A227-9299AE481FE0}" type="datetimeFigureOut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DF835-88F3-428C-A7B0-7CC873B1DF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00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67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分布式资源统一管理平台，现在有很多的分布式计算框架用于特定的计算，如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MR</a:t>
            </a:r>
            <a:r>
              <a:rPr lang="zh-CN" altLang="en-US" dirty="0" smtClean="0"/>
              <a:t>在线，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离线等等，他们需要一个统一的资源管理平台来进行资源之间的合理调度，来提高资源利用率和程序的运行效率。</a:t>
            </a:r>
            <a:endParaRPr lang="en-US" altLang="zh-CN" dirty="0" smtClean="0"/>
          </a:p>
          <a:p>
            <a:r>
              <a:rPr lang="zh-CN" altLang="en-US" dirty="0" smtClean="0"/>
              <a:t>目前主流的这类平台还有</a:t>
            </a:r>
            <a:r>
              <a:rPr lang="en-US" altLang="zh-CN" dirty="0" smtClean="0"/>
              <a:t>MRv2,</a:t>
            </a:r>
            <a:r>
              <a:rPr lang="zh-CN" altLang="en-US" dirty="0" smtClean="0"/>
              <a:t>即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自主研发了一个开源计算框架，类似于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1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可以根据关键字指定分区顺序，</a:t>
            </a:r>
            <a:endParaRPr lang="en-US" altLang="zh-CN" dirty="0" smtClean="0"/>
          </a:p>
          <a:p>
            <a:r>
              <a:rPr lang="zh-CN" altLang="en-US" dirty="0" smtClean="0"/>
              <a:t>目前支持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分区。用户可以使用同一种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来将两个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进行分区，这样便于以后的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是静态类型对象，当然你也可以像定义其他对象一样来定义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RDD[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23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838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设计接口的一个关键问题就是，如何表示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之间的依赖。我们发现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之间的依赖关系可以分为两类，即：（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）窄依赖（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的每个分区依赖于常数个父分区（即与数据规模无关）；（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）宽依赖（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的每个分区依赖于所有父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分区。例如，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产生窄依赖，而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则是宽依赖（除非父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被哈希分区）。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830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窄依赖允许一个集群节点以流水线的方式计算所以父分区。</a:t>
            </a:r>
            <a:endParaRPr lang="en-US" altLang="zh-CN" dirty="0" smtClean="0"/>
          </a:p>
          <a:p>
            <a:r>
              <a:rPr lang="zh-CN" altLang="en-US" dirty="0" smtClean="0"/>
              <a:t>宽依赖类似于</a:t>
            </a:r>
            <a:r>
              <a:rPr lang="en-US" altLang="zh-CN" dirty="0" smtClean="0"/>
              <a:t>MR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62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调度器根据目标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的血统关系图（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 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）创建一个由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构成的无回路有向图（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内部尽可能多地包含一组具有窄依赖关系的转换，并将它们流水线并行化（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的边界有两种情况：一是宽依赖上的混排（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）操作；二是已缓存分区，它可以缩短父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的计算过程。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调度器根据数据存放的位置分配任务，以最小化通信开销。如果某个任务需要处理一个已缓存分区，则直接将任务分配给拥有这个分区的节点。否则，如果需要处理的分区位于多个可能的位置（例如，由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的数据存放位置决定），则将任务分配给这一组节点。对于宽依赖（例如需要混排的依赖），目前的实现方式是，在拥有父分区的节点上将中间结果物化（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），简化容错处理，这跟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中物化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输出很像。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如果某个任务失效，只要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分区可用，则只需在另一个节点上重新运行这个任务即可。如果某些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不可用（例如，混排时某个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输出丢失），则需要重新提交这个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中的所有任务来计算丢失的分区。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行为允许用户从一个哈希或范围分区的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上，根据关键字读取一个数据元素。这里有一个设计问题。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时，只需要使用当前调度器接口计算关键字所在的那个分区。当然任务也可以在集群上调用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，这时可以将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视为一个大的分布式哈希表。这种情况下，任务和被查询的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之间的并没有明确的依赖关系（因为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），如果所有节点上都没有相应的缓存分区，那么任务需要告诉调度器计算哪些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来完成查找操作。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822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信息可以用来故障恢复，但对于那些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链较长的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来说，这种恢复可能很耗时。例如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小节中的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任务，每次迭代的顶点状态和消息都跟前一次迭代有关，所以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链很长。如果将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链存到物理存储中，再定期对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执行检查点操作就很有效。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链较长、宽依赖的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需要采用检查点机制。这种情况下，集群的节点故障可能导致每个父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的数据块丢失，因此需要全部重新计算。将窄依赖的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数据存到物理存储中可以实现优化，例如前面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小节逻辑回归的例子，将数据点和不变的顶点状态存储起来，就不再需要检查点操作。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版本提供检查点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，但由用户决定是否需要执行检查点操作。今后我们将实现自动检查点，根据成本效益分析确定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血统关系图（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lineage 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）中的最佳检查点位置。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510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可以向全局地址空间的任意文职进行读写操作。这样容错性实现就很困难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限制用户执行批量写操作，有利于容错。不需要</a:t>
            </a:r>
            <a:r>
              <a:rPr lang="en-US" altLang="zh-CN" dirty="0" err="1" smtClean="0"/>
              <a:t>checkpointing</a:t>
            </a:r>
            <a:r>
              <a:rPr lang="zh-CN" altLang="en-US" dirty="0" smtClean="0"/>
              <a:t>开销，因为有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来记录信息。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实现的，所以可以通过备份处理落后的任务。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批量扫描数据存放位置，选择最近的适合数据进行计算。位置感知性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8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2D56-E2FF-478E-A159-3092A961B504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F557-A2EE-45DC-8171-9ACCA0B0DC8F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250A-D6A5-401B-A97F-0C97F7BD6F25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450-92D1-469E-9A42-4AD42B0AE26F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F4A-5B4E-42E1-88A1-E7DEF85291B2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9E94-AF47-4DA6-94C8-C7B59E5BDC47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5437-917B-4140-A5CE-42856BF6BA41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3BE-1740-41DF-B162-C73762EE69D4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D90-9B41-4D0E-9642-D0750FE1E950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0360-9CD6-4098-95F3-A51C88AD3429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049-FAFE-4E4A-87A5-BDEC68EF35ED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E190-D85F-4403-88C0-8026716EC7C5}" type="datetime1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7200" b="1" dirty="0" smtClean="0"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sz="7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9969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Fast,  Interactive, Language-Integrated Cluster Computing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5373216"/>
            <a:ext cx="237626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 smtClean="0"/>
              <a:t>Wen </a:t>
            </a:r>
            <a:r>
              <a:rPr lang="en-US" altLang="zh-CN" dirty="0" err="1" smtClean="0"/>
              <a:t>Zhiguang</a:t>
            </a:r>
            <a:endParaRPr lang="en-US" altLang="zh-CN" dirty="0" smtClean="0"/>
          </a:p>
          <a:p>
            <a:pPr algn="r">
              <a:lnSpc>
                <a:spcPct val="150000"/>
              </a:lnSpc>
            </a:pPr>
            <a:r>
              <a:rPr lang="en-US" altLang="zh-CN" dirty="0" smtClean="0"/>
              <a:t>wzhg0508@163.com</a:t>
            </a:r>
          </a:p>
          <a:p>
            <a:pPr algn="r">
              <a:lnSpc>
                <a:spcPct val="150000"/>
              </a:lnSpc>
            </a:pPr>
            <a:r>
              <a:rPr lang="en-US" altLang="zh-CN" dirty="0" smtClean="0"/>
              <a:t>2012.11.20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6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16632"/>
            <a:ext cx="8467829" cy="576064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36480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3568" y="5877272"/>
            <a:ext cx="784887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All of these leave the list unchanged (List is Immutable)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811" y="0"/>
            <a:ext cx="9157811" cy="6858000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805264"/>
            <a:ext cx="4505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99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195" y="0"/>
            <a:ext cx="91543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6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2204864"/>
            <a:ext cx="799288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&amp; functional programming</a:t>
            </a:r>
          </a:p>
          <a:p>
            <a:r>
              <a:rPr lang="en-US" altLang="zh-CN" dirty="0" smtClean="0"/>
              <a:t>What is Spark</a:t>
            </a:r>
          </a:p>
          <a:p>
            <a:r>
              <a:rPr lang="en-US" altLang="zh-CN" dirty="0" smtClean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8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Spark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Concept: resilient distributed datasets (RDDs)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Immutable collections of objects spread across a cluster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Built through parallel </a:t>
            </a:r>
            <a:r>
              <a:rPr lang="en-US" altLang="zh-CN" sz="2400" i="1" dirty="0" smtClean="0"/>
              <a:t>transformations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map, filter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Automatically rebuilt on failure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Controllable </a:t>
            </a:r>
            <a:r>
              <a:rPr lang="en-US" altLang="zh-CN" sz="2400" i="1" dirty="0" smtClean="0"/>
              <a:t>persistence</a:t>
            </a:r>
            <a:r>
              <a:rPr lang="en-US" altLang="zh-CN" sz="2400" dirty="0" smtClean="0"/>
              <a:t> (e.g. caching in RAM) for reuse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</a:t>
            </a:r>
            <a:r>
              <a:rPr lang="en-US" altLang="zh-CN" sz="2400" i="1" dirty="0"/>
              <a:t>Shared variables </a:t>
            </a:r>
            <a:r>
              <a:rPr lang="en-US" altLang="zh-CN" sz="2400" dirty="0"/>
              <a:t>that can be used in parallel operations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Goal: work with distributed collections as you would with local ones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194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Spark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628800"/>
            <a:ext cx="6552728" cy="4224263"/>
          </a:xfrm>
        </p:spPr>
      </p:pic>
      <p:sp>
        <p:nvSpPr>
          <p:cNvPr id="9" name="椭圆形标注 8"/>
          <p:cNvSpPr/>
          <p:nvPr/>
        </p:nvSpPr>
        <p:spPr>
          <a:xfrm>
            <a:off x="5652120" y="1268760"/>
            <a:ext cx="2520280" cy="93610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Spark + Hive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07704" y="1592796"/>
            <a:ext cx="2736304" cy="612068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Spark +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Pregel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3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Run Spark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976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Spark runs as a library in your program</a:t>
            </a:r>
          </a:p>
          <a:p>
            <a:pPr marL="0" indent="0">
              <a:buNone/>
            </a:pPr>
            <a:r>
              <a:rPr lang="en-US" altLang="zh-CN" sz="2400" dirty="0" smtClean="0"/>
              <a:t>(1 instance per app)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Runs tasks locally or on </a:t>
            </a:r>
            <a:r>
              <a:rPr lang="en-US" altLang="zh-CN" sz="2400" dirty="0" err="1" smtClean="0"/>
              <a:t>Mesos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&gt;&gt;</a:t>
            </a:r>
            <a:r>
              <a:rPr lang="en-US" altLang="zh-CN" sz="2400" b="1" dirty="0" smtClean="0"/>
              <a:t> new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SparkContext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masterUrl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jobname</a:t>
            </a:r>
            <a:r>
              <a:rPr lang="en-US" altLang="zh-CN" sz="2400" dirty="0" smtClean="0"/>
              <a:t>, 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sparkhome</a:t>
            </a:r>
            <a:r>
              <a:rPr lang="en-US" altLang="zh-CN" sz="2400" dirty="0" smtClean="0"/>
              <a:t>], [</a:t>
            </a:r>
            <a:r>
              <a:rPr lang="en-US" altLang="zh-CN" sz="2400" dirty="0" smtClean="0">
                <a:solidFill>
                  <a:srgbClr val="C00000"/>
                </a:solidFill>
              </a:rPr>
              <a:t>jars</a:t>
            </a:r>
            <a:r>
              <a:rPr lang="en-US" altLang="zh-CN" sz="2400" dirty="0" smtClean="0"/>
              <a:t>] 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&gt;&gt; MASTER=local[n]  ./spark-shell</a:t>
            </a:r>
          </a:p>
          <a:p>
            <a:pPr marL="0" indent="0">
              <a:buNone/>
            </a:pPr>
            <a:r>
              <a:rPr lang="en-US" altLang="zh-CN" sz="2400" dirty="0" smtClean="0"/>
              <a:t> &gt;&gt; MASTER=HOST:PORT  ./spark-shell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962" y="1628800"/>
            <a:ext cx="3627038" cy="471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2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02793" y="2815275"/>
            <a:ext cx="784887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13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RDD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An RDD is a read-only , partitioned collection of records</a:t>
            </a:r>
          </a:p>
          <a:p>
            <a:pPr marL="0" indent="0">
              <a:buNone/>
            </a:pPr>
            <a:r>
              <a:rPr lang="en-US" altLang="zh-CN" dirty="0"/>
              <a:t>Can only be created by :</a:t>
            </a:r>
          </a:p>
          <a:p>
            <a:pPr marL="0" indent="0">
              <a:buNone/>
            </a:pPr>
            <a:r>
              <a:rPr lang="en-US" altLang="zh-CN" sz="3100" i="1" dirty="0" smtClean="0"/>
              <a:t>(1) Data </a:t>
            </a:r>
            <a:r>
              <a:rPr lang="en-US" altLang="zh-CN" sz="3100" i="1" dirty="0"/>
              <a:t>in stable storage</a:t>
            </a:r>
          </a:p>
          <a:p>
            <a:pPr marL="0" indent="0">
              <a:buNone/>
            </a:pPr>
            <a:r>
              <a:rPr lang="en-US" altLang="zh-CN" sz="3100" i="1" dirty="0" smtClean="0"/>
              <a:t>(2) Other </a:t>
            </a:r>
            <a:r>
              <a:rPr lang="en-US" altLang="zh-CN" sz="3100" i="1" dirty="0"/>
              <a:t>RDDs (transformation , lineage)</a:t>
            </a:r>
          </a:p>
          <a:p>
            <a:pPr marL="514350" indent="-514350">
              <a:buFont typeface="Arial" pitchFamily="34" charset="0"/>
              <a:buAutoNum type="arabicParenBoth"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An RDD has enough information about how it was derived from other datasets(its lineage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Users can control two aspects of RDDs:</a:t>
            </a:r>
          </a:p>
          <a:p>
            <a:pPr marL="0" indent="0">
              <a:buNone/>
            </a:pPr>
            <a:r>
              <a:rPr lang="en-US" altLang="zh-CN" sz="3000" dirty="0"/>
              <a:t>1) </a:t>
            </a:r>
            <a:r>
              <a:rPr lang="en-US" altLang="zh-CN" sz="3000" i="1" dirty="0" smtClean="0"/>
              <a:t>Persistence </a:t>
            </a:r>
            <a:r>
              <a:rPr lang="en-US" altLang="zh-CN" sz="3000" dirty="0" smtClean="0"/>
              <a:t> (in RAM, reuse)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2) </a:t>
            </a:r>
            <a:r>
              <a:rPr lang="en-US" altLang="zh-CN" sz="3000" i="1" dirty="0" smtClean="0"/>
              <a:t>Partitioning (hash, range, [&lt;k, v&gt;])</a:t>
            </a:r>
            <a:endParaRPr lang="zh-CN" altLang="en-US" sz="3000" i="1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41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RDD </a:t>
            </a:r>
            <a:r>
              <a:rPr lang="en-US" altLang="zh-CN" dirty="0" smtClean="0"/>
              <a:t>Types: </a:t>
            </a:r>
            <a:r>
              <a:rPr lang="en-US" altLang="zh-CN" dirty="0"/>
              <a:t>parallelized </a:t>
            </a:r>
            <a:r>
              <a:rPr lang="en-US" altLang="zh-CN" dirty="0" smtClean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By calling </a:t>
            </a:r>
            <a:r>
              <a:rPr lang="en-US" altLang="zh-CN" dirty="0" err="1" smtClean="0"/>
              <a:t>SparkContext’s</a:t>
            </a:r>
            <a:r>
              <a:rPr lang="en-US" altLang="zh-CN" dirty="0" smtClean="0"/>
              <a:t> parallelize method on an existing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collection (a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Once created, the distributed dataset can be operated on in parallel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75" y="2924944"/>
            <a:ext cx="7848873" cy="18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5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b="1" dirty="0" smtClean="0"/>
              <a:t>Project Goals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Extend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model to better support two common classes of analytics apps:</a:t>
            </a:r>
          </a:p>
          <a:p>
            <a:pPr marL="0" indent="0">
              <a:buNone/>
            </a:pPr>
            <a:r>
              <a:rPr lang="en-US" altLang="zh-CN" sz="2800" dirty="0" smtClean="0"/>
              <a:t> &gt;&gt;  Iterative algorithms (machine learning, graph)</a:t>
            </a:r>
          </a:p>
          <a:p>
            <a:pPr marL="0" indent="0">
              <a:buNone/>
            </a:pPr>
            <a:r>
              <a:rPr lang="en-US" altLang="zh-CN" sz="2800" dirty="0" smtClean="0"/>
              <a:t> &gt;&gt;  Interactive data mining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 smtClean="0"/>
              <a:t>Enhance programmability: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800" dirty="0" smtClean="0"/>
              <a:t>&gt;&gt; Integrate into </a:t>
            </a:r>
            <a:r>
              <a:rPr lang="en-US" altLang="zh-CN" sz="2800" dirty="0" err="1" smtClean="0"/>
              <a:t>Scala</a:t>
            </a:r>
            <a:r>
              <a:rPr lang="en-US" altLang="zh-CN" sz="2800" dirty="0" smtClean="0"/>
              <a:t> programming language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&gt;&gt; Allow interactive use from </a:t>
            </a:r>
            <a:r>
              <a:rPr lang="en-US" altLang="zh-CN" sz="2800" dirty="0" err="1" smtClean="0"/>
              <a:t>Scala</a:t>
            </a:r>
            <a:r>
              <a:rPr lang="en-US" altLang="zh-CN" sz="2800" dirty="0" smtClean="0"/>
              <a:t> interpreter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07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RDD Types: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Spark supports text files, </a:t>
            </a:r>
            <a:r>
              <a:rPr lang="en-US" altLang="zh-CN" dirty="0" err="1" smtClean="0"/>
              <a:t>SequenceFiles</a:t>
            </a:r>
            <a:r>
              <a:rPr lang="en-US" altLang="zh-CN" dirty="0" smtClean="0"/>
              <a:t>, and any other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inputFormat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823B"/>
                </a:solidFill>
              </a:rPr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distFiles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Other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inputFormat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823B"/>
                </a:solidFill>
              </a:rPr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distFile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sc.hadoopRDD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2971056" y="2644485"/>
            <a:ext cx="5688632" cy="576064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Local path or hdfs://, s3n://, kfs://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RDD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Transformations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800" dirty="0" smtClean="0"/>
              <a:t>&gt;&gt; create a new dataset from an existing one</a:t>
            </a:r>
          </a:p>
          <a:p>
            <a:pPr marL="0" indent="0">
              <a:buNone/>
            </a:pPr>
            <a:r>
              <a:rPr lang="en-US" altLang="zh-CN" dirty="0" smtClean="0"/>
              <a:t>Actions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&gt;&gt; Return a value to the driver program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Transformations are </a:t>
            </a:r>
            <a:r>
              <a:rPr lang="en-US" altLang="zh-CN" sz="2800" i="1" dirty="0" smtClean="0"/>
              <a:t>lazy, they don’t compute right away. Just remember the transformations applied to datasets(lineage). Only compute when an action require.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244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Transformations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46072452"/>
              </p:ext>
            </p:extLst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233824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map(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distributed dataset formed by passing each element of the source through a function 	</a:t>
                      </a:r>
                      <a:r>
                        <a:rPr lang="en-US" altLang="zh-CN" sz="1800" i="1" dirty="0" err="1" smtClean="0"/>
                        <a:t>func</a:t>
                      </a:r>
                      <a:endParaRPr lang="en-US" altLang="zh-CN" sz="1800" i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flatMap</a:t>
                      </a:r>
                      <a:r>
                        <a:rPr lang="en-US" altLang="zh-CN" i="1" dirty="0" smtClean="0"/>
                        <a:t>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	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datasets formed by selecting those elements of the source on which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returns true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union(</a:t>
                      </a:r>
                      <a:r>
                        <a:rPr lang="en-US" altLang="zh-CN" i="1" dirty="0" err="1" smtClean="0"/>
                        <a:t>otherDateset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 that  contains the union of the elements in the source dataset and the argument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24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Actions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1846559"/>
              </p:ext>
            </p:extLst>
          </p:nvPr>
        </p:nvGraphicFramePr>
        <p:xfrm>
          <a:off x="457200" y="1600200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reduce(</a:t>
                      </a:r>
                      <a:r>
                        <a:rPr lang="en-US" altLang="zh-CN" b="0" i="1" dirty="0" err="1" smtClean="0"/>
                        <a:t>func</a:t>
                      </a:r>
                      <a:r>
                        <a:rPr lang="en-US" altLang="zh-CN" b="0" i="1" dirty="0" smtClean="0"/>
                        <a:t>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Aggregate the elements of the dataset using a function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collect()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all the elements of the dataset as an array at the driver program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count()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Return the number of elements in dataset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first()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the first element of the dataset</a:t>
                      </a:r>
                      <a:endParaRPr lang="en-US" altLang="zh-CN" sz="1800" b="1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err="1" smtClean="0"/>
                        <a:t>saveAsTextFile</a:t>
                      </a:r>
                      <a:r>
                        <a:rPr lang="en-US" altLang="zh-CN" sz="1800" b="0" i="1" dirty="0" smtClean="0"/>
                        <a:t>(path)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smtClean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Write the elements of the dataset as text file (or set of text file) in a given </a:t>
                      </a:r>
                      <a:r>
                        <a:rPr lang="en-US" altLang="zh-CN" sz="1800" dirty="0" err="1" smtClean="0"/>
                        <a:t>dir</a:t>
                      </a:r>
                      <a:r>
                        <a:rPr lang="en-US" altLang="zh-CN" sz="1800" dirty="0" smtClean="0"/>
                        <a:t> in the local file system, HDFS or any other </a:t>
                      </a:r>
                      <a:r>
                        <a:rPr lang="en-US" altLang="zh-CN" sz="1800" dirty="0" err="1" smtClean="0"/>
                        <a:t>Hadoop</a:t>
                      </a:r>
                      <a:r>
                        <a:rPr lang="en-US" altLang="zh-CN" sz="1800" dirty="0" smtClean="0"/>
                        <a:t>-supported file system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23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Transformations &amp; 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56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Representing RDDs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Challenge: choosing a representation for RDDs that can track lineage across transformations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Each RDD include:</a:t>
            </a:r>
          </a:p>
          <a:p>
            <a:pPr marL="0" indent="0">
              <a:buNone/>
            </a:pPr>
            <a:r>
              <a:rPr lang="en-US" altLang="zh-CN" dirty="0" smtClean="0"/>
              <a:t> 1) A set of partitions(atomic pieces of datasets)</a:t>
            </a:r>
          </a:p>
          <a:p>
            <a:pPr marL="0" indent="0">
              <a:buNone/>
            </a:pPr>
            <a:r>
              <a:rPr lang="en-US" altLang="zh-CN" dirty="0" smtClean="0"/>
              <a:t> 2) A set of dependencies on parent RDDs</a:t>
            </a:r>
          </a:p>
          <a:p>
            <a:pPr marL="0" indent="0">
              <a:buNone/>
            </a:pPr>
            <a:r>
              <a:rPr lang="en-US" altLang="zh-CN" dirty="0" smtClean="0"/>
              <a:t> 3) A function for computing the dataset based </a:t>
            </a:r>
          </a:p>
          <a:p>
            <a:pPr marL="0" indent="0">
              <a:buNone/>
            </a:pPr>
            <a:r>
              <a:rPr lang="en-US" altLang="zh-CN" dirty="0" smtClean="0"/>
              <a:t>     its parents</a:t>
            </a:r>
          </a:p>
          <a:p>
            <a:pPr marL="0" indent="0">
              <a:buNone/>
            </a:pPr>
            <a:r>
              <a:rPr lang="en-US" altLang="zh-CN" dirty="0" smtClean="0"/>
              <a:t> 4) Metadata about its partitioning </a:t>
            </a:r>
            <a:r>
              <a:rPr lang="en-US" altLang="zh-CN" dirty="0"/>
              <a:t>s</a:t>
            </a:r>
            <a:r>
              <a:rPr lang="en-US" altLang="zh-CN" dirty="0" smtClean="0"/>
              <a:t>cheme</a:t>
            </a:r>
          </a:p>
          <a:p>
            <a:pPr marL="0" indent="0">
              <a:buNone/>
            </a:pPr>
            <a:r>
              <a:rPr lang="en-US" altLang="zh-CN" dirty="0" smtClean="0"/>
              <a:t> 5) Data placement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Interface used to represent RDDs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1019670"/>
              </p:ext>
            </p:extLst>
          </p:nvPr>
        </p:nvGraphicFramePr>
        <p:xfrm>
          <a:off x="457200" y="1600200"/>
          <a:ext cx="8219256" cy="449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54940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549407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partitons</a:t>
                      </a:r>
                      <a:r>
                        <a:rPr lang="en-US" altLang="zh-CN" b="0" i="1" dirty="0" smtClean="0"/>
                        <a:t>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s list</a:t>
                      </a:r>
                      <a:r>
                        <a:rPr lang="en-US" altLang="zh-CN" baseline="0" dirty="0" smtClean="0"/>
                        <a:t> of partition objects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preferredLocations</a:t>
                      </a:r>
                      <a:r>
                        <a:rPr lang="en-US" altLang="zh-CN" b="0" i="1" dirty="0" smtClean="0"/>
                        <a:t>(p)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 nodes where partition p can be accessed faster due</a:t>
                      </a:r>
                      <a:r>
                        <a:rPr lang="en-US" altLang="zh-CN" baseline="0" dirty="0" smtClean="0"/>
                        <a:t> to data locality</a:t>
                      </a:r>
                      <a:endParaRPr lang="zh-CN" altLang="en-US" dirty="0"/>
                    </a:p>
                  </a:txBody>
                  <a:tcPr/>
                </a:tc>
              </a:tr>
              <a:tr h="549407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dependencies()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a list of dependencies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iterator(p, </a:t>
                      </a:r>
                      <a:r>
                        <a:rPr lang="en-US" altLang="zh-CN" b="0" i="1" dirty="0" err="1" smtClean="0"/>
                        <a:t>parenetIters</a:t>
                      </a:r>
                      <a:r>
                        <a:rPr lang="en-US" altLang="zh-CN" b="0" i="1" dirty="0" smtClean="0"/>
                        <a:t>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 the elements</a:t>
                      </a:r>
                      <a:r>
                        <a:rPr lang="en-US" altLang="zh-CN" baseline="0" dirty="0" smtClean="0"/>
                        <a:t> of partition p given iterators for its parent partitions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partitioner</a:t>
                      </a:r>
                      <a:r>
                        <a:rPr lang="en-US" altLang="zh-CN" b="0" i="1" dirty="0" smtClean="0"/>
                        <a:t>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metadata specifying whether the RDD is hash/range partitioned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0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039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RDD Dependencies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59" y="1447351"/>
            <a:ext cx="7803345" cy="4747570"/>
            <a:chOff x="638041" y="1988840"/>
            <a:chExt cx="7560840" cy="438753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26" y="1988840"/>
              <a:ext cx="7062785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8041" y="5976260"/>
              <a:ext cx="7560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Each box is an RDD, with partitions shown as shaded rectangles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74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3429000"/>
            <a:ext cx="748883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Implement Spark in about 14,000 lines of </a:t>
            </a:r>
            <a:r>
              <a:rPr lang="en-US" altLang="zh-CN" dirty="0" err="1" smtClean="0"/>
              <a:t>Scala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Sketch three of the technically parts of the system: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Job Scheduler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Fault Tolerance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Memory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8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b="1" dirty="0" smtClean="0"/>
              <a:t>Background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Most current cluster programming models are based on directed acyclic data flow from stable storage to stable storage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8484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55576" y="3789040"/>
            <a:ext cx="7704856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Benefits of data flow: </a:t>
            </a:r>
            <a:r>
              <a:rPr lang="en-US" altLang="zh-CN" sz="3200" dirty="0" smtClean="0">
                <a:solidFill>
                  <a:schemeClr val="tx1"/>
                </a:solidFill>
              </a:rPr>
              <a:t>runtime can decide where to run tasks and can automatically recover from failures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5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Job Scheduler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6173" y="1948190"/>
            <a:ext cx="5581183" cy="42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3243" y="1609901"/>
            <a:ext cx="507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Build a DAG according to RDD’s lineage graph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2475384"/>
            <a:ext cx="1928079" cy="2393776"/>
            <a:chOff x="251520" y="2475384"/>
            <a:chExt cx="1928079" cy="2393776"/>
          </a:xfrm>
        </p:grpSpPr>
        <p:sp>
          <p:nvSpPr>
            <p:cNvPr id="4" name="椭圆 3"/>
            <p:cNvSpPr/>
            <p:nvPr/>
          </p:nvSpPr>
          <p:spPr>
            <a:xfrm>
              <a:off x="251520" y="2475384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1843223" y="2637440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520" y="3437281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1843223" y="3582572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9047" y="4437112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843223" y="4626152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8173" y="6279857"/>
            <a:ext cx="7056784" cy="379452"/>
            <a:chOff x="539552" y="6268670"/>
            <a:chExt cx="7056784" cy="379452"/>
          </a:xfrm>
        </p:grpSpPr>
        <p:sp>
          <p:nvSpPr>
            <p:cNvPr id="17" name="圆角矩形 16"/>
            <p:cNvSpPr/>
            <p:nvPr/>
          </p:nvSpPr>
          <p:spPr>
            <a:xfrm>
              <a:off x="539552" y="6309320"/>
              <a:ext cx="43204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12657" y="6309320"/>
              <a:ext cx="432048" cy="2880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381807" y="6309320"/>
              <a:ext cx="432048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912" y="6268670"/>
              <a:ext cx="1063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partition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0495" y="6278790"/>
              <a:ext cx="1817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ached partition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0152" y="626867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648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6000" b="1" dirty="0" smtClean="0"/>
              <a:t>Fault Tolerant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An RDD is a read-only , partitioned collection of records</a:t>
            </a:r>
          </a:p>
          <a:p>
            <a:pPr marL="0" indent="0">
              <a:buNone/>
            </a:pPr>
            <a:r>
              <a:rPr lang="en-US" altLang="zh-CN" dirty="0" smtClean="0"/>
              <a:t>Can only be created by :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Data in stable storage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Other RDDs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An RDD has enough information about how it was derived from other datasets(its lineage).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15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312" y="0"/>
            <a:ext cx="918462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5400" b="1" dirty="0" smtClean="0"/>
              <a:t>Memory Management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Spark provides three options for persist RDDs:</a:t>
            </a:r>
          </a:p>
          <a:p>
            <a:pPr marL="0" indent="0">
              <a:buNone/>
            </a:pPr>
            <a:r>
              <a:rPr lang="en-US" altLang="zh-CN" dirty="0" smtClean="0"/>
              <a:t>(1) in-memory storage as </a:t>
            </a:r>
            <a:r>
              <a:rPr lang="en-US" altLang="zh-CN" dirty="0" err="1" smtClean="0"/>
              <a:t>deserialized</a:t>
            </a:r>
            <a:r>
              <a:rPr lang="en-US" altLang="zh-CN" dirty="0" smtClean="0"/>
              <a:t> Java </a:t>
            </a:r>
            <a:r>
              <a:rPr lang="en-US" altLang="zh-CN" dirty="0" err="1" smtClean="0"/>
              <a:t>Objs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fastest, JVM can access RDD natively</a:t>
            </a:r>
          </a:p>
          <a:p>
            <a:pPr marL="0" indent="0">
              <a:buNone/>
            </a:pPr>
            <a:r>
              <a:rPr lang="en-US" altLang="zh-CN" dirty="0" smtClean="0"/>
              <a:t>(2) in-memory storage as serialized data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space limited, choose another efficient 	representation, lower performance cost</a:t>
            </a:r>
          </a:p>
          <a:p>
            <a:pPr marL="0" indent="0">
              <a:buNone/>
            </a:pPr>
            <a:r>
              <a:rPr lang="en-US" altLang="zh-CN" dirty="0" smtClean="0"/>
              <a:t>(3) on-disk storage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RDD too large to keep in memory, and costly 	to </a:t>
            </a:r>
            <a:r>
              <a:rPr lang="en-US" altLang="zh-CN" dirty="0" err="1" smtClean="0"/>
              <a:t>recompute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71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RDDs vs. Distributed Shared Memory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5529273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RDDs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Coarse- or fine-grained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Coarse-grained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Trivial(immutable)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 to app / runtime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Fault recovery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 and low-overhead using lineage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Requires checkpoints</a:t>
                      </a:r>
                      <a:r>
                        <a:rPr lang="en-US" altLang="zh-CN" baseline="0" dirty="0" smtClean="0"/>
                        <a:t> and program rollback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Straggler mitigation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Possible using backup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Difficult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Work placement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Automatic based on data locality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</a:t>
                      </a:r>
                      <a:r>
                        <a:rPr lang="en-US" altLang="zh-CN" baseline="0" dirty="0" smtClean="0"/>
                        <a:t> to app (runtimes aim for transparency)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Behavior</a:t>
                      </a:r>
                      <a:r>
                        <a:rPr lang="en-US" altLang="zh-CN" baseline="0" dirty="0" smtClean="0"/>
                        <a:t> if not enough 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 to existing data flow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Poor performance(swapping ?)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8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3989671"/>
            <a:ext cx="7704856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Main technically parts of Spark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80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097" y="0"/>
            <a:ext cx="916619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588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PageRank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4607" y="0"/>
            <a:ext cx="923320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1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3" y="188640"/>
            <a:ext cx="8857821" cy="646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84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1.Start each page at a rank of 1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2.On each iteration, have page p contribute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𝑟𝑎𝑛𝑘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/|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𝑛𝑒𝑖𝑔h𝑏𝑜𝑟𝑠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its neighbors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3. Set each page’s rank to 0.15 + 0.85 * </a:t>
                </a:r>
                <a:r>
                  <a:rPr lang="en-US" altLang="zh-CN" dirty="0" err="1" smtClean="0"/>
                  <a:t>contribs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6" y="4120939"/>
            <a:ext cx="4467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44700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6560" y="4636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116" y="56612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7140" y="52251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9068" y="55944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996" y="4845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613" y="4052474"/>
            <a:ext cx="47434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2341" y="4014374"/>
            <a:ext cx="47815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351" y="4014374"/>
            <a:ext cx="4819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14374"/>
            <a:ext cx="59055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05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Acyclic data flow is inefficient for applications that repeatedly reuse a working </a:t>
            </a:r>
            <a:r>
              <a:rPr lang="en-US" altLang="zh-CN" i="1" dirty="0" smtClean="0"/>
              <a:t>set</a:t>
            </a:r>
            <a:r>
              <a:rPr lang="en-US" altLang="zh-CN" dirty="0" smtClean="0"/>
              <a:t> of data: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800" b="1" dirty="0" smtClean="0"/>
              <a:t>&gt;&gt;</a:t>
            </a:r>
            <a:r>
              <a:rPr lang="en-US" altLang="zh-CN" sz="2800" dirty="0" smtClean="0"/>
              <a:t> Iterative algorithms (machine learning,  graphs)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b="1" dirty="0" smtClean="0"/>
              <a:t>&gt;&gt;</a:t>
            </a:r>
            <a:r>
              <a:rPr lang="en-US" altLang="zh-CN" sz="2800" dirty="0" smtClean="0"/>
              <a:t>  Interactive data mining tools (R, Excel, Python)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 smtClean="0"/>
              <a:t>With current frameworks, apps reload data from stable storage on each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94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373"/>
            <a:ext cx="9169977" cy="683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45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en-US" altLang="zh-CN" dirty="0" smtClean="0"/>
              <a:t> </a:t>
            </a:r>
            <a:r>
              <a:rPr lang="en-US" altLang="zh-CN" smtClean="0"/>
              <a:t>: OOP </a:t>
            </a:r>
            <a:r>
              <a:rPr lang="en-US" altLang="zh-CN" dirty="0" smtClean="0"/>
              <a:t>+ FP</a:t>
            </a:r>
          </a:p>
          <a:p>
            <a:r>
              <a:rPr lang="en-US" altLang="zh-CN" dirty="0" smtClean="0"/>
              <a:t>RDDs: fault tolerance, data locality, scalability</a:t>
            </a:r>
          </a:p>
          <a:p>
            <a:r>
              <a:rPr lang="en-US" altLang="zh-CN" dirty="0" smtClean="0"/>
              <a:t>Implement with Spark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13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24071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800200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/>
              <a:t>Solution: Resilient </a:t>
            </a:r>
            <a:br>
              <a:rPr lang="en-US" altLang="zh-CN" b="1" dirty="0" smtClean="0"/>
            </a:br>
            <a:r>
              <a:rPr lang="en-US" altLang="zh-CN" b="1" dirty="0" smtClean="0"/>
              <a:t>Distributed Datasets (RDDs)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Allow apps to keep working sets in memory for efficient reuse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Retain the attractive properties of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&gt;&gt; Fault tolerance, data locality, scalability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Support a wide range of 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1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1556792"/>
            <a:ext cx="8136904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&amp; functional programming</a:t>
            </a:r>
          </a:p>
          <a:p>
            <a:r>
              <a:rPr lang="en-US" altLang="zh-CN" dirty="0" smtClean="0"/>
              <a:t>What is Spark</a:t>
            </a:r>
          </a:p>
          <a:p>
            <a:r>
              <a:rPr lang="en-US" altLang="zh-CN" dirty="0" smtClean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25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About </a:t>
            </a:r>
            <a:r>
              <a:rPr lang="en-US" altLang="zh-CN" dirty="0" err="1" smtClean="0"/>
              <a:t>Scala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High-level language for JVM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400" dirty="0"/>
              <a:t>&gt;&gt; Object-oriented + </a:t>
            </a:r>
            <a:r>
              <a:rPr lang="en-US" altLang="zh-CN" sz="2400" dirty="0" smtClean="0"/>
              <a:t>Functional programming (FP)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Statically typed</a:t>
            </a:r>
          </a:p>
          <a:p>
            <a:pPr marL="0" indent="0">
              <a:buNone/>
            </a:pPr>
            <a:r>
              <a:rPr lang="en-US" altLang="zh-CN" sz="2400" dirty="0" smtClean="0"/>
              <a:t>  &gt;&gt; Comparable in speed to Java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no need to write types due to type inference</a:t>
            </a:r>
          </a:p>
          <a:p>
            <a:pPr marL="0" indent="0">
              <a:buNone/>
            </a:pPr>
            <a:r>
              <a:rPr lang="en-US" altLang="zh-CN" dirty="0"/>
              <a:t>Interoperates with Java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Can use any Java class, inherit from it,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Can also call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code from 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43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Quick Tour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196752"/>
            <a:ext cx="8352928" cy="518457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4048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4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Quick Tour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68" y="1484784"/>
            <a:ext cx="7933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8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2247</Words>
  <Application>Microsoft Office PowerPoint</Application>
  <PresentationFormat>On-screen Show (4:3)</PresentationFormat>
  <Paragraphs>289</Paragraphs>
  <Slides>42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主题</vt:lpstr>
      <vt:lpstr>Spark</vt:lpstr>
      <vt:lpstr>Project Goals</vt:lpstr>
      <vt:lpstr>Background</vt:lpstr>
      <vt:lpstr>Background</vt:lpstr>
      <vt:lpstr>Solution: Resilient  Distributed Datasets (RDDs) </vt:lpstr>
      <vt:lpstr>Outline</vt:lpstr>
      <vt:lpstr>About Scala</vt:lpstr>
      <vt:lpstr>Quick Tour</vt:lpstr>
      <vt:lpstr>Quick Tour</vt:lpstr>
      <vt:lpstr>Slide 10</vt:lpstr>
      <vt:lpstr>Slide 11</vt:lpstr>
      <vt:lpstr>Slide 12</vt:lpstr>
      <vt:lpstr>Outline</vt:lpstr>
      <vt:lpstr>Spark Overview</vt:lpstr>
      <vt:lpstr>Spark framework</vt:lpstr>
      <vt:lpstr>Run Spark</vt:lpstr>
      <vt:lpstr>Outline</vt:lpstr>
      <vt:lpstr>RDD Abstraction</vt:lpstr>
      <vt:lpstr>RDD Types: parallelized collections</vt:lpstr>
      <vt:lpstr>RDD Types: Hadoop Datasets</vt:lpstr>
      <vt:lpstr>RDD Operations</vt:lpstr>
      <vt:lpstr>Transformations</vt:lpstr>
      <vt:lpstr>Actions</vt:lpstr>
      <vt:lpstr>Transformations &amp; Actions</vt:lpstr>
      <vt:lpstr>Representing RDDs</vt:lpstr>
      <vt:lpstr>Interface used to represent RDDs</vt:lpstr>
      <vt:lpstr>RDD Dependencies</vt:lpstr>
      <vt:lpstr>Outline</vt:lpstr>
      <vt:lpstr>Implementation</vt:lpstr>
      <vt:lpstr>Job Scheduler</vt:lpstr>
      <vt:lpstr>Fault Tolerant</vt:lpstr>
      <vt:lpstr>Slide 32</vt:lpstr>
      <vt:lpstr>Memory Management</vt:lpstr>
      <vt:lpstr>RDDs vs. Distributed Shared Memory</vt:lpstr>
      <vt:lpstr>Outline</vt:lpstr>
      <vt:lpstr>Slide 36</vt:lpstr>
      <vt:lpstr>Slide 37</vt:lpstr>
      <vt:lpstr>Slide 38</vt:lpstr>
      <vt:lpstr>Algorithm</vt:lpstr>
      <vt:lpstr>Slide 40</vt:lpstr>
      <vt:lpstr>Conclusion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jesus</cp:lastModifiedBy>
  <cp:revision>160</cp:revision>
  <dcterms:created xsi:type="dcterms:W3CDTF">2012-11-07T06:00:21Z</dcterms:created>
  <dcterms:modified xsi:type="dcterms:W3CDTF">2015-10-11T16:35:04Z</dcterms:modified>
</cp:coreProperties>
</file>