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74" r:id="rId3"/>
    <p:sldId id="271" r:id="rId4"/>
    <p:sldId id="275" r:id="rId5"/>
    <p:sldId id="279" r:id="rId6"/>
    <p:sldId id="278" r:id="rId7"/>
    <p:sldId id="280" r:id="rId8"/>
    <p:sldId id="291" r:id="rId9"/>
    <p:sldId id="289" r:id="rId10"/>
    <p:sldId id="312" r:id="rId11"/>
    <p:sldId id="338" r:id="rId12"/>
    <p:sldId id="305" r:id="rId13"/>
    <p:sldId id="321" r:id="rId14"/>
    <p:sldId id="322" r:id="rId15"/>
    <p:sldId id="323" r:id="rId16"/>
    <p:sldId id="326" r:id="rId17"/>
    <p:sldId id="324" r:id="rId18"/>
    <p:sldId id="306" r:id="rId19"/>
    <p:sldId id="315" r:id="rId20"/>
    <p:sldId id="283" r:id="rId21"/>
    <p:sldId id="309" r:id="rId22"/>
    <p:sldId id="339" r:id="rId23"/>
    <p:sldId id="340" r:id="rId24"/>
    <p:sldId id="341" r:id="rId25"/>
    <p:sldId id="342" r:id="rId26"/>
    <p:sldId id="311" r:id="rId27"/>
    <p:sldId id="317" r:id="rId28"/>
    <p:sldId id="302" r:id="rId29"/>
    <p:sldId id="303" r:id="rId30"/>
    <p:sldId id="34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530" autoAdjust="0"/>
  </p:normalViewPr>
  <p:slideViewPr>
    <p:cSldViewPr snapToGrid="0">
      <p:cViewPr varScale="1">
        <p:scale>
          <a:sx n="65" d="100"/>
          <a:sy n="65" d="100"/>
        </p:scale>
        <p:origin x="158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6DB72-2C9D-4462-920D-A4EEDEFB2379}" type="datetimeFigureOut">
              <a:rPr lang="en-US" smtClean="0"/>
              <a:t>5/5/2019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276137-C389-40A7-AA68-9A61576C7597}" type="slidenum">
              <a:rPr lang="en-US" smtClean="0"/>
              <a:t>‹#›</a:t>
            </a:fld>
            <a:endParaRPr lang="en-US"/>
          </a:p>
        </p:txBody>
      </p:sp>
    </p:spTree>
    <p:extLst>
      <p:ext uri="{BB962C8B-B14F-4D97-AF65-F5344CB8AC3E}">
        <p14:creationId xmlns:p14="http://schemas.microsoft.com/office/powerpoint/2010/main" val="2958185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r>
              <a:rPr lang="zh-CN" altLang="en-US" dirty="0"/>
              <a:t>这是一个简化版的 </a:t>
            </a:r>
            <a:r>
              <a:rPr lang="en-US" baseline="0" dirty="0"/>
              <a:t>OpenGL pipeline. </a:t>
            </a:r>
          </a:p>
          <a:p>
            <a:r>
              <a:rPr lang="zh-CN" altLang="en-US" baseline="0" dirty="0"/>
              <a:t>我们的目标是写一个</a:t>
            </a:r>
            <a:r>
              <a:rPr lang="en-US" altLang="zh-CN" baseline="0" dirty="0"/>
              <a:t>application</a:t>
            </a:r>
            <a:r>
              <a:rPr lang="zh-CN" altLang="en-US" baseline="0" dirty="0"/>
              <a:t>，来实现画一幅图画的目标。</a:t>
            </a:r>
            <a:endParaRPr lang="en-US" altLang="zh-CN" baseline="0" dirty="0"/>
          </a:p>
          <a:p>
            <a:r>
              <a:rPr lang="zh-CN" altLang="en-US" baseline="0" dirty="0"/>
              <a:t>在这个过程中我们调用到 </a:t>
            </a:r>
            <a:r>
              <a:rPr lang="en-US" altLang="zh-CN" baseline="0" dirty="0"/>
              <a:t>OpenGL </a:t>
            </a:r>
            <a:r>
              <a:rPr lang="zh-CN" altLang="en-US" baseline="0" dirty="0"/>
              <a:t>来产生着一幅画到</a:t>
            </a:r>
            <a:r>
              <a:rPr lang="en-US" altLang="zh-CN" baseline="0" dirty="0"/>
              <a:t>FB </a:t>
            </a:r>
            <a:r>
              <a:rPr lang="zh-CN" altLang="en-US" baseline="0" dirty="0"/>
              <a:t>中。</a:t>
            </a:r>
            <a:endParaRPr lang="en-US" altLang="zh-CN" baseline="0" dirty="0"/>
          </a:p>
          <a:p>
            <a:endParaRPr lang="en-US" i="0" baseline="0" dirty="0"/>
          </a:p>
          <a:p>
            <a:r>
              <a:rPr lang="zh-CN" altLang="en-US" i="0" baseline="0" dirty="0"/>
              <a:t>在这个过程中，我们的 应用程序需要提供输入 </a:t>
            </a:r>
            <a:r>
              <a:rPr lang="en-US" altLang="zh-CN" i="0" baseline="0" dirty="0"/>
              <a:t>vertex</a:t>
            </a:r>
            <a:r>
              <a:rPr lang="zh-CN" altLang="en-US" i="0" baseline="0" dirty="0"/>
              <a:t>，我们用 </a:t>
            </a:r>
            <a:r>
              <a:rPr lang="en-US" altLang="zh-CN" i="0" baseline="0" dirty="0"/>
              <a:t>vertex </a:t>
            </a:r>
            <a:r>
              <a:rPr lang="zh-CN" altLang="en-US" i="0" baseline="0" dirty="0"/>
              <a:t>来 表达你要画的物体的</a:t>
            </a:r>
            <a:endParaRPr lang="en-US" altLang="zh-CN" i="0" baseline="0" dirty="0"/>
          </a:p>
          <a:p>
            <a:endParaRPr lang="en-US" i="0" baseline="0" dirty="0"/>
          </a:p>
          <a:p>
            <a:r>
              <a:rPr lang="zh-CN" altLang="en-US" i="0" baseline="0" dirty="0"/>
              <a:t>在</a:t>
            </a:r>
            <a:r>
              <a:rPr lang="en-US" altLang="zh-CN" i="0" baseline="0" dirty="0"/>
              <a:t>GPU </a:t>
            </a:r>
            <a:r>
              <a:rPr lang="zh-CN" altLang="en-US" i="0" baseline="0" dirty="0"/>
              <a:t>中，你需要提供一个 </a:t>
            </a:r>
            <a:r>
              <a:rPr lang="en-US" altLang="zh-CN" i="0" baseline="0" dirty="0"/>
              <a:t>vertex shader</a:t>
            </a:r>
            <a:r>
              <a:rPr lang="zh-CN" altLang="en-US" i="0" baseline="0" dirty="0"/>
              <a:t>，告诉 </a:t>
            </a:r>
            <a:r>
              <a:rPr lang="en-US" altLang="zh-CN" i="0" baseline="0" dirty="0"/>
              <a:t>GPU </a:t>
            </a:r>
            <a:r>
              <a:rPr lang="zh-CN" altLang="en-US" i="0" baseline="0" dirty="0"/>
              <a:t>如何对每一个 </a:t>
            </a:r>
            <a:r>
              <a:rPr lang="en-US" altLang="zh-CN" i="0" baseline="0" dirty="0"/>
              <a:t>vertex </a:t>
            </a:r>
            <a:r>
              <a:rPr lang="zh-CN" altLang="en-US" i="0" baseline="0" dirty="0"/>
              <a:t>进行处理，比如坐标变换等等一系列操作。</a:t>
            </a:r>
            <a:endParaRPr lang="en-US" altLang="zh-CN" i="0" baseline="0" dirty="0"/>
          </a:p>
          <a:p>
            <a:r>
              <a:rPr lang="zh-CN" altLang="en-US" i="0" baseline="0" dirty="0"/>
              <a:t>这里我们略去了 其他的非必需的 </a:t>
            </a:r>
            <a:r>
              <a:rPr lang="en-US" altLang="zh-CN" i="0" baseline="0" dirty="0"/>
              <a:t>shading </a:t>
            </a:r>
            <a:r>
              <a:rPr lang="zh-CN" altLang="en-US" i="0" baseline="0" dirty="0"/>
              <a:t>步骤，比如 </a:t>
            </a:r>
            <a:r>
              <a:rPr lang="en-US" altLang="zh-CN" i="0" baseline="0" dirty="0"/>
              <a:t>geometry </a:t>
            </a:r>
            <a:r>
              <a:rPr lang="zh-CN" altLang="en-US" i="0" baseline="0" dirty="0"/>
              <a:t>和</a:t>
            </a:r>
            <a:r>
              <a:rPr lang="en-US" altLang="zh-CN" i="0" baseline="0" dirty="0"/>
              <a:t>tessellation</a:t>
            </a:r>
            <a:r>
              <a:rPr lang="zh-CN" altLang="en-US" i="0" baseline="0" dirty="0"/>
              <a:t>，他们同样也是对 </a:t>
            </a:r>
            <a:r>
              <a:rPr lang="en-US" altLang="zh-CN" i="0" baseline="0" dirty="0"/>
              <a:t>vertex </a:t>
            </a:r>
            <a:r>
              <a:rPr lang="zh-CN" altLang="en-US" i="0" baseline="0" dirty="0"/>
              <a:t>进行处理的。</a:t>
            </a:r>
            <a:endParaRPr lang="en-US" i="0" baseline="0" dirty="0"/>
          </a:p>
          <a:p>
            <a:endParaRPr lang="en-US" i="0" baseline="0" dirty="0"/>
          </a:p>
          <a:p>
            <a:r>
              <a:rPr lang="zh-CN" altLang="en-US" i="0" baseline="0" dirty="0"/>
              <a:t>在 </a:t>
            </a:r>
            <a:r>
              <a:rPr lang="en-US" altLang="zh-CN" i="0" baseline="0" dirty="0"/>
              <a:t>vertex process </a:t>
            </a:r>
            <a:r>
              <a:rPr lang="zh-CN" altLang="en-US" i="0" baseline="0" dirty="0"/>
              <a:t>之后，是</a:t>
            </a:r>
            <a:r>
              <a:rPr lang="en-US" altLang="zh-CN" i="0" baseline="0" dirty="0"/>
              <a:t>rasterization </a:t>
            </a:r>
            <a:r>
              <a:rPr lang="zh-CN" altLang="en-US" i="0" baseline="0" dirty="0"/>
              <a:t>阶段，会把屏幕上的每一个像素点对应到 你的</a:t>
            </a:r>
            <a:r>
              <a:rPr lang="en-US" altLang="zh-CN" i="0" baseline="0" dirty="0"/>
              <a:t>vertex </a:t>
            </a:r>
            <a:r>
              <a:rPr lang="zh-CN" altLang="en-US" i="0" baseline="0" dirty="0"/>
              <a:t>构成的 </a:t>
            </a:r>
            <a:r>
              <a:rPr lang="en-US" altLang="zh-CN" i="0" baseline="0" dirty="0"/>
              <a:t>primitive </a:t>
            </a:r>
            <a:r>
              <a:rPr lang="zh-CN" altLang="en-US" i="0" baseline="0" dirty="0"/>
              <a:t>上去。这个过程是 </a:t>
            </a:r>
            <a:r>
              <a:rPr lang="en-US" altLang="zh-CN" i="0" baseline="0" dirty="0"/>
              <a:t>GPU </a:t>
            </a:r>
            <a:r>
              <a:rPr lang="zh-CN" altLang="en-US" i="0" baseline="0" dirty="0"/>
              <a:t>自动帮你完成的。</a:t>
            </a:r>
            <a:endParaRPr lang="en-US" i="0" baseline="0" dirty="0"/>
          </a:p>
          <a:p>
            <a:endParaRPr lang="en-US" i="0" baseline="0" dirty="0"/>
          </a:p>
          <a:p>
            <a:r>
              <a:rPr lang="zh-CN" altLang="en-US" i="0" baseline="0" dirty="0"/>
              <a:t>生成 </a:t>
            </a:r>
            <a:r>
              <a:rPr lang="en-US" altLang="zh-CN" i="0" baseline="0" dirty="0"/>
              <a:t>fragment </a:t>
            </a:r>
            <a:r>
              <a:rPr lang="zh-CN" altLang="en-US" i="0" baseline="0" dirty="0"/>
              <a:t>片元之后，我们需要调用 </a:t>
            </a:r>
            <a:r>
              <a:rPr lang="en-US" altLang="zh-CN" i="0" baseline="0" dirty="0"/>
              <a:t>fragment shader </a:t>
            </a:r>
            <a:r>
              <a:rPr lang="zh-CN" altLang="en-US" i="0" baseline="0" dirty="0"/>
              <a:t>对每个像素进行处理，用来产生最终的颜色，并输入到 </a:t>
            </a:r>
            <a:r>
              <a:rPr lang="en-US" altLang="zh-CN" i="0" baseline="0" dirty="0"/>
              <a:t>GFB </a:t>
            </a:r>
            <a:r>
              <a:rPr lang="zh-CN" altLang="en-US" i="0" baseline="0" dirty="0"/>
              <a:t>中去。</a:t>
            </a:r>
            <a:endParaRPr lang="en-US" altLang="zh-CN" i="0" baseline="0" dirty="0"/>
          </a:p>
          <a:p>
            <a:endParaRPr lang="en-US" i="0" baseline="0" dirty="0"/>
          </a:p>
          <a:p>
            <a:r>
              <a:rPr lang="zh-CN" altLang="en-US" i="0" baseline="0" dirty="0"/>
              <a:t>在整个 </a:t>
            </a:r>
            <a:r>
              <a:rPr lang="en-US" altLang="zh-CN" i="0" baseline="0" dirty="0"/>
              <a:t>OpenGL application </a:t>
            </a:r>
            <a:r>
              <a:rPr lang="zh-CN" altLang="en-US" i="0" baseline="0" dirty="0"/>
              <a:t>当中，作为 </a:t>
            </a:r>
            <a:r>
              <a:rPr lang="en-US" altLang="zh-CN" i="0" baseline="0" dirty="0"/>
              <a:t>OpenGL </a:t>
            </a:r>
            <a:r>
              <a:rPr lang="zh-CN" altLang="en-US" i="0" baseline="0" dirty="0"/>
              <a:t>的用户，而不是 </a:t>
            </a:r>
            <a:r>
              <a:rPr lang="en-US" altLang="zh-CN" i="0" baseline="0" dirty="0"/>
              <a:t>GPU </a:t>
            </a:r>
            <a:r>
              <a:rPr lang="zh-CN" altLang="en-US" i="0" baseline="0" dirty="0"/>
              <a:t>硬件的开发者，或者 </a:t>
            </a:r>
            <a:r>
              <a:rPr lang="en-US" altLang="zh-CN" i="0" baseline="0" dirty="0"/>
              <a:t>OpenGL API </a:t>
            </a:r>
            <a:r>
              <a:rPr lang="zh-CN" altLang="en-US" i="0" baseline="0" dirty="0"/>
              <a:t>的实现者，需要做的事情有这一些：</a:t>
            </a:r>
            <a:endParaRPr lang="en-US" altLang="zh-CN" i="0" baseline="0" dirty="0"/>
          </a:p>
          <a:p>
            <a:pPr marL="171435" indent="-171435">
              <a:buFont typeface="Arial" pitchFamily="34" charset="0"/>
              <a:buChar char="•"/>
            </a:pPr>
            <a:r>
              <a:rPr lang="zh-CN" altLang="en-US" i="0" baseline="0" dirty="0"/>
              <a:t>定义你的输入 </a:t>
            </a:r>
            <a:r>
              <a:rPr lang="en-US" altLang="zh-CN" i="0" baseline="0" dirty="0"/>
              <a:t>vertex</a:t>
            </a:r>
          </a:p>
          <a:p>
            <a:pPr marL="171435" indent="-171435">
              <a:buFont typeface="Arial" pitchFamily="34" charset="0"/>
              <a:buChar char="•"/>
            </a:pPr>
            <a:r>
              <a:rPr lang="en-US" altLang="zh-CN" i="0" baseline="0" dirty="0"/>
              <a:t>Load vertex  data</a:t>
            </a:r>
          </a:p>
          <a:p>
            <a:pPr marL="171435" indent="-171435">
              <a:buFont typeface="Arial" pitchFamily="34" charset="0"/>
              <a:buChar char="•"/>
            </a:pPr>
            <a:r>
              <a:rPr lang="zh-CN" altLang="en-US" i="0" baseline="0" dirty="0"/>
              <a:t>写 </a:t>
            </a:r>
            <a:r>
              <a:rPr lang="en-US" altLang="zh-CN" i="0" baseline="0" dirty="0"/>
              <a:t>vertex shader </a:t>
            </a:r>
            <a:r>
              <a:rPr lang="zh-CN" altLang="en-US" i="0" baseline="0" dirty="0"/>
              <a:t>以及 </a:t>
            </a:r>
            <a:r>
              <a:rPr lang="en-US" altLang="zh-CN" i="0" baseline="0" dirty="0"/>
              <a:t>fragment shader </a:t>
            </a:r>
            <a:r>
              <a:rPr lang="zh-CN" altLang="en-US" i="0" baseline="0" dirty="0"/>
              <a:t>程序</a:t>
            </a:r>
            <a:endParaRPr lang="en-US" altLang="zh-CN" i="0" baseline="0" dirty="0"/>
          </a:p>
          <a:p>
            <a:pPr marL="171435" indent="-171435">
              <a:buFont typeface="Arial" pitchFamily="34" charset="0"/>
              <a:buChar char="•"/>
            </a:pPr>
            <a:r>
              <a:rPr lang="zh-CN" altLang="en-US" i="0" baseline="0" dirty="0"/>
              <a:t>把 这两个 </a:t>
            </a:r>
            <a:r>
              <a:rPr lang="en-US" altLang="zh-CN" i="0" baseline="0" dirty="0"/>
              <a:t>shader </a:t>
            </a:r>
            <a:r>
              <a:rPr lang="zh-CN" altLang="en-US" i="0" baseline="0" dirty="0"/>
              <a:t>载入到你的 </a:t>
            </a:r>
            <a:r>
              <a:rPr lang="en-US" altLang="zh-CN" i="0" baseline="0" dirty="0" err="1"/>
              <a:t>PipeLIne</a:t>
            </a:r>
            <a:r>
              <a:rPr lang="en-US" altLang="zh-CN" i="0" baseline="0" dirty="0"/>
              <a:t> </a:t>
            </a:r>
            <a:r>
              <a:rPr lang="zh-CN" altLang="en-US" i="0" baseline="0" dirty="0"/>
              <a:t>中。</a:t>
            </a:r>
            <a:endParaRPr lang="en-US" altLang="zh-CN" i="0" baseline="0" dirty="0"/>
          </a:p>
          <a:p>
            <a:pPr marL="171435" indent="-171435">
              <a:buFont typeface="Arial" pitchFamily="34" charset="0"/>
              <a:buChar char="•"/>
            </a:pPr>
            <a:r>
              <a:rPr lang="zh-CN" altLang="en-US" i="0" baseline="0" dirty="0"/>
              <a:t>启动 </a:t>
            </a:r>
            <a:r>
              <a:rPr lang="en-US" altLang="zh-CN" i="0" baseline="0" dirty="0" err="1"/>
              <a:t>PipeLIne</a:t>
            </a:r>
            <a:r>
              <a:rPr lang="en-US" altLang="zh-CN" i="0" baseline="0" dirty="0"/>
              <a:t> </a:t>
            </a:r>
            <a:r>
              <a:rPr lang="zh-CN" altLang="en-US" i="0" baseline="0" dirty="0"/>
              <a:t>来画图。</a:t>
            </a:r>
            <a:endParaRPr lang="en-US" altLang="zh-CN" i="0" baseline="0"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2</a:t>
            </a:fld>
            <a:endParaRPr lang="en-US"/>
          </a:p>
        </p:txBody>
      </p:sp>
    </p:spTree>
    <p:extLst>
      <p:ext uri="{BB962C8B-B14F-4D97-AF65-F5344CB8AC3E}">
        <p14:creationId xmlns:p14="http://schemas.microsoft.com/office/powerpoint/2010/main" val="34299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altLang="zh-CN" dirty="0"/>
              <a:t>Shader </a:t>
            </a:r>
            <a:r>
              <a:rPr lang="zh-CN" altLang="en-US" dirty="0"/>
              <a:t>就是一段执行在</a:t>
            </a:r>
            <a:r>
              <a:rPr lang="en-US" altLang="zh-CN" dirty="0"/>
              <a:t>GPU </a:t>
            </a:r>
            <a:r>
              <a:rPr lang="zh-CN" altLang="en-US" dirty="0"/>
              <a:t>上的程序 </a:t>
            </a:r>
            <a:r>
              <a:rPr lang="en-US" altLang="zh-CN" dirty="0"/>
              <a:t>program</a:t>
            </a:r>
            <a:r>
              <a:rPr lang="zh-CN" altLang="en-US" dirty="0"/>
              <a:t>，它有一个</a:t>
            </a:r>
            <a:r>
              <a:rPr lang="en-US" altLang="zh-CN" dirty="0"/>
              <a:t>main </a:t>
            </a:r>
            <a:r>
              <a:rPr lang="zh-CN" altLang="en-US" dirty="0"/>
              <a:t>函数，也有它的输入和输出，</a:t>
            </a:r>
            <a:endParaRPr lang="en-US" altLang="zh-CN" dirty="0"/>
          </a:p>
          <a:p>
            <a:r>
              <a:rPr lang="zh-CN" altLang="en-US" dirty="0"/>
              <a:t>基本的程序</a:t>
            </a:r>
            <a:r>
              <a:rPr lang="en-US" altLang="zh-CN" dirty="0"/>
              <a:t>syntax </a:t>
            </a:r>
            <a:r>
              <a:rPr lang="zh-CN" altLang="en-US" dirty="0"/>
              <a:t>和 </a:t>
            </a:r>
            <a:r>
              <a:rPr lang="en-US" altLang="zh-CN" dirty="0"/>
              <a:t>c </a:t>
            </a:r>
            <a:r>
              <a:rPr lang="zh-CN" altLang="en-US" dirty="0"/>
              <a:t>语言差不多。</a:t>
            </a:r>
            <a:endParaRPr lang="en-US" altLang="zh-CN" dirty="0"/>
          </a:p>
          <a:p>
            <a:endParaRPr lang="en-US" altLang="zh-CN" dirty="0"/>
          </a:p>
          <a:p>
            <a:r>
              <a:rPr lang="zh-CN" altLang="en-US" dirty="0"/>
              <a:t>用户需要提供一段 </a:t>
            </a:r>
            <a:r>
              <a:rPr lang="en-US" altLang="zh-CN" dirty="0"/>
              <a:t>string</a:t>
            </a:r>
            <a:r>
              <a:rPr lang="zh-CN" altLang="en-US" dirty="0"/>
              <a:t>或者保存在文件里面的程序文件</a:t>
            </a:r>
            <a:endParaRPr lang="en-US" altLang="zh-CN" dirty="0"/>
          </a:p>
          <a:p>
            <a:r>
              <a:rPr lang="en-US" altLang="zh-CN" dirty="0"/>
              <a:t>Shader </a:t>
            </a:r>
            <a:r>
              <a:rPr lang="zh-CN" altLang="en-US" dirty="0"/>
              <a:t>需要编译，并且需要链接到你的程序中，并且 </a:t>
            </a:r>
            <a:r>
              <a:rPr lang="en-US" altLang="zh-CN" dirty="0"/>
              <a:t>attach shader</a:t>
            </a:r>
            <a:r>
              <a:rPr lang="zh-CN" altLang="en-US" dirty="0"/>
              <a:t>，</a:t>
            </a:r>
            <a:endParaRPr lang="en-US" altLang="zh-CN" dirty="0"/>
          </a:p>
          <a:p>
            <a:endParaRPr lang="en-US" dirty="0"/>
          </a:p>
          <a:p>
            <a:r>
              <a:rPr lang="zh-CN" altLang="en-US" dirty="0"/>
              <a:t>一个 </a:t>
            </a:r>
            <a:r>
              <a:rPr lang="en-US" altLang="zh-CN" dirty="0"/>
              <a:t>program </a:t>
            </a:r>
            <a:r>
              <a:rPr lang="zh-CN" altLang="en-US" dirty="0"/>
              <a:t>是什么概念？</a:t>
            </a:r>
            <a:endParaRPr lang="en-US" altLang="zh-CN" dirty="0"/>
          </a:p>
          <a:p>
            <a:r>
              <a:rPr lang="zh-CN" altLang="en-US" dirty="0"/>
              <a:t>就是 跑在</a:t>
            </a:r>
            <a:r>
              <a:rPr lang="en-US" altLang="zh-CN" dirty="0"/>
              <a:t>GPU </a:t>
            </a:r>
            <a:r>
              <a:rPr lang="zh-CN" altLang="en-US" dirty="0"/>
              <a:t>上的整个 </a:t>
            </a:r>
            <a:r>
              <a:rPr lang="en-US" altLang="zh-CN" dirty="0"/>
              <a:t>OpenGL Pipeline </a:t>
            </a:r>
            <a:r>
              <a:rPr lang="zh-CN" altLang="en-US" dirty="0"/>
              <a:t>的整个程序，包含了前前后后你 </a:t>
            </a:r>
            <a:r>
              <a:rPr lang="en-US" altLang="zh-CN" dirty="0"/>
              <a:t>link </a:t>
            </a:r>
            <a:r>
              <a:rPr lang="zh-CN" altLang="en-US" dirty="0"/>
              <a:t>进来并且</a:t>
            </a:r>
            <a:r>
              <a:rPr lang="en-US" altLang="zh-CN" dirty="0"/>
              <a:t>attach </a:t>
            </a:r>
            <a:r>
              <a:rPr lang="zh-CN" altLang="en-US" dirty="0"/>
              <a:t>进来的 </a:t>
            </a:r>
            <a:r>
              <a:rPr lang="en-US" altLang="zh-CN" dirty="0"/>
              <a:t>shader </a:t>
            </a:r>
            <a:endParaRPr lang="en-US" dirty="0"/>
          </a:p>
        </p:txBody>
      </p:sp>
      <p:sp>
        <p:nvSpPr>
          <p:cNvPr id="4" name="Slide Number Placeholder 3"/>
          <p:cNvSpPr>
            <a:spLocks noGrp="1"/>
          </p:cNvSpPr>
          <p:nvPr>
            <p:ph type="sldNum" sz="quarter" idx="10"/>
          </p:nvPr>
        </p:nvSpPr>
        <p:spPr/>
        <p:txBody>
          <a:bodyPr/>
          <a:lstStyle/>
          <a:p>
            <a:fld id="{DA1863BB-6147-4F5F-B60F-8DA3E10FE7C6}"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276137-C389-40A7-AA68-9A61576C7597}" type="slidenum">
              <a:rPr lang="en-US" smtClean="0"/>
              <a:t>15</a:t>
            </a:fld>
            <a:endParaRPr lang="en-US"/>
          </a:p>
        </p:txBody>
      </p:sp>
    </p:spTree>
    <p:extLst>
      <p:ext uri="{BB962C8B-B14F-4D97-AF65-F5344CB8AC3E}">
        <p14:creationId xmlns:p14="http://schemas.microsoft.com/office/powerpoint/2010/main" val="2761386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函数的参数：</a:t>
            </a:r>
            <a:endParaRPr lang="en-US" altLang="zh-CN" dirty="0"/>
          </a:p>
          <a:p>
            <a:endParaRPr lang="en-US" altLang="zh-CN" dirty="0"/>
          </a:p>
          <a:p>
            <a:r>
              <a:rPr lang="zh-CN" altLang="en-US" dirty="0"/>
              <a:t>这里的</a:t>
            </a:r>
            <a:r>
              <a:rPr lang="en-US" altLang="zh-CN" dirty="0"/>
              <a:t>buffer </a:t>
            </a:r>
            <a:r>
              <a:rPr lang="zh-CN" altLang="en-US" dirty="0"/>
              <a:t>是存在哪里的？ </a:t>
            </a:r>
            <a:r>
              <a:rPr lang="en-US" altLang="zh-CN" dirty="0"/>
              <a:t>CPU </a:t>
            </a:r>
            <a:r>
              <a:rPr lang="zh-CN" altLang="en-US" dirty="0"/>
              <a:t>上还是 </a:t>
            </a:r>
            <a:r>
              <a:rPr lang="en-US" altLang="zh-CN" dirty="0"/>
              <a:t>GPU </a:t>
            </a:r>
            <a:r>
              <a:rPr lang="zh-CN" altLang="en-US" dirty="0"/>
              <a:t>上？</a:t>
            </a:r>
            <a:endParaRPr lang="en-US" dirty="0"/>
          </a:p>
        </p:txBody>
      </p:sp>
      <p:sp>
        <p:nvSpPr>
          <p:cNvPr id="4" name="Slide Number Placeholder 3"/>
          <p:cNvSpPr>
            <a:spLocks noGrp="1"/>
          </p:cNvSpPr>
          <p:nvPr>
            <p:ph type="sldNum" sz="quarter" idx="5"/>
          </p:nvPr>
        </p:nvSpPr>
        <p:spPr/>
        <p:txBody>
          <a:bodyPr/>
          <a:lstStyle/>
          <a:p>
            <a:fld id="{AA276137-C389-40A7-AA68-9A61576C7597}" type="slidenum">
              <a:rPr lang="en-US" smtClean="0"/>
              <a:t>16</a:t>
            </a:fld>
            <a:endParaRPr lang="en-US"/>
          </a:p>
        </p:txBody>
      </p:sp>
    </p:spTree>
    <p:extLst>
      <p:ext uri="{BB962C8B-B14F-4D97-AF65-F5344CB8AC3E}">
        <p14:creationId xmlns:p14="http://schemas.microsoft.com/office/powerpoint/2010/main" val="2882601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问题：</a:t>
            </a:r>
            <a:endParaRPr lang="en-US" altLang="zh-CN" dirty="0"/>
          </a:p>
          <a:p>
            <a:r>
              <a:rPr lang="zh-CN" altLang="en-US" dirty="0"/>
              <a:t>这里的输出 </a:t>
            </a:r>
            <a:r>
              <a:rPr lang="en-US" altLang="zh-CN" dirty="0" err="1"/>
              <a:t>fColor</a:t>
            </a:r>
            <a:r>
              <a:rPr lang="en-US" altLang="zh-CN" dirty="0"/>
              <a:t> </a:t>
            </a:r>
            <a:r>
              <a:rPr lang="zh-CN" altLang="en-US" dirty="0"/>
              <a:t>必须要是 </a:t>
            </a:r>
            <a:r>
              <a:rPr lang="en-US" altLang="zh-CN" dirty="0"/>
              <a:t>location =0</a:t>
            </a:r>
            <a:r>
              <a:rPr lang="zh-CN" altLang="en-US" dirty="0"/>
              <a:t>？</a:t>
            </a:r>
            <a:endParaRPr lang="en-US" altLang="zh-CN" dirty="0"/>
          </a:p>
          <a:p>
            <a:r>
              <a:rPr lang="en-US" dirty="0"/>
              <a:t> </a:t>
            </a:r>
            <a:r>
              <a:rPr lang="zh-CN" altLang="en-US" dirty="0"/>
              <a:t>每一个</a:t>
            </a:r>
            <a:r>
              <a:rPr lang="en-US" altLang="zh-CN" dirty="0"/>
              <a:t>location </a:t>
            </a:r>
            <a:r>
              <a:rPr lang="zh-CN" altLang="en-US" dirty="0"/>
              <a:t>有他的特定含义，</a:t>
            </a:r>
            <a:endParaRPr lang="en-US" altLang="zh-CN" dirty="0"/>
          </a:p>
          <a:p>
            <a:r>
              <a:rPr lang="en-US" altLang="zh-CN" dirty="0"/>
              <a:t>Location = 0</a:t>
            </a:r>
            <a:r>
              <a:rPr lang="zh-CN" altLang="en-US" dirty="0"/>
              <a:t>， 表示颜色？</a:t>
            </a:r>
            <a:endParaRPr lang="en-US" dirty="0"/>
          </a:p>
          <a:p>
            <a:endParaRPr lang="en-US" dirty="0"/>
          </a:p>
        </p:txBody>
      </p:sp>
      <p:sp>
        <p:nvSpPr>
          <p:cNvPr id="4" name="Slide Number Placeholder 3"/>
          <p:cNvSpPr>
            <a:spLocks noGrp="1"/>
          </p:cNvSpPr>
          <p:nvPr>
            <p:ph type="sldNum" sz="quarter" idx="5"/>
          </p:nvPr>
        </p:nvSpPr>
        <p:spPr/>
        <p:txBody>
          <a:bodyPr/>
          <a:lstStyle/>
          <a:p>
            <a:fld id="{AA276137-C389-40A7-AA68-9A61576C7597}" type="slidenum">
              <a:rPr lang="en-US" smtClean="0"/>
              <a:t>18</a:t>
            </a:fld>
            <a:endParaRPr lang="en-US"/>
          </a:p>
        </p:txBody>
      </p:sp>
    </p:spTree>
    <p:extLst>
      <p:ext uri="{BB962C8B-B14F-4D97-AF65-F5344CB8AC3E}">
        <p14:creationId xmlns:p14="http://schemas.microsoft.com/office/powerpoint/2010/main" val="3760797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EFECDC38-152B-404F-8833-0CE3B68D2415}" type="slidenum">
              <a:rPr lang="en-US"/>
              <a:pPr/>
              <a:t>21</a:t>
            </a:fld>
            <a:endParaRPr lang="en-US"/>
          </a:p>
        </p:txBody>
      </p:sp>
      <p:sp>
        <p:nvSpPr>
          <p:cNvPr id="77827" name="Rectangle 2"/>
          <p:cNvSpPr>
            <a:spLocks noGrp="1" noRot="1" noChangeAspect="1" noChangeArrowheads="1" noTextEdit="1"/>
          </p:cNvSpPr>
          <p:nvPr>
            <p:ph type="sldImg"/>
          </p:nvPr>
        </p:nvSpPr>
        <p:spPr>
          <a:xfrm>
            <a:off x="247650" y="741363"/>
            <a:ext cx="6248400" cy="3514725"/>
          </a:xfrm>
          <a:ln/>
        </p:spPr>
      </p:sp>
      <p:sp>
        <p:nvSpPr>
          <p:cNvPr id="77828" name="Rectangle 3"/>
          <p:cNvSpPr>
            <a:spLocks noGrp="1" noChangeArrowheads="1"/>
          </p:cNvSpPr>
          <p:nvPr>
            <p:ph type="body" idx="1"/>
          </p:nvPr>
        </p:nvSpPr>
        <p:spPr>
          <a:noFill/>
          <a:ln/>
        </p:spPr>
        <p:txBody>
          <a:bodyPr/>
          <a:lstStyle/>
          <a:p>
            <a:pPr eaLnBrk="1" hangingPunct="1"/>
            <a:r>
              <a:rPr lang="zh-CN" altLang="en-US" dirty="0">
                <a:latin typeface="Arial" charset="0"/>
                <a:ea typeface="ＭＳ Ｐゴシック" charset="-128"/>
                <a:cs typeface="ＭＳ Ｐゴシック" charset="-128"/>
              </a:rPr>
              <a:t>如果你知道了 </a:t>
            </a:r>
            <a:r>
              <a:rPr lang="en-US" altLang="zh-CN" dirty="0">
                <a:latin typeface="Arial" charset="0"/>
                <a:ea typeface="ＭＳ Ｐゴシック" charset="-128"/>
                <a:cs typeface="ＭＳ Ｐゴシック" charset="-128"/>
              </a:rPr>
              <a:t>shader </a:t>
            </a:r>
            <a:r>
              <a:rPr lang="zh-CN" altLang="en-US" dirty="0">
                <a:latin typeface="Arial" charset="0"/>
                <a:ea typeface="ＭＳ Ｐゴシック" charset="-128"/>
                <a:cs typeface="ＭＳ Ｐゴシック" charset="-128"/>
              </a:rPr>
              <a:t>中的 参数名字，以及，他们是 </a:t>
            </a:r>
            <a:r>
              <a:rPr lang="en-US" altLang="zh-CN" dirty="0">
                <a:latin typeface="Arial" charset="0"/>
                <a:ea typeface="ＭＳ Ｐゴシック" charset="-128"/>
                <a:cs typeface="ＭＳ Ｐゴシック" charset="-128"/>
              </a:rPr>
              <a:t>attribute </a:t>
            </a:r>
            <a:r>
              <a:rPr lang="zh-CN" altLang="en-US" dirty="0">
                <a:latin typeface="Arial" charset="0"/>
                <a:ea typeface="ＭＳ Ｐゴシック" charset="-128"/>
                <a:cs typeface="ＭＳ Ｐゴシック" charset="-128"/>
              </a:rPr>
              <a:t>还是 </a:t>
            </a:r>
            <a:r>
              <a:rPr lang="en-US" altLang="zh-CN" dirty="0">
                <a:latin typeface="Arial" charset="0"/>
                <a:ea typeface="ＭＳ Ｐゴシック" charset="-128"/>
                <a:cs typeface="ＭＳ Ｐゴシック" charset="-128"/>
              </a:rPr>
              <a:t>uniform</a:t>
            </a:r>
            <a:r>
              <a:rPr lang="zh-CN" altLang="en-US" dirty="0">
                <a:latin typeface="Arial" charset="0"/>
                <a:ea typeface="ＭＳ Ｐゴシック" charset="-128"/>
                <a:cs typeface="ＭＳ Ｐゴシック" charset="-128"/>
              </a:rPr>
              <a:t>，</a:t>
            </a:r>
            <a:endParaRPr lang="en-US" altLang="zh-CN" dirty="0">
              <a:latin typeface="Arial" charset="0"/>
              <a:ea typeface="ＭＳ Ｐゴシック" charset="-128"/>
              <a:cs typeface="ＭＳ Ｐゴシック" charset="-128"/>
            </a:endParaRPr>
          </a:p>
          <a:p>
            <a:pPr eaLnBrk="1" hangingPunct="1"/>
            <a:r>
              <a:rPr lang="zh-CN" altLang="en-US" baseline="0" dirty="0">
                <a:latin typeface="Arial" charset="0"/>
                <a:ea typeface="ＭＳ Ｐゴシック" charset="-128"/>
                <a:cs typeface="ＭＳ Ｐゴシック" charset="-128"/>
              </a:rPr>
              <a:t>那么你可以获取他们的 一个</a:t>
            </a:r>
            <a:r>
              <a:rPr lang="en-US" altLang="zh-CN" baseline="0" dirty="0">
                <a:latin typeface="Arial" charset="0"/>
                <a:ea typeface="ＭＳ Ｐゴシック" charset="-128"/>
                <a:cs typeface="ＭＳ Ｐゴシック" charset="-128"/>
              </a:rPr>
              <a:t>location</a:t>
            </a:r>
            <a:r>
              <a:rPr lang="zh-CN" altLang="en-US" baseline="0" dirty="0">
                <a:latin typeface="Arial" charset="0"/>
                <a:ea typeface="ＭＳ Ｐゴシック" charset="-128"/>
                <a:cs typeface="ＭＳ Ｐゴシック" charset="-128"/>
              </a:rPr>
              <a:t>，通过 </a:t>
            </a:r>
            <a:r>
              <a:rPr lang="en-US" altLang="zh-CN" baseline="0" dirty="0" err="1">
                <a:latin typeface="Arial" charset="0"/>
                <a:ea typeface="ＭＳ Ｐゴシック" charset="-128"/>
                <a:cs typeface="ＭＳ Ｐゴシック" charset="-128"/>
              </a:rPr>
              <a:t>glGet</a:t>
            </a:r>
            <a:r>
              <a:rPr lang="en-US" altLang="zh-CN" baseline="0" dirty="0">
                <a:latin typeface="Arial" charset="0"/>
                <a:ea typeface="ＭＳ Ｐゴシック" charset="-128"/>
                <a:cs typeface="ＭＳ Ｐゴシック" charset="-128"/>
              </a:rPr>
              <a:t>*Location</a:t>
            </a:r>
            <a:r>
              <a:rPr lang="zh-CN" altLang="en-US" baseline="0" dirty="0">
                <a:latin typeface="Arial" charset="0"/>
                <a:ea typeface="ＭＳ Ｐゴシック" charset="-128"/>
                <a:cs typeface="ＭＳ Ｐゴシック" charset="-128"/>
              </a:rPr>
              <a:t>（） 的 函数，然后获取了</a:t>
            </a:r>
            <a:endParaRPr lang="en-US" altLang="zh-CN" baseline="0" dirty="0">
              <a:latin typeface="Arial" charset="0"/>
              <a:ea typeface="ＭＳ Ｐゴシック" charset="-128"/>
              <a:cs typeface="ＭＳ Ｐゴシック" charset="-128"/>
            </a:endParaRPr>
          </a:p>
          <a:p>
            <a:pPr eaLnBrk="1" hangingPunct="1"/>
            <a:r>
              <a:rPr lang="zh-CN" altLang="en-US" baseline="0" dirty="0">
                <a:latin typeface="Arial" charset="0"/>
                <a:ea typeface="ＭＳ Ｐゴシック" charset="-128"/>
                <a:cs typeface="ＭＳ Ｐゴシック" charset="-128"/>
              </a:rPr>
              <a:t>这个 </a:t>
            </a:r>
            <a:r>
              <a:rPr lang="en-US" altLang="zh-CN" baseline="0" dirty="0">
                <a:latin typeface="Arial" charset="0"/>
                <a:ea typeface="ＭＳ Ｐゴシック" charset="-128"/>
                <a:cs typeface="ＭＳ Ｐゴシック" charset="-128"/>
              </a:rPr>
              <a:t>location </a:t>
            </a:r>
            <a:r>
              <a:rPr lang="zh-CN" altLang="en-US" baseline="0" dirty="0">
                <a:latin typeface="Arial" charset="0"/>
                <a:ea typeface="ＭＳ Ｐゴシック" charset="-128"/>
                <a:cs typeface="ＭＳ Ｐゴシック" charset="-128"/>
              </a:rPr>
              <a:t>之后，我们可以给他传递数据进去。</a:t>
            </a:r>
            <a:endParaRPr lang="en-US" altLang="zh-CN" baseline="0" dirty="0">
              <a:latin typeface="Arial" charset="0"/>
              <a:ea typeface="ＭＳ Ｐゴシック" charset="-128"/>
              <a:cs typeface="ＭＳ Ｐゴシック" charset="-128"/>
            </a:endParaRPr>
          </a:p>
          <a:p>
            <a:pPr eaLnBrk="1" hangingPunct="1"/>
            <a:endParaRPr lang="en-US" baseline="0" dirty="0">
              <a:latin typeface="Arial" charset="0"/>
              <a:ea typeface="ＭＳ Ｐゴシック" charset="-128"/>
              <a:cs typeface="ＭＳ Ｐゴシック" charset="-128"/>
            </a:endParaRPr>
          </a:p>
          <a:p>
            <a:pPr eaLnBrk="1" hangingPunct="1"/>
            <a:r>
              <a:rPr lang="zh-CN" altLang="en-US" baseline="0" dirty="0">
                <a:latin typeface="Arial" charset="0"/>
                <a:ea typeface="ＭＳ Ｐゴシック" charset="-128"/>
                <a:cs typeface="ＭＳ Ｐゴシック" charset="-128"/>
              </a:rPr>
              <a:t>如果你不知道有哪些 </a:t>
            </a:r>
            <a:r>
              <a:rPr lang="en-US" altLang="zh-CN" baseline="0" dirty="0">
                <a:latin typeface="Arial" charset="0"/>
                <a:ea typeface="ＭＳ Ｐゴシック" charset="-128"/>
                <a:cs typeface="ＭＳ Ｐゴシック" charset="-128"/>
              </a:rPr>
              <a:t>attribute </a:t>
            </a:r>
            <a:r>
              <a:rPr lang="zh-CN" altLang="en-US" baseline="0" dirty="0">
                <a:latin typeface="Arial" charset="0"/>
                <a:ea typeface="ＭＳ Ｐゴシック" charset="-128"/>
                <a:cs typeface="ＭＳ Ｐゴシック" charset="-128"/>
              </a:rPr>
              <a:t>被激活了，那么可以里哦那个 </a:t>
            </a:r>
            <a:r>
              <a:rPr lang="en-US" altLang="zh-CN" baseline="0" dirty="0" err="1">
                <a:latin typeface="Arial" charset="0"/>
                <a:ea typeface="ＭＳ Ｐゴシック" charset="-128"/>
                <a:cs typeface="ＭＳ Ｐゴシック" charset="-128"/>
              </a:rPr>
              <a:t>glGetActiveAttrib</a:t>
            </a:r>
            <a:r>
              <a:rPr lang="zh-CN" altLang="en-US" baseline="0" dirty="0">
                <a:latin typeface="Arial" charset="0"/>
                <a:ea typeface="ＭＳ Ｐゴシック" charset="-128"/>
                <a:cs typeface="ＭＳ Ｐゴシック" charset="-128"/>
              </a:rPr>
              <a:t>（） 来获得一个 </a:t>
            </a:r>
            <a:r>
              <a:rPr lang="en-US" altLang="zh-CN" baseline="0" dirty="0">
                <a:latin typeface="Arial" charset="0"/>
                <a:ea typeface="ＭＳ Ｐゴシック" charset="-128"/>
                <a:cs typeface="ＭＳ Ｐゴシック" charset="-128"/>
              </a:rPr>
              <a:t>shader </a:t>
            </a:r>
            <a:r>
              <a:rPr lang="zh-CN" altLang="en-US" baseline="0" dirty="0">
                <a:latin typeface="Arial" charset="0"/>
                <a:ea typeface="ＭＳ Ｐゴシック" charset="-128"/>
                <a:cs typeface="ＭＳ Ｐゴシック" charset="-128"/>
              </a:rPr>
              <a:t>的所有 的 </a:t>
            </a:r>
            <a:r>
              <a:rPr lang="en-US" altLang="zh-CN" baseline="0" dirty="0">
                <a:latin typeface="Arial" charset="0"/>
                <a:ea typeface="ＭＳ Ｐゴシック" charset="-128"/>
                <a:cs typeface="ＭＳ Ｐゴシック" charset="-128"/>
              </a:rPr>
              <a:t>variable </a:t>
            </a:r>
          </a:p>
          <a:p>
            <a:pPr eaLnBrk="1" hangingPunct="1"/>
            <a:endParaRPr lang="en-US" altLang="zh-CN" baseline="0" dirty="0">
              <a:latin typeface="Arial" charset="0"/>
              <a:ea typeface="ＭＳ Ｐゴシック" charset="-128"/>
              <a:cs typeface="ＭＳ Ｐゴシック"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charset="0"/>
                <a:ea typeface="ＭＳ Ｐゴシック" charset="-128"/>
                <a:cs typeface="ＭＳ Ｐゴシック" charset="-128"/>
              </a:rPr>
              <a:t>You’ve already</a:t>
            </a:r>
            <a:r>
              <a:rPr lang="en-US" baseline="0" dirty="0">
                <a:latin typeface="Arial" charset="0"/>
                <a:ea typeface="ＭＳ Ｐゴシック" charset="-128"/>
                <a:cs typeface="ＭＳ Ｐゴシック" charset="-128"/>
              </a:rPr>
              <a:t> seen how one associates values with attributes by calling </a:t>
            </a:r>
            <a:r>
              <a:rPr lang="en-US" baseline="0" dirty="0" err="1">
                <a:latin typeface="Arial" charset="0"/>
                <a:ea typeface="ＭＳ Ｐゴシック" charset="-128"/>
                <a:cs typeface="ＭＳ Ｐゴシック" charset="-128"/>
              </a:rPr>
              <a:t>glVertexAttribPointer</a:t>
            </a:r>
            <a:r>
              <a:rPr lang="en-US" baseline="0" dirty="0">
                <a:latin typeface="Arial" charset="0"/>
                <a:ea typeface="ＭＳ Ｐゴシック" charset="-128"/>
                <a:cs typeface="ＭＳ Ｐゴシック" charset="-128"/>
              </a:rPr>
              <a:t>().  To specify a uniform’s value, we use one of the </a:t>
            </a:r>
            <a:r>
              <a:rPr lang="en-US" baseline="0" dirty="0" err="1">
                <a:latin typeface="Arial" charset="0"/>
                <a:ea typeface="ＭＳ Ｐゴシック" charset="-128"/>
                <a:cs typeface="ＭＳ Ｐゴシック" charset="-128"/>
              </a:rPr>
              <a:t>glUniform</a:t>
            </a:r>
            <a:r>
              <a:rPr lang="en-US" baseline="0" dirty="0">
                <a:latin typeface="Arial" charset="0"/>
                <a:ea typeface="ＭＳ Ｐゴシック" charset="-128"/>
                <a:cs typeface="ＭＳ Ｐゴシック" charset="-128"/>
              </a:rPr>
              <a:t>*() functions.  For setting a vector type, you’ll use one of the </a:t>
            </a:r>
            <a:r>
              <a:rPr lang="en-US" baseline="0" dirty="0" err="1">
                <a:latin typeface="Arial" charset="0"/>
                <a:ea typeface="ＭＳ Ｐゴシック" charset="-128"/>
                <a:cs typeface="ＭＳ Ｐゴシック" charset="-128"/>
              </a:rPr>
              <a:t>glUniform</a:t>
            </a:r>
            <a:r>
              <a:rPr lang="en-US" baseline="0" dirty="0">
                <a:latin typeface="Arial" charset="0"/>
                <a:ea typeface="ＭＳ Ｐゴシック" charset="-128"/>
                <a:cs typeface="ＭＳ Ｐゴシック" charset="-128"/>
              </a:rPr>
              <a:t>*() variants, and for matrices you’ll use a </a:t>
            </a:r>
            <a:r>
              <a:rPr lang="en-US" baseline="0" dirty="0" err="1">
                <a:latin typeface="Arial" charset="0"/>
                <a:ea typeface="ＭＳ Ｐゴシック" charset="-128"/>
                <a:cs typeface="ＭＳ Ｐゴシック" charset="-128"/>
              </a:rPr>
              <a:t>glUniformMatrix</a:t>
            </a:r>
            <a:r>
              <a:rPr lang="en-US" baseline="0" dirty="0">
                <a:latin typeface="Arial" charset="0"/>
                <a:ea typeface="ＭＳ Ｐゴシック" charset="-128"/>
                <a:cs typeface="ＭＳ Ｐゴシック" charset="-128"/>
              </a:rPr>
              <a:t> *() form.</a:t>
            </a:r>
            <a:endParaRPr lang="en-US" dirty="0">
              <a:latin typeface="Arial" charset="0"/>
              <a:ea typeface="ＭＳ Ｐゴシック" charset="-128"/>
              <a:cs typeface="ＭＳ Ｐゴシック" charset="-128"/>
            </a:endParaRPr>
          </a:p>
          <a:p>
            <a:pPr eaLnBrk="1" hangingPunct="1"/>
            <a:endParaRPr lang="en-US" altLang="zh-CN" baseline="0" dirty="0">
              <a:latin typeface="Arial" charset="0"/>
              <a:ea typeface="ＭＳ Ｐゴシック" charset="-128"/>
              <a:cs typeface="ＭＳ Ｐゴシック"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在不同的 </a:t>
            </a:r>
            <a:r>
              <a:rPr lang="en-US" altLang="zh-CN" dirty="0"/>
              <a:t>shader</a:t>
            </a:r>
            <a:r>
              <a:rPr lang="zh-CN" altLang="en-US" dirty="0"/>
              <a:t>，比如 </a:t>
            </a:r>
            <a:r>
              <a:rPr lang="en-US" altLang="zh-CN" dirty="0"/>
              <a:t>vertex shader </a:t>
            </a:r>
            <a:r>
              <a:rPr lang="zh-CN" altLang="en-US" dirty="0"/>
              <a:t>和 </a:t>
            </a:r>
            <a:r>
              <a:rPr lang="en-US" altLang="zh-CN" dirty="0"/>
              <a:t>fragment shader</a:t>
            </a:r>
            <a:r>
              <a:rPr lang="zh-CN" altLang="en-US" dirty="0"/>
              <a:t>，如果定义了相同名字的</a:t>
            </a:r>
            <a:r>
              <a:rPr lang="en-US" altLang="zh-CN" dirty="0"/>
              <a:t>uniform </a:t>
            </a:r>
            <a:r>
              <a:rPr lang="zh-CN" altLang="en-US" dirty="0"/>
              <a:t>变量，那么他们其实是相同的东西？</a:t>
            </a:r>
            <a:endParaRPr lang="en-US" altLang="zh-CN" dirty="0"/>
          </a:p>
          <a:p>
            <a:r>
              <a:rPr lang="zh-CN" altLang="en-US" dirty="0"/>
              <a:t>这就是我们在变量中 给他一个前缀</a:t>
            </a:r>
            <a:r>
              <a:rPr lang="en-US" altLang="zh-CN" dirty="0"/>
              <a:t>v</a:t>
            </a:r>
            <a:r>
              <a:rPr lang="zh-CN" altLang="en-US" dirty="0"/>
              <a:t>，比如 </a:t>
            </a:r>
            <a:r>
              <a:rPr lang="en-US" altLang="zh-CN" dirty="0" err="1"/>
              <a:t>vPosition</a:t>
            </a:r>
            <a:r>
              <a:rPr lang="en-US" altLang="zh-CN" dirty="0"/>
              <a:t> </a:t>
            </a:r>
            <a:r>
              <a:rPr lang="zh-CN" altLang="en-US" dirty="0"/>
              <a:t>的原因，是为了避免其他的 </a:t>
            </a:r>
            <a:r>
              <a:rPr lang="en-US" altLang="zh-CN" dirty="0"/>
              <a:t>shader </a:t>
            </a:r>
            <a:r>
              <a:rPr lang="zh-CN" altLang="en-US" dirty="0"/>
              <a:t>中的 </a:t>
            </a:r>
            <a:r>
              <a:rPr lang="en-US" altLang="zh-CN" dirty="0"/>
              <a:t>Position </a:t>
            </a:r>
            <a:r>
              <a:rPr lang="zh-CN" altLang="en-US" dirty="0"/>
              <a:t>的变量名字冲突？</a:t>
            </a:r>
            <a:endParaRPr lang="en-US" altLang="zh-CN" dirty="0"/>
          </a:p>
          <a:p>
            <a:endParaRPr lang="en-US" dirty="0"/>
          </a:p>
          <a:p>
            <a:r>
              <a:rPr lang="en-US" altLang="zh-CN" dirty="0"/>
              <a:t>Uniform block </a:t>
            </a:r>
            <a:r>
              <a:rPr lang="zh-CN" altLang="en-US" dirty="0"/>
              <a:t>的变量名字也是这样的？</a:t>
            </a:r>
            <a:endParaRPr lang="en-US" altLang="zh-CN" dirty="0"/>
          </a:p>
          <a:p>
            <a:endParaRPr lang="en-US" dirty="0"/>
          </a:p>
        </p:txBody>
      </p:sp>
      <p:sp>
        <p:nvSpPr>
          <p:cNvPr id="4" name="Slide Number Placeholder 3"/>
          <p:cNvSpPr>
            <a:spLocks noGrp="1"/>
          </p:cNvSpPr>
          <p:nvPr>
            <p:ph type="sldNum" sz="quarter" idx="5"/>
          </p:nvPr>
        </p:nvSpPr>
        <p:spPr/>
        <p:txBody>
          <a:bodyPr/>
          <a:lstStyle/>
          <a:p>
            <a:fld id="{AA276137-C389-40A7-AA68-9A61576C7597}" type="slidenum">
              <a:rPr lang="en-US" smtClean="0"/>
              <a:t>24</a:t>
            </a:fld>
            <a:endParaRPr lang="en-US"/>
          </a:p>
        </p:txBody>
      </p:sp>
    </p:spTree>
    <p:extLst>
      <p:ext uri="{BB962C8B-B14F-4D97-AF65-F5344CB8AC3E}">
        <p14:creationId xmlns:p14="http://schemas.microsoft.com/office/powerpoint/2010/main" val="1747955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a:t>You’ll find</a:t>
            </a:r>
            <a:r>
              <a:rPr lang="en-US" baseline="0" dirty="0"/>
              <a:t> that many OpenGL programs look very similar, particularly simple examples as we’re showing in class.  Above we demonstrate the basic initialization code for our examples.  In our main() routine, you can see our use of the </a:t>
            </a:r>
            <a:r>
              <a:rPr lang="en-US" baseline="0" dirty="0" err="1"/>
              <a:t>freeglut</a:t>
            </a:r>
            <a:r>
              <a:rPr lang="en-US" baseline="0" dirty="0"/>
              <a:t> and GLEW libraries.</a:t>
            </a:r>
          </a:p>
          <a:p>
            <a:endParaRPr lang="en-US" baseline="0" dirty="0"/>
          </a:p>
          <a:p>
            <a:r>
              <a:rPr lang="en-US" baseline="0" dirty="0"/>
              <a:t>The main() has a number of tasks:</a:t>
            </a:r>
          </a:p>
          <a:p>
            <a:pPr>
              <a:buFont typeface="Arial"/>
              <a:buChar char="•"/>
            </a:pPr>
            <a:r>
              <a:rPr lang="en-US" baseline="0" dirty="0"/>
              <a:t> Initialize and open a window</a:t>
            </a:r>
          </a:p>
          <a:p>
            <a:pPr>
              <a:buFont typeface="Arial"/>
              <a:buChar char="•"/>
            </a:pPr>
            <a:r>
              <a:rPr lang="en-US" baseline="0" dirty="0"/>
              <a:t>Initialize the buffers and parameters by calling init()</a:t>
            </a:r>
          </a:p>
          <a:p>
            <a:pPr>
              <a:buFont typeface="Arial"/>
              <a:buChar char="•"/>
            </a:pPr>
            <a:r>
              <a:rPr lang="en-US" baseline="0" dirty="0"/>
              <a:t>Specify the callback functions for events</a:t>
            </a:r>
          </a:p>
          <a:p>
            <a:pPr>
              <a:buFont typeface="Arial"/>
              <a:buChar char="•"/>
            </a:pPr>
            <a:r>
              <a:rPr lang="en-US" baseline="0" dirty="0"/>
              <a:t>Enter an infinite event loop</a:t>
            </a:r>
          </a:p>
          <a:p>
            <a:pPr>
              <a:buFont typeface="Arial"/>
              <a:buChar char="•"/>
            </a:pPr>
            <a:endParaRPr lang="en-US" baseline="0" dirty="0"/>
          </a:p>
          <a:p>
            <a:pPr>
              <a:buFontTx/>
              <a:buNone/>
            </a:pPr>
            <a:r>
              <a:rPr lang="en-US" baseline="0" dirty="0"/>
              <a:t>Although callbacks aren’t required by OpenGL, it is the standard method for developing interactive applications.</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26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我们需要清理 </a:t>
            </a:r>
            <a:r>
              <a:rPr lang="en-US" altLang="zh-CN" dirty="0"/>
              <a:t>FB </a:t>
            </a:r>
            <a:r>
              <a:rPr lang="zh-CN" altLang="en-US" dirty="0"/>
              <a:t>的，这样才可以继续画图。</a:t>
            </a:r>
            <a:endParaRPr lang="en-US" altLang="zh-CN" dirty="0"/>
          </a:p>
          <a:p>
            <a:r>
              <a:rPr lang="zh-CN" altLang="en-US" dirty="0"/>
              <a:t>否则你下一帧的图会和上一帧的图重叠起来。</a:t>
            </a:r>
            <a:endParaRPr lang="en-US" altLang="zh-CN" dirty="0"/>
          </a:p>
          <a:p>
            <a:r>
              <a:rPr lang="zh-CN" altLang="en-US" dirty="0"/>
              <a:t>然后调用 </a:t>
            </a:r>
            <a:r>
              <a:rPr lang="en-US" altLang="zh-CN" dirty="0" err="1"/>
              <a:t>bindvertex</a:t>
            </a:r>
            <a:r>
              <a:rPr lang="en-US" altLang="zh-CN" dirty="0"/>
              <a:t> </a:t>
            </a:r>
            <a:r>
              <a:rPr lang="zh-CN" altLang="en-US" dirty="0"/>
              <a:t>作为输入，重新走一遍渲染过程 </a:t>
            </a:r>
            <a:r>
              <a:rPr lang="en-US" altLang="zh-CN" dirty="0" err="1"/>
              <a:t>DrawArray</a:t>
            </a:r>
            <a:r>
              <a:rPr lang="en-US" altLang="zh-CN" dirty="0"/>
              <a:t>()</a:t>
            </a:r>
          </a:p>
          <a:p>
            <a:r>
              <a:rPr lang="zh-CN" altLang="en-US" dirty="0"/>
              <a:t>就像 </a:t>
            </a:r>
            <a:r>
              <a:rPr lang="en-US" altLang="zh-CN" dirty="0" err="1"/>
              <a:t>tensorflow</a:t>
            </a:r>
            <a:r>
              <a:rPr lang="en-US" altLang="zh-CN" dirty="0"/>
              <a:t> </a:t>
            </a:r>
            <a:r>
              <a:rPr lang="zh-CN" altLang="en-US" dirty="0"/>
              <a:t>那样，你把</a:t>
            </a:r>
            <a:r>
              <a:rPr lang="en-US" altLang="zh-CN" dirty="0"/>
              <a:t>input </a:t>
            </a:r>
            <a:r>
              <a:rPr lang="zh-CN" altLang="en-US" dirty="0"/>
              <a:t>改一下，用下一批输入，重新 </a:t>
            </a:r>
            <a:r>
              <a:rPr lang="en-US" altLang="zh-CN" dirty="0"/>
              <a:t>run </a:t>
            </a:r>
            <a:r>
              <a:rPr lang="zh-CN" altLang="en-US" dirty="0"/>
              <a:t>一下。</a:t>
            </a:r>
            <a:endParaRPr lang="en-US" altLang="zh-CN" dirty="0"/>
          </a:p>
          <a:p>
            <a:endParaRPr lang="en-US" dirty="0"/>
          </a:p>
          <a:p>
            <a:r>
              <a:rPr lang="zh-CN" altLang="en-US" dirty="0"/>
              <a:t>我们再回过头来看一下我们的整个的 </a:t>
            </a:r>
            <a:r>
              <a:rPr lang="en-US" altLang="zh-CN" dirty="0"/>
              <a:t>code</a:t>
            </a:r>
            <a:r>
              <a:rPr lang="zh-CN" altLang="en-US" dirty="0"/>
              <a:t>，</a:t>
            </a:r>
            <a:endParaRPr lang="en-US" dirty="0"/>
          </a:p>
          <a:p>
            <a:r>
              <a:rPr lang="en-US" dirty="0"/>
              <a:t>You’ll find</a:t>
            </a:r>
            <a:r>
              <a:rPr lang="en-US" baseline="0" dirty="0"/>
              <a:t> that many OpenGL programs look very similar, particularly simple examples as we’re showing in class.  Above we demonstrate the basic initialization code for our examples.  In our main() routine, you can see our use of the </a:t>
            </a:r>
            <a:r>
              <a:rPr lang="en-US" baseline="0" dirty="0" err="1"/>
              <a:t>freeglut</a:t>
            </a:r>
            <a:r>
              <a:rPr lang="en-US" baseline="0" dirty="0"/>
              <a:t> and GLEW libraries.</a:t>
            </a:r>
          </a:p>
          <a:p>
            <a:endParaRPr lang="en-US" baseline="0" dirty="0"/>
          </a:p>
          <a:p>
            <a:pPr marL="228600" indent="-228600">
              <a:buAutoNum type="arabicPeriod"/>
            </a:pPr>
            <a:r>
              <a:rPr lang="zh-CN" altLang="en-US" baseline="0" dirty="0"/>
              <a:t>初始化</a:t>
            </a:r>
            <a:endParaRPr lang="en-US" altLang="zh-CN" baseline="0" dirty="0"/>
          </a:p>
          <a:p>
            <a:pPr marL="0" indent="0">
              <a:buNone/>
            </a:pPr>
            <a:r>
              <a:rPr lang="en-US" altLang="zh-CN" baseline="0" dirty="0"/>
              <a:t>	</a:t>
            </a:r>
            <a:r>
              <a:rPr lang="zh-CN" altLang="en-US" baseline="0" dirty="0"/>
              <a:t>为什么要初始化？ 我们可以把 </a:t>
            </a:r>
            <a:r>
              <a:rPr lang="en-US" altLang="zh-CN" baseline="0" dirty="0"/>
              <a:t>OpenGL </a:t>
            </a:r>
            <a:r>
              <a:rPr lang="zh-CN" altLang="en-US" baseline="0" dirty="0"/>
              <a:t>的 </a:t>
            </a:r>
            <a:r>
              <a:rPr lang="en-US" altLang="zh-CN" baseline="0" dirty="0"/>
              <a:t>PIPELINE </a:t>
            </a:r>
            <a:r>
              <a:rPr lang="zh-CN" altLang="en-US" baseline="0" dirty="0"/>
              <a:t>当作一个状态机，你可以给这个 </a:t>
            </a:r>
            <a:r>
              <a:rPr lang="en-US" altLang="zh-CN" baseline="0" dirty="0"/>
              <a:t>pipeline </a:t>
            </a:r>
            <a:r>
              <a:rPr lang="zh-CN" altLang="en-US" baseline="0" dirty="0"/>
              <a:t>设置各种状态， 比如用各种</a:t>
            </a:r>
            <a:r>
              <a:rPr lang="en-US" altLang="zh-CN" baseline="0" dirty="0"/>
              <a:t>bind </a:t>
            </a:r>
            <a:r>
              <a:rPr lang="zh-CN" altLang="en-US" baseline="0" dirty="0"/>
              <a:t>命令，以及</a:t>
            </a:r>
            <a:r>
              <a:rPr lang="en-US" altLang="zh-CN" baseline="0" dirty="0"/>
              <a:t>enable </a:t>
            </a:r>
            <a:r>
              <a:rPr lang="zh-CN" altLang="en-US" baseline="0" dirty="0"/>
              <a:t>命令。</a:t>
            </a:r>
            <a:endParaRPr lang="en-US" altLang="zh-CN" baseline="0" dirty="0"/>
          </a:p>
          <a:p>
            <a:pPr marL="0" indent="0">
              <a:buNone/>
            </a:pPr>
            <a:r>
              <a:rPr lang="en-US" altLang="zh-CN" baseline="0" dirty="0"/>
              <a:t>	</a:t>
            </a:r>
            <a:r>
              <a:rPr lang="zh-CN" altLang="en-US" baseline="0" dirty="0"/>
              <a:t>那么作为一个状态机，我们需要再一开始的时候设置初始状态。也就是调用一下 </a:t>
            </a:r>
            <a:r>
              <a:rPr lang="en-US" altLang="zh-CN" baseline="0" dirty="0" err="1"/>
              <a:t>glfwInit</a:t>
            </a:r>
            <a:r>
              <a:rPr lang="zh-CN" altLang="en-US" baseline="0" dirty="0"/>
              <a:t>（）</a:t>
            </a:r>
            <a:endParaRPr lang="en-US" altLang="zh-CN" baseline="0" dirty="0"/>
          </a:p>
          <a:p>
            <a:pPr marL="228600" indent="-228600">
              <a:buAutoNum type="arabicPeriod"/>
            </a:pPr>
            <a:r>
              <a:rPr lang="zh-CN" altLang="en-US" baseline="0" dirty="0"/>
              <a:t>创建一个 </a:t>
            </a:r>
            <a:r>
              <a:rPr lang="en-US" altLang="zh-CN" baseline="0" dirty="0"/>
              <a:t>window</a:t>
            </a:r>
          </a:p>
          <a:p>
            <a:pPr marL="228600" indent="-228600">
              <a:buAutoNum type="arabicPeriod"/>
            </a:pPr>
            <a:r>
              <a:rPr lang="en-US" altLang="zh-CN" baseline="0" dirty="0" err="1"/>
              <a:t>Glfw</a:t>
            </a:r>
            <a:r>
              <a:rPr lang="en-US" altLang="zh-CN" baseline="0" dirty="0"/>
              <a:t> </a:t>
            </a:r>
            <a:r>
              <a:rPr lang="zh-CN" altLang="en-US" baseline="0" dirty="0"/>
              <a:t>是一个对于</a:t>
            </a:r>
            <a:r>
              <a:rPr lang="en-US" altLang="zh-CN" baseline="0" dirty="0"/>
              <a:t>OpenGL </a:t>
            </a:r>
            <a:r>
              <a:rPr lang="zh-CN" altLang="en-US" baseline="0" dirty="0"/>
              <a:t>的实现，并没有关于窗口管理的功能，我们有使用了</a:t>
            </a:r>
            <a:r>
              <a:rPr lang="en-US" altLang="zh-CN" baseline="0" dirty="0"/>
              <a:t>gl3w </a:t>
            </a:r>
            <a:r>
              <a:rPr lang="zh-CN" altLang="en-US" baseline="0" dirty="0"/>
              <a:t>的模块，同样也需要是实现初始化。</a:t>
            </a:r>
            <a:endParaRPr lang="en-US" altLang="zh-CN" baseline="0" dirty="0"/>
          </a:p>
          <a:p>
            <a:pPr marL="228600" indent="-228600">
              <a:buAutoNum type="arabicPeriod"/>
            </a:pPr>
            <a:r>
              <a:rPr lang="zh-CN" altLang="en-US" baseline="0" dirty="0"/>
              <a:t>在 </a:t>
            </a:r>
            <a:r>
              <a:rPr lang="en-US" altLang="zh-CN" baseline="0" dirty="0" err="1"/>
              <a:t>init</a:t>
            </a:r>
            <a:r>
              <a:rPr lang="zh-CN" altLang="en-US" baseline="0" dirty="0"/>
              <a:t>（） 函数里面搭建整个</a:t>
            </a:r>
            <a:r>
              <a:rPr lang="en-US" altLang="zh-CN" baseline="0" dirty="0"/>
              <a:t>PIPELINE</a:t>
            </a:r>
            <a:r>
              <a:rPr lang="zh-CN" altLang="en-US" baseline="0" dirty="0"/>
              <a:t>， 定义</a:t>
            </a:r>
            <a:r>
              <a:rPr lang="en-US" altLang="zh-CN" baseline="0" dirty="0"/>
              <a:t>vertex shader </a:t>
            </a:r>
            <a:r>
              <a:rPr lang="zh-CN" altLang="en-US" baseline="0" dirty="0"/>
              <a:t>的输入，定义 </a:t>
            </a:r>
            <a:r>
              <a:rPr lang="en-US" altLang="zh-CN" baseline="0" dirty="0"/>
              <a:t>shader </a:t>
            </a:r>
            <a:r>
              <a:rPr lang="zh-CN" altLang="en-US" baseline="0" dirty="0"/>
              <a:t>并且编译 和使用，</a:t>
            </a:r>
            <a:endParaRPr lang="en-US" altLang="zh-CN" baseline="0" dirty="0"/>
          </a:p>
          <a:p>
            <a:pPr marL="228600" indent="-228600">
              <a:buAutoNum type="arabicPeriod"/>
            </a:pPr>
            <a:r>
              <a:rPr lang="zh-CN" altLang="en-US" baseline="0" dirty="0"/>
              <a:t>利用一个 </a:t>
            </a:r>
            <a:r>
              <a:rPr lang="en-US" altLang="zh-CN" baseline="0" dirty="0"/>
              <a:t>while </a:t>
            </a:r>
            <a:r>
              <a:rPr lang="zh-CN" altLang="en-US" baseline="0" dirty="0"/>
              <a:t>循环来不断画图。</a:t>
            </a:r>
            <a:endParaRPr lang="en-US" altLang="zh-CN" baseline="0" dirty="0"/>
          </a:p>
          <a:p>
            <a:pPr marL="228600" indent="-228600">
              <a:buAutoNum type="arabicPeriod"/>
            </a:pPr>
            <a:r>
              <a:rPr lang="zh-CN" altLang="en-US" baseline="0" dirty="0"/>
              <a:t>（我看资料，</a:t>
            </a:r>
            <a:r>
              <a:rPr lang="en-US" altLang="zh-CN" baseline="0" dirty="0"/>
              <a:t>GLUT </a:t>
            </a:r>
            <a:r>
              <a:rPr lang="zh-CN" altLang="en-US" baseline="0" dirty="0"/>
              <a:t>可以用 </a:t>
            </a:r>
            <a:r>
              <a:rPr lang="en-US" altLang="zh-CN" baseline="0" dirty="0"/>
              <a:t>call back </a:t>
            </a:r>
            <a:r>
              <a:rPr lang="zh-CN" altLang="en-US" baseline="0" dirty="0"/>
              <a:t>回调函数来实现这个操作）</a:t>
            </a:r>
            <a:endParaRPr lang="en-US" altLang="zh-CN" baseline="0" dirty="0"/>
          </a:p>
          <a:p>
            <a:pPr marL="0" indent="0">
              <a:buNone/>
            </a:pPr>
            <a:endParaRPr lang="en-US" altLang="zh-CN" baseline="0" dirty="0"/>
          </a:p>
          <a:p>
            <a:pPr marL="0" indent="0">
              <a:buNone/>
            </a:pPr>
            <a:r>
              <a:rPr lang="zh-CN" altLang="en-US" baseline="0" dirty="0"/>
              <a:t>这个过程和 一个 </a:t>
            </a:r>
            <a:r>
              <a:rPr lang="en-US" altLang="zh-CN" baseline="0" dirty="0" err="1"/>
              <a:t>tensorflow</a:t>
            </a:r>
            <a:r>
              <a:rPr lang="en-US" altLang="zh-CN" baseline="0" dirty="0"/>
              <a:t> </a:t>
            </a:r>
            <a:r>
              <a:rPr lang="zh-CN" altLang="en-US" baseline="0" dirty="0"/>
              <a:t>的端到端的 训练过程非常相似，而且做的事情也非常相似。</a:t>
            </a:r>
            <a:endParaRPr lang="en-US" altLang="zh-CN" baseline="0" dirty="0"/>
          </a:p>
          <a:p>
            <a:pPr marL="0" indent="0">
              <a:buNone/>
            </a:pPr>
            <a:r>
              <a:rPr lang="zh-CN" altLang="en-US" baseline="0" dirty="0"/>
              <a:t>搭建一个</a:t>
            </a:r>
            <a:r>
              <a:rPr lang="en-US" altLang="zh-CN" baseline="0" dirty="0"/>
              <a:t>PIPELINE</a:t>
            </a:r>
            <a:r>
              <a:rPr lang="zh-CN" altLang="en-US" baseline="0" dirty="0"/>
              <a:t>，每一步做什么</a:t>
            </a:r>
            <a:r>
              <a:rPr lang="en-US" altLang="zh-CN" baseline="0" dirty="0"/>
              <a:t>(shader) </a:t>
            </a:r>
            <a:r>
              <a:rPr lang="zh-CN" altLang="en-US" baseline="0" dirty="0"/>
              <a:t>定义输入</a:t>
            </a:r>
            <a:r>
              <a:rPr lang="en-US" altLang="zh-CN" baseline="0" dirty="0"/>
              <a:t>( vertex input value, VAO), </a:t>
            </a:r>
            <a:r>
              <a:rPr lang="zh-CN" altLang="en-US" baseline="0" dirty="0"/>
              <a:t>定义中间的控制 </a:t>
            </a:r>
            <a:r>
              <a:rPr lang="en-US" altLang="zh-CN" baseline="0" dirty="0"/>
              <a:t>(uniform), </a:t>
            </a:r>
            <a:r>
              <a:rPr lang="zh-CN" altLang="en-US" baseline="0" dirty="0"/>
              <a:t>然后只要一点 </a:t>
            </a:r>
            <a:r>
              <a:rPr lang="en-US" altLang="zh-CN" baseline="0" dirty="0"/>
              <a:t>run</a:t>
            </a:r>
            <a:r>
              <a:rPr lang="zh-CN" altLang="en-US" baseline="0" dirty="0"/>
              <a:t>，就会帮你把 </a:t>
            </a:r>
            <a:r>
              <a:rPr lang="en-US" altLang="zh-CN" baseline="0" dirty="0"/>
              <a:t>pipeline </a:t>
            </a:r>
            <a:r>
              <a:rPr lang="zh-CN" altLang="en-US" baseline="0" dirty="0"/>
              <a:t>的流程走一遍，算出一个结果来（</a:t>
            </a:r>
            <a:r>
              <a:rPr lang="en-US" altLang="zh-CN" baseline="0" dirty="0"/>
              <a:t>image</a:t>
            </a:r>
            <a:r>
              <a:rPr lang="zh-CN" altLang="en-US" baseline="0" dirty="0"/>
              <a:t>）</a:t>
            </a:r>
            <a:endParaRPr lang="en-US" altLang="zh-CN" baseline="0" dirty="0"/>
          </a:p>
          <a:p>
            <a:pPr marL="228600" indent="-228600">
              <a:buAutoNum type="arabicPeriod"/>
            </a:pPr>
            <a:endParaRPr lang="en-US" baseline="0" dirty="0"/>
          </a:p>
          <a:p>
            <a:r>
              <a:rPr lang="en-US" baseline="0" dirty="0"/>
              <a:t> </a:t>
            </a:r>
          </a:p>
          <a:p>
            <a:pPr>
              <a:buFont typeface="Arial"/>
              <a:buChar char="•"/>
            </a:pPr>
            <a:r>
              <a:rPr lang="en-US" baseline="0" dirty="0"/>
              <a:t>Specify the callback functions for events</a:t>
            </a:r>
          </a:p>
          <a:p>
            <a:pPr>
              <a:buFont typeface="Arial"/>
              <a:buChar char="•"/>
            </a:pPr>
            <a:r>
              <a:rPr lang="en-US" baseline="0" dirty="0"/>
              <a:t>Enter an infinite event loop</a:t>
            </a:r>
          </a:p>
          <a:p>
            <a:pPr>
              <a:buFont typeface="Arial"/>
              <a:buChar char="•"/>
            </a:pPr>
            <a:endParaRPr lang="en-US" baseline="0" dirty="0"/>
          </a:p>
          <a:p>
            <a:pPr>
              <a:buFontTx/>
              <a:buNone/>
            </a:pPr>
            <a:r>
              <a:rPr lang="en-US" baseline="0" dirty="0"/>
              <a:t>Although callbacks aren’t required by OpenGL, it is the standard method for developing interactive applications.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A276137-C389-40A7-AA68-9A61576C7597}" type="slidenum">
              <a:rPr lang="en-US" smtClean="0"/>
              <a:t>27</a:t>
            </a:fld>
            <a:endParaRPr lang="en-US"/>
          </a:p>
        </p:txBody>
      </p:sp>
    </p:spTree>
    <p:extLst>
      <p:ext uri="{BB962C8B-B14F-4D97-AF65-F5344CB8AC3E}">
        <p14:creationId xmlns:p14="http://schemas.microsoft.com/office/powerpoint/2010/main" val="1686034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r>
              <a:rPr lang="zh-CN" altLang="en-US" dirty="0"/>
              <a:t>我们看到有几个参数，既没有标志成</a:t>
            </a:r>
            <a:r>
              <a:rPr lang="en-US" altLang="zh-CN" dirty="0"/>
              <a:t>input </a:t>
            </a:r>
            <a:r>
              <a:rPr lang="zh-CN" altLang="en-US" dirty="0"/>
              <a:t>也没有标志成 </a:t>
            </a:r>
            <a:r>
              <a:rPr lang="en-US" altLang="zh-CN" dirty="0"/>
              <a:t>out</a:t>
            </a:r>
            <a:r>
              <a:rPr lang="zh-CN" altLang="en-US" dirty="0"/>
              <a:t>，他们是什么呢？</a:t>
            </a:r>
            <a:endParaRPr lang="en-US" altLang="zh-CN" dirty="0"/>
          </a:p>
          <a:p>
            <a:r>
              <a:rPr lang="zh-CN" altLang="en-US" dirty="0"/>
              <a:t>他们是 </a:t>
            </a:r>
            <a:r>
              <a:rPr lang="en-US" altLang="zh-CN" dirty="0"/>
              <a:t>GLSL </a:t>
            </a:r>
            <a:r>
              <a:rPr lang="zh-CN" altLang="en-US" dirty="0"/>
              <a:t>的内建参数，</a:t>
            </a:r>
            <a:endParaRPr lang="en-US" altLang="zh-CN" dirty="0"/>
          </a:p>
          <a:p>
            <a:r>
              <a:rPr lang="en-US" altLang="zh-CN" dirty="0" err="1"/>
              <a:t>Gl_Position</a:t>
            </a:r>
            <a:r>
              <a:rPr lang="en-US" altLang="zh-CN" dirty="0"/>
              <a:t> </a:t>
            </a:r>
            <a:r>
              <a:rPr lang="zh-CN" altLang="en-US" dirty="0"/>
              <a:t>是 </a:t>
            </a:r>
            <a:r>
              <a:rPr lang="en-US" altLang="zh-CN" dirty="0"/>
              <a:t>vertex shader </a:t>
            </a:r>
            <a:r>
              <a:rPr lang="zh-CN" altLang="en-US" dirty="0"/>
              <a:t>的输出变量，</a:t>
            </a:r>
            <a:endParaRPr lang="en-US" altLang="zh-CN" dirty="0"/>
          </a:p>
          <a:p>
            <a:r>
              <a:rPr lang="zh-CN" altLang="en-US" dirty="0"/>
              <a:t>我们知道，对于</a:t>
            </a:r>
            <a:r>
              <a:rPr lang="en-US" altLang="zh-CN" dirty="0"/>
              <a:t>vertex data</a:t>
            </a:r>
            <a:r>
              <a:rPr lang="zh-CN" altLang="en-US" dirty="0"/>
              <a:t>，可能经过不止一个 </a:t>
            </a:r>
            <a:r>
              <a:rPr lang="en-US" altLang="zh-CN" dirty="0"/>
              <a:t>shader</a:t>
            </a:r>
            <a:r>
              <a:rPr lang="zh-CN" altLang="en-US" dirty="0"/>
              <a:t>，比如 </a:t>
            </a:r>
            <a:r>
              <a:rPr lang="en-US" altLang="zh-CN" dirty="0"/>
              <a:t>vertex shader</a:t>
            </a:r>
            <a:r>
              <a:rPr lang="zh-CN" altLang="en-US" dirty="0"/>
              <a:t>，</a:t>
            </a:r>
            <a:r>
              <a:rPr lang="en-US" altLang="zh-CN" dirty="0"/>
              <a:t>geometry shader</a:t>
            </a:r>
            <a:r>
              <a:rPr lang="zh-CN" altLang="en-US" dirty="0"/>
              <a:t>， </a:t>
            </a:r>
            <a:r>
              <a:rPr lang="en-US" altLang="zh-CN" dirty="0"/>
              <a:t>tessellation control shader</a:t>
            </a:r>
            <a:r>
              <a:rPr lang="zh-CN" altLang="en-US" dirty="0"/>
              <a:t>， </a:t>
            </a:r>
            <a:r>
              <a:rPr lang="en-US" altLang="zh-CN" dirty="0"/>
              <a:t>tessellation evaluation shader</a:t>
            </a:r>
            <a:r>
              <a:rPr lang="zh-CN" altLang="en-US" dirty="0"/>
              <a:t>，</a:t>
            </a:r>
            <a:endParaRPr lang="en-US" altLang="zh-CN" dirty="0"/>
          </a:p>
          <a:p>
            <a:r>
              <a:rPr lang="zh-CN" altLang="en-US" dirty="0"/>
              <a:t>他们都有一定的输入，然后有一定的输出，对于每一个 </a:t>
            </a:r>
            <a:r>
              <a:rPr lang="en-US" altLang="zh-CN" dirty="0"/>
              <a:t>vertex </a:t>
            </a:r>
            <a:r>
              <a:rPr lang="zh-CN" altLang="en-US" dirty="0"/>
              <a:t>的 </a:t>
            </a:r>
            <a:r>
              <a:rPr lang="en-US" altLang="zh-CN" dirty="0"/>
              <a:t>position </a:t>
            </a:r>
            <a:r>
              <a:rPr lang="zh-CN" altLang="en-US" dirty="0"/>
              <a:t>的输出，都是用的内建变量 </a:t>
            </a:r>
            <a:r>
              <a:rPr lang="en-US" altLang="zh-CN" dirty="0" err="1"/>
              <a:t>gl_Position</a:t>
            </a:r>
            <a:endParaRPr lang="en-US" altLang="zh-CN" dirty="0"/>
          </a:p>
          <a:p>
            <a:endParaRPr lang="en-US" altLang="zh-CN" dirty="0"/>
          </a:p>
          <a:p>
            <a:r>
              <a:rPr lang="zh-CN" altLang="en-US" dirty="0"/>
              <a:t>同样 </a:t>
            </a:r>
            <a:r>
              <a:rPr lang="en-US" altLang="zh-CN" dirty="0"/>
              <a:t>fragment shader </a:t>
            </a:r>
            <a:r>
              <a:rPr lang="zh-CN" altLang="en-US" dirty="0"/>
              <a:t>也有一些内件变量，</a:t>
            </a:r>
            <a:endParaRPr lang="en-US" altLang="zh-CN" dirty="0"/>
          </a:p>
          <a:p>
            <a:r>
              <a:rPr lang="en-US" dirty="0" err="1">
                <a:latin typeface="Consolas"/>
                <a:cs typeface="Consolas"/>
              </a:rPr>
              <a:t>gl_FragCoord</a:t>
            </a:r>
            <a:r>
              <a:rPr lang="en-US" dirty="0"/>
              <a:t> </a:t>
            </a:r>
            <a:r>
              <a:rPr lang="zh-CN" altLang="en-US" dirty="0"/>
              <a:t>是一个只读的变量，</a:t>
            </a:r>
            <a:endParaRPr lang="en-US" altLang="zh-CN" dirty="0"/>
          </a:p>
          <a:p>
            <a:r>
              <a:rPr lang="en-US" altLang="zh-CN" dirty="0" err="1"/>
              <a:t>gl</a:t>
            </a:r>
            <a:r>
              <a:rPr lang="en-US" dirty="0" err="1"/>
              <a:t>_FragDepth</a:t>
            </a:r>
            <a:r>
              <a:rPr lang="en-US" dirty="0"/>
              <a:t> </a:t>
            </a:r>
            <a:r>
              <a:rPr lang="zh-CN" altLang="en-US" dirty="0"/>
              <a:t>是可读可写的。</a:t>
            </a:r>
            <a:endParaRPr lang="en-US" altLang="zh-CN"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28</a:t>
            </a:fld>
            <a:endParaRPr lang="en-US"/>
          </a:p>
        </p:txBody>
      </p:sp>
    </p:spTree>
    <p:extLst>
      <p:ext uri="{BB962C8B-B14F-4D97-AF65-F5344CB8AC3E}">
        <p14:creationId xmlns:p14="http://schemas.microsoft.com/office/powerpoint/2010/main" val="3664934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51E0E845-9CC2-A043-A7AF-4D0ACF842967}" type="slidenum">
              <a:rPr lang="en-US"/>
              <a:pPr/>
              <a:t>29</a:t>
            </a:fld>
            <a:endParaRPr lang="en-US"/>
          </a:p>
        </p:txBody>
      </p:sp>
      <p:sp>
        <p:nvSpPr>
          <p:cNvPr id="43011" name="Rectangle 2"/>
          <p:cNvSpPr>
            <a:spLocks noGrp="1" noRot="1" noChangeAspect="1" noChangeArrowheads="1" noTextEdit="1"/>
          </p:cNvSpPr>
          <p:nvPr>
            <p:ph type="sldImg"/>
          </p:nvPr>
        </p:nvSpPr>
        <p:spPr>
          <a:xfrm>
            <a:off x="247650" y="741363"/>
            <a:ext cx="6248400" cy="3514725"/>
          </a:xfrm>
          <a:ln/>
        </p:spPr>
      </p:sp>
      <p:sp>
        <p:nvSpPr>
          <p:cNvPr id="43012" name="Rectangle 3"/>
          <p:cNvSpPr>
            <a:spLocks noGrp="1" noChangeArrowheads="1"/>
          </p:cNvSpPr>
          <p:nvPr>
            <p:ph type="body" idx="1"/>
          </p:nvPr>
        </p:nvSpPr>
        <p:spPr>
          <a:noFill/>
          <a:ln/>
        </p:spPr>
        <p:txBody>
          <a:bodyPr/>
          <a:lstStyle/>
          <a:p>
            <a:pPr eaLnBrk="1" hangingPunct="1"/>
            <a:r>
              <a:rPr lang="en-US" dirty="0">
                <a:latin typeface="Arial" charset="0"/>
                <a:ea typeface="ＭＳ Ｐゴシック" charset="-128"/>
                <a:cs typeface="ＭＳ Ｐゴシック" charset="-128"/>
              </a:rPr>
              <a:t>Here’s the simple vertex </a:t>
            </a:r>
            <a:r>
              <a:rPr lang="en-US" dirty="0" err="1">
                <a:latin typeface="Arial" charset="0"/>
                <a:ea typeface="ＭＳ Ｐゴシック" charset="-128"/>
                <a:cs typeface="ＭＳ Ｐゴシック" charset="-128"/>
              </a:rPr>
              <a:t>shader</a:t>
            </a:r>
            <a:r>
              <a:rPr lang="en-US" dirty="0">
                <a:latin typeface="Arial" charset="0"/>
                <a:ea typeface="ＭＳ Ｐゴシック" charset="-128"/>
                <a:cs typeface="ＭＳ Ｐゴシック" charset="-128"/>
              </a:rPr>
              <a:t> we use</a:t>
            </a:r>
            <a:r>
              <a:rPr lang="en-US" baseline="0" dirty="0">
                <a:latin typeface="Arial" charset="0"/>
                <a:ea typeface="ＭＳ Ｐゴシック" charset="-128"/>
                <a:cs typeface="ＭＳ Ｐゴシック" charset="-128"/>
              </a:rPr>
              <a:t> in our cube rendering example.  It accepts two vertex attributes as input: the vertex’s position and color, and does very little processing on them; in fact, it merely copies the input into some output variables (with </a:t>
            </a:r>
            <a:r>
              <a:rPr lang="en-US" baseline="0" dirty="0" err="1">
                <a:latin typeface="Consolas"/>
                <a:ea typeface="ＭＳ Ｐゴシック" charset="-128"/>
                <a:cs typeface="Consolas"/>
              </a:rPr>
              <a:t>gl_Position</a:t>
            </a:r>
            <a:r>
              <a:rPr lang="en-US" baseline="0" dirty="0">
                <a:latin typeface="Arial" charset="0"/>
                <a:ea typeface="ＭＳ Ｐゴシック" charset="-128"/>
                <a:cs typeface="ＭＳ Ｐゴシック" charset="-128"/>
              </a:rPr>
              <a:t> being implicitly declared).  The results of each vertex shader execution are passed further down the OpenGL pipeline, and ultimately end their processing in the fragment shader.</a:t>
            </a:r>
          </a:p>
          <a:p>
            <a:pPr eaLnBrk="1" hangingPunct="1"/>
            <a:endParaRPr lang="en-US" baseline="0" dirty="0">
              <a:latin typeface="Arial" charset="0"/>
              <a:ea typeface="ＭＳ Ｐゴシック" charset="-128"/>
              <a:cs typeface="ＭＳ Ｐゴシック"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charset="0"/>
                <a:ea typeface="ＭＳ Ｐゴシック" charset="-128"/>
                <a:cs typeface="ＭＳ Ｐゴシック" charset="-128"/>
              </a:rPr>
              <a:t>Here’s the associated fragment shader that we use in our cube example.  While this</a:t>
            </a:r>
            <a:r>
              <a:rPr lang="en-US" baseline="0" dirty="0">
                <a:latin typeface="Arial" charset="0"/>
                <a:ea typeface="ＭＳ Ｐゴシック" charset="-128"/>
                <a:cs typeface="ＭＳ Ｐゴシック" charset="-128"/>
              </a:rPr>
              <a:t> shader is as simple as they come – merely setting the fragment’s color to the input color passed in, there’s been a lot of processing to this point.  In particular, every fragment that’s shaded was generated by the rasterizer, which is a built-in, non-programmable (i.e., you don’t write a shader to control its operation).  What’s magical about this process is that if the colors across the geometric primitive (for multi-vertex primitives: lines and triangles) is not the same, the rasterizer will interpolate those colors across the primitive, passing each iterated value into our </a:t>
            </a:r>
            <a:r>
              <a:rPr lang="en-US" baseline="0" dirty="0">
                <a:latin typeface="Consolas"/>
                <a:ea typeface="ＭＳ Ｐゴシック" charset="-128"/>
                <a:cs typeface="Consolas"/>
              </a:rPr>
              <a:t>color</a:t>
            </a:r>
            <a:r>
              <a:rPr lang="en-US" baseline="0" dirty="0">
                <a:latin typeface="Arial" charset="0"/>
                <a:ea typeface="ＭＳ Ｐゴシック" charset="-128"/>
                <a:cs typeface="ＭＳ Ｐゴシック" charset="-128"/>
              </a:rPr>
              <a:t> variable.</a:t>
            </a:r>
            <a:endParaRPr lang="en-US" dirty="0">
              <a:latin typeface="Arial" charset="0"/>
              <a:ea typeface="ＭＳ Ｐゴシック" charset="-128"/>
              <a:cs typeface="ＭＳ Ｐゴシック" charset="-128"/>
            </a:endParaRPr>
          </a:p>
          <a:p>
            <a:pPr eaLnBrk="1" hangingPunct="1"/>
            <a:endParaRPr lang="en-US" baseline="0" dirty="0">
              <a:latin typeface="Arial" charset="0"/>
              <a:ea typeface="ＭＳ Ｐゴシック" charset="-128"/>
              <a:cs typeface="ＭＳ Ｐゴシック" charset="-128"/>
            </a:endParaRPr>
          </a:p>
          <a:p>
            <a:pPr eaLnBrk="1" hangingPunct="1"/>
            <a:endParaRPr lang="en-US" dirty="0">
              <a:latin typeface="Arial" charset="0"/>
              <a:ea typeface="ＭＳ Ｐゴシック" charset="-128"/>
              <a:cs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lstStyle/>
          <a:p>
            <a:r>
              <a:rPr lang="zh-CN" altLang="en-US" dirty="0"/>
              <a:t>我们这边介绍的是 </a:t>
            </a:r>
            <a:r>
              <a:rPr lang="en-US" dirty="0"/>
              <a:t>OpenGL 4.X pipeline</a:t>
            </a:r>
            <a:r>
              <a:rPr lang="zh-CN" altLang="en-US" dirty="0"/>
              <a:t>。</a:t>
            </a:r>
            <a:r>
              <a:rPr lang="en-US" altLang="zh-CN" dirty="0"/>
              <a:t> </a:t>
            </a:r>
            <a:r>
              <a:rPr lang="zh-CN" altLang="en-US" dirty="0"/>
              <a:t>以前用的固定管线，而现在用的是</a:t>
            </a:r>
            <a:r>
              <a:rPr lang="en-US" altLang="zh-CN" dirty="0"/>
              <a:t>dynamic tessellation</a:t>
            </a:r>
          </a:p>
          <a:p>
            <a:endParaRPr lang="en-US" dirty="0"/>
          </a:p>
          <a:p>
            <a:r>
              <a:rPr lang="en-US" altLang="zh-CN" dirty="0"/>
              <a:t>4.3 </a:t>
            </a:r>
            <a:r>
              <a:rPr lang="zh-CN" altLang="en-US" dirty="0"/>
              <a:t>对</a:t>
            </a:r>
            <a:r>
              <a:rPr lang="en-US" altLang="zh-CN" dirty="0"/>
              <a:t>4.1 </a:t>
            </a:r>
            <a:r>
              <a:rPr lang="zh-CN" altLang="en-US" dirty="0"/>
              <a:t>之后有了一些新的功能，但是在</a:t>
            </a:r>
            <a:r>
              <a:rPr lang="en-US" altLang="zh-CN" dirty="0"/>
              <a:t>shading </a:t>
            </a:r>
            <a:r>
              <a:rPr lang="zh-CN" altLang="en-US" dirty="0"/>
              <a:t>的步骤上是相同的。</a:t>
            </a:r>
            <a:endParaRPr lang="en-US" altLang="zh-CN" dirty="0"/>
          </a:p>
          <a:p>
            <a:endParaRPr lang="en-US" dirty="0"/>
          </a:p>
          <a:p>
            <a:r>
              <a:rPr lang="zh-CN" altLang="en-US" dirty="0"/>
              <a:t>几何着色器 （</a:t>
            </a:r>
            <a:r>
              <a:rPr lang="en-US" altLang="zh-CN" dirty="0"/>
              <a:t>Geometry shader</a:t>
            </a:r>
            <a:r>
              <a:rPr lang="zh-CN" altLang="en-US" dirty="0"/>
              <a:t>）允许在光栅化之前对每个几何图元做进一步操作，比如创建新的图元。</a:t>
            </a:r>
            <a:endParaRPr lang="en-US" altLang="zh-CN" dirty="0"/>
          </a:p>
          <a:p>
            <a:endParaRPr lang="en-US" dirty="0"/>
          </a:p>
          <a:p>
            <a:r>
              <a:rPr lang="zh-CN" altLang="en-US" dirty="0"/>
              <a:t>在 </a:t>
            </a:r>
            <a:r>
              <a:rPr lang="en-US" altLang="zh-CN" dirty="0"/>
              <a:t>setup </a:t>
            </a:r>
            <a:r>
              <a:rPr lang="zh-CN" altLang="en-US" dirty="0"/>
              <a:t>之前我们处理的都是顶点数据，</a:t>
            </a:r>
            <a:r>
              <a:rPr lang="en-US" altLang="zh-CN" dirty="0"/>
              <a:t>setup </a:t>
            </a:r>
            <a:r>
              <a:rPr lang="zh-CN" altLang="en-US" dirty="0"/>
              <a:t>阶段会把定点与几何图元之间组织起来，准备下一步剪切。</a:t>
            </a:r>
            <a:endParaRPr lang="en-US" altLang="zh-CN" dirty="0"/>
          </a:p>
          <a:p>
            <a:endParaRPr lang="en-US" dirty="0"/>
          </a:p>
          <a:p>
            <a:r>
              <a:rPr lang="zh-CN" altLang="en-US" dirty="0"/>
              <a:t>剪切就是吧 在</a:t>
            </a:r>
            <a:r>
              <a:rPr lang="en-US" altLang="zh-CN" dirty="0"/>
              <a:t>view point </a:t>
            </a:r>
            <a:r>
              <a:rPr lang="zh-CN" altLang="en-US" dirty="0"/>
              <a:t>之外的定点处理掉。 </a:t>
            </a:r>
            <a:r>
              <a:rPr lang="en-US" altLang="zh-CN" dirty="0"/>
              <a:t>Clipping</a:t>
            </a:r>
            <a:r>
              <a:rPr lang="zh-CN" altLang="en-US" dirty="0"/>
              <a:t>。</a:t>
            </a:r>
            <a:r>
              <a:rPr lang="en-US" altLang="zh-CN" dirty="0"/>
              <a:t>OpenGL </a:t>
            </a:r>
            <a:r>
              <a:rPr lang="zh-CN" altLang="en-US" dirty="0"/>
              <a:t>自动完成。</a:t>
            </a:r>
            <a:endParaRPr lang="en-US" altLang="zh-CN" dirty="0"/>
          </a:p>
          <a:p>
            <a:endParaRPr lang="en-US" dirty="0"/>
          </a:p>
          <a:p>
            <a:r>
              <a:rPr lang="zh-CN" altLang="en-US" dirty="0"/>
              <a:t>光栅化就是生成片元，也就是像素，定点之间的像素是通过插值完成的。</a:t>
            </a:r>
            <a:endParaRPr lang="en-US" altLang="zh-CN" dirty="0"/>
          </a:p>
          <a:p>
            <a:endParaRPr lang="en-US" dirty="0"/>
          </a:p>
          <a:p>
            <a:r>
              <a:rPr lang="zh-CN" altLang="en-US" dirty="0"/>
              <a:t>最后会有一个</a:t>
            </a:r>
            <a:r>
              <a:rPr lang="en-US" altLang="zh-CN" dirty="0"/>
              <a:t>blending </a:t>
            </a:r>
            <a:r>
              <a:rPr lang="zh-CN" altLang="en-US" dirty="0"/>
              <a:t>和 </a:t>
            </a:r>
            <a:r>
              <a:rPr lang="en-US" altLang="zh-CN" dirty="0" err="1"/>
              <a:t>zcull</a:t>
            </a:r>
            <a:r>
              <a:rPr lang="en-US" altLang="zh-CN" dirty="0"/>
              <a:t> </a:t>
            </a:r>
            <a:r>
              <a:rPr lang="zh-CN" altLang="en-US" dirty="0"/>
              <a:t>的处理（判断是否可见。有没有被挡住）。</a:t>
            </a:r>
            <a:endParaRPr lang="en-US" altLang="zh-CN" dirty="0"/>
          </a:p>
          <a:p>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3</a:t>
            </a:fld>
            <a:endParaRPr lang="en-US"/>
          </a:p>
        </p:txBody>
      </p:sp>
    </p:spTree>
    <p:extLst>
      <p:ext uri="{BB962C8B-B14F-4D97-AF65-F5344CB8AC3E}">
        <p14:creationId xmlns:p14="http://schemas.microsoft.com/office/powerpoint/2010/main" val="4033083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baseline="0" dirty="0"/>
              <a:t>There four steps you’ll use for rendering a geometric object are as follows:</a:t>
            </a:r>
          </a:p>
          <a:p>
            <a:pPr marL="228580" marR="0" lvl="0" indent="-228580" algn="l" defTabSz="914400" rtl="0" eaLnBrk="1" fontAlgn="auto" latinLnBrk="0" hangingPunct="1">
              <a:lnSpc>
                <a:spcPct val="100000"/>
              </a:lnSpc>
              <a:spcBef>
                <a:spcPts val="0"/>
              </a:spcBef>
              <a:spcAft>
                <a:spcPts val="0"/>
              </a:spcAft>
              <a:buClrTx/>
              <a:buSzTx/>
              <a:buFont typeface="+mj-lt"/>
              <a:buAutoNum type="arabicPeriod"/>
              <a:tabLst/>
              <a:defRPr/>
            </a:pPr>
            <a:r>
              <a:rPr lang="en-US" altLang="zh-CN" i="0" baseline="0" dirty="0"/>
              <a:t>First</a:t>
            </a:r>
            <a:r>
              <a:rPr lang="en-US" i="0" baseline="0" dirty="0"/>
              <a:t>, you will need to load the data for your objects into OpenGL’s memory.  You do this by creating </a:t>
            </a:r>
            <a:r>
              <a:rPr lang="en-US" i="1" baseline="0" dirty="0"/>
              <a:t>buffer objects</a:t>
            </a:r>
            <a:r>
              <a:rPr lang="en-US" i="0" baseline="0" dirty="0"/>
              <a:t> and loading data into them.</a:t>
            </a:r>
          </a:p>
          <a:p>
            <a:pPr marL="228580" indent="-228580">
              <a:buFont typeface="+mj-lt"/>
              <a:buAutoNum type="arabicPeriod"/>
            </a:pPr>
            <a:r>
              <a:rPr lang="en-US" altLang="zh-CN" baseline="0" dirty="0"/>
              <a:t>Next</a:t>
            </a:r>
            <a:r>
              <a:rPr lang="en-US" baseline="0" dirty="0"/>
              <a:t>, you’ll load and create OpenGL </a:t>
            </a:r>
            <a:r>
              <a:rPr lang="en-US" i="1" baseline="0" dirty="0"/>
              <a:t>shader programs</a:t>
            </a:r>
            <a:r>
              <a:rPr lang="en-US" i="0" baseline="0" dirty="0"/>
              <a:t> from shader source programs you create</a:t>
            </a:r>
          </a:p>
          <a:p>
            <a:pPr marL="228580" indent="-228580">
              <a:buFont typeface="+mj-lt"/>
              <a:buAutoNum type="arabicPeriod"/>
            </a:pPr>
            <a:r>
              <a:rPr lang="en-US" i="0" baseline="0" dirty="0"/>
              <a:t>Continuing, OpenGL needs to be told how to interpret the data in your buffer objects and associate that data with variables that you’ll use in your shaders.  We call this </a:t>
            </a:r>
            <a:r>
              <a:rPr lang="en-US" i="1" baseline="0" dirty="0"/>
              <a:t>shader plumbing</a:t>
            </a:r>
            <a:r>
              <a:rPr lang="en-US" i="0" baseline="0" dirty="0"/>
              <a:t>.</a:t>
            </a:r>
          </a:p>
          <a:p>
            <a:pPr marL="228580" indent="-228580">
              <a:buFont typeface="+mj-lt"/>
              <a:buAutoNum type="arabicPeriod"/>
            </a:pPr>
            <a:r>
              <a:rPr lang="en-US" i="0" baseline="0" dirty="0"/>
              <a:t>Finally, with your data initialized and shaders set up, you’ll render your objects</a:t>
            </a:r>
          </a:p>
          <a:p>
            <a:pPr marL="228580" indent="-228580">
              <a:buFont typeface="+mj-lt"/>
              <a:buAutoNum type="arabicPeriod"/>
            </a:pPr>
            <a:endParaRPr lang="en-US" i="0" baseline="0" dirty="0"/>
          </a:p>
          <a:p>
            <a:pPr marL="228580" indent="-228580"/>
            <a:r>
              <a:rPr lang="en-US" i="0" baseline="0" dirty="0"/>
              <a:t>We’ll expand on those steps more through the course, but you’ll find that most applications will merely iterate through those steps.</a:t>
            </a:r>
            <a:endParaRPr lang="en-US" i="1"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33E405C1-4260-1B48-AB6A-1B181C8E9BB2}" type="slidenum">
              <a:rPr lang="en-US"/>
              <a:pPr/>
              <a:t>5</a:t>
            </a:fld>
            <a:endParaRPr lang="en-US"/>
          </a:p>
        </p:txBody>
      </p:sp>
      <p:sp>
        <p:nvSpPr>
          <p:cNvPr id="55299" name="Rectangle 2"/>
          <p:cNvSpPr>
            <a:spLocks noGrp="1" noRot="1" noChangeAspect="1" noChangeArrowheads="1" noTextEdit="1"/>
          </p:cNvSpPr>
          <p:nvPr>
            <p:ph type="sldImg"/>
          </p:nvPr>
        </p:nvSpPr>
        <p:spPr>
          <a:xfrm>
            <a:off x="247650" y="741363"/>
            <a:ext cx="6248400" cy="3514725"/>
          </a:xfrm>
          <a:ln/>
        </p:spPr>
      </p:sp>
      <p:sp>
        <p:nvSpPr>
          <p:cNvPr id="55300" name="Rectangle 3"/>
          <p:cNvSpPr>
            <a:spLocks noGrp="1" noChangeArrowheads="1"/>
          </p:cNvSpPr>
          <p:nvPr>
            <p:ph type="body" idx="1"/>
          </p:nvPr>
        </p:nvSpPr>
        <p:spPr>
          <a:noFill/>
          <a:ln/>
        </p:spPr>
        <p:txBody>
          <a:bodyPr/>
          <a:lstStyle/>
          <a:p>
            <a:pPr eaLnBrk="1" hangingPunct="1"/>
            <a:r>
              <a:rPr lang="zh-CN" altLang="en-US" dirty="0">
                <a:latin typeface="Arial" charset="0"/>
                <a:ea typeface="ＭＳ Ｐゴシック" charset="-128"/>
                <a:cs typeface="ＭＳ Ｐゴシック" charset="-128"/>
              </a:rPr>
              <a:t>我们需要画的是一个三维的物体，</a:t>
            </a:r>
            <a:r>
              <a:rPr lang="en-US" altLang="zh-CN" dirty="0">
                <a:latin typeface="Arial" charset="0"/>
                <a:ea typeface="ＭＳ Ｐゴシック" charset="-128"/>
                <a:cs typeface="ＭＳ Ｐゴシック" charset="-128"/>
              </a:rPr>
              <a:t>3D geometric object</a:t>
            </a:r>
            <a:r>
              <a:rPr lang="zh-CN" altLang="en-US" dirty="0">
                <a:latin typeface="Arial" charset="0"/>
                <a:ea typeface="ＭＳ Ｐゴシック" charset="-128"/>
                <a:cs typeface="ＭＳ Ｐゴシック" charset="-128"/>
              </a:rPr>
              <a:t>，我们需要分解成 集合图元，这样 </a:t>
            </a:r>
            <a:r>
              <a:rPr lang="en-US" altLang="zh-CN" dirty="0">
                <a:latin typeface="Arial" charset="0"/>
                <a:ea typeface="ＭＳ Ｐゴシック" charset="-128"/>
                <a:cs typeface="ＭＳ Ｐゴシック" charset="-128"/>
              </a:rPr>
              <a:t>OpenGL </a:t>
            </a:r>
            <a:r>
              <a:rPr lang="zh-CN" altLang="en-US" dirty="0">
                <a:latin typeface="Arial" charset="0"/>
                <a:ea typeface="ＭＳ Ｐゴシック" charset="-128"/>
                <a:cs typeface="ＭＳ Ｐゴシック" charset="-128"/>
              </a:rPr>
              <a:t>才是能够处理。</a:t>
            </a:r>
            <a:endParaRPr lang="en-US" altLang="zh-CN" dirty="0">
              <a:latin typeface="Arial" charset="0"/>
              <a:ea typeface="ＭＳ Ｐゴシック" charset="-128"/>
              <a:cs typeface="ＭＳ Ｐゴシック" charset="-128"/>
            </a:endParaRPr>
          </a:p>
          <a:p>
            <a:pPr eaLnBrk="1" hangingPunct="1"/>
            <a:r>
              <a:rPr lang="en-US" baseline="0" dirty="0">
                <a:latin typeface="Arial" charset="0"/>
                <a:ea typeface="ＭＳ Ｐゴシック" charset="-128"/>
                <a:cs typeface="ＭＳ Ｐゴシック" charset="-128"/>
              </a:rPr>
              <a:t> OpenGL only knows how to draw three things: points, lines, and triangles, but can use collections of the same type of primitive to optimize rendering.</a:t>
            </a:r>
          </a:p>
          <a:p>
            <a:pPr eaLnBrk="1" hangingPunct="1"/>
            <a:endParaRPr lang="en-US" dirty="0">
              <a:latin typeface="Arial" charset="0"/>
              <a:ea typeface="ＭＳ Ｐゴシック" charset="-128"/>
              <a:cs typeface="ＭＳ Ｐゴシック" charset="-128"/>
            </a:endParaRPr>
          </a:p>
        </p:txBody>
      </p:sp>
      <p:graphicFrame>
        <p:nvGraphicFramePr>
          <p:cNvPr id="6" name="Table 5"/>
          <p:cNvGraphicFramePr>
            <a:graphicFrameLocks noGrp="1"/>
          </p:cNvGraphicFramePr>
          <p:nvPr/>
        </p:nvGraphicFramePr>
        <p:xfrm>
          <a:off x="511382" y="5602981"/>
          <a:ext cx="5720936" cy="4141414"/>
        </p:xfrm>
        <a:graphic>
          <a:graphicData uri="http://schemas.openxmlformats.org/drawingml/2006/table">
            <a:tbl>
              <a:tblPr firstRow="1" bandRow="1">
                <a:tableStyleId>{00A15C55-8517-42AA-B614-E9B94910E393}</a:tableStyleId>
              </a:tblPr>
              <a:tblGrid>
                <a:gridCol w="1541642">
                  <a:extLst>
                    <a:ext uri="{9D8B030D-6E8A-4147-A177-3AD203B41FA5}">
                      <a16:colId xmlns:a16="http://schemas.microsoft.com/office/drawing/2014/main" val="20000"/>
                    </a:ext>
                  </a:extLst>
                </a:gridCol>
                <a:gridCol w="2529255">
                  <a:extLst>
                    <a:ext uri="{9D8B030D-6E8A-4147-A177-3AD203B41FA5}">
                      <a16:colId xmlns:a16="http://schemas.microsoft.com/office/drawing/2014/main" val="20001"/>
                    </a:ext>
                  </a:extLst>
                </a:gridCol>
                <a:gridCol w="1650039">
                  <a:extLst>
                    <a:ext uri="{9D8B030D-6E8A-4147-A177-3AD203B41FA5}">
                      <a16:colId xmlns:a16="http://schemas.microsoft.com/office/drawing/2014/main" val="20002"/>
                    </a:ext>
                  </a:extLst>
                </a:gridCol>
              </a:tblGrid>
              <a:tr h="411934">
                <a:tc>
                  <a:txBody>
                    <a:bodyPr/>
                    <a:lstStyle/>
                    <a:p>
                      <a:r>
                        <a:rPr lang="en-US" sz="1100" dirty="0"/>
                        <a:t>OpenGL Primitive</a:t>
                      </a:r>
                    </a:p>
                  </a:txBody>
                  <a:tcPr marL="89916" marR="89916" marT="49403" marB="49403" anchor="ctr"/>
                </a:tc>
                <a:tc>
                  <a:txBody>
                    <a:bodyPr/>
                    <a:lstStyle/>
                    <a:p>
                      <a:r>
                        <a:rPr lang="en-US" sz="1100" dirty="0"/>
                        <a:t>Description</a:t>
                      </a:r>
                    </a:p>
                  </a:txBody>
                  <a:tcPr marL="89916" marR="89916" marT="49403" marB="49403" anchor="ctr"/>
                </a:tc>
                <a:tc>
                  <a:txBody>
                    <a:bodyPr/>
                    <a:lstStyle/>
                    <a:p>
                      <a:r>
                        <a:rPr lang="en-US" sz="1100" dirty="0"/>
                        <a:t>Total</a:t>
                      </a:r>
                      <a:r>
                        <a:rPr lang="en-US" sz="1100" baseline="0" dirty="0"/>
                        <a:t> Vertices for </a:t>
                      </a:r>
                      <a:r>
                        <a:rPr lang="en-US" sz="1100" i="1" baseline="0" dirty="0"/>
                        <a:t>n</a:t>
                      </a:r>
                      <a:r>
                        <a:rPr lang="en-US" sz="1100" i="0" baseline="0" dirty="0"/>
                        <a:t> Primitives</a:t>
                      </a:r>
                      <a:endParaRPr lang="en-US" sz="1100" dirty="0"/>
                    </a:p>
                  </a:txBody>
                  <a:tcPr marL="89916" marR="89916" marT="49403" marB="49403" anchor="ctr"/>
                </a:tc>
                <a:extLst>
                  <a:ext uri="{0D108BD9-81ED-4DB2-BD59-A6C34878D82A}">
                    <a16:rowId xmlns:a16="http://schemas.microsoft.com/office/drawing/2014/main" val="10000"/>
                  </a:ext>
                </a:extLst>
              </a:tr>
              <a:tr h="515760">
                <a:tc>
                  <a:txBody>
                    <a:bodyPr/>
                    <a:lstStyle/>
                    <a:p>
                      <a:r>
                        <a:rPr lang="en-US" sz="1100" dirty="0">
                          <a:latin typeface="Consolas" pitchFamily="49" charset="0"/>
                          <a:cs typeface="Consolas" pitchFamily="49" charset="0"/>
                        </a:rPr>
                        <a:t>GL_POINTS</a:t>
                      </a:r>
                    </a:p>
                  </a:txBody>
                  <a:tcPr marL="89916" marR="89916" marT="49403" marB="49403" anchor="ctr"/>
                </a:tc>
                <a:tc>
                  <a:txBody>
                    <a:bodyPr/>
                    <a:lstStyle/>
                    <a:p>
                      <a:r>
                        <a:rPr lang="en-US" sz="1100" dirty="0"/>
                        <a:t>Render a single</a:t>
                      </a:r>
                      <a:r>
                        <a:rPr lang="en-US" sz="1100" baseline="0" dirty="0"/>
                        <a:t> point per vertex (points may be larger than a single pixel)</a:t>
                      </a:r>
                      <a:endParaRPr lang="en-US" sz="1100" dirty="0"/>
                    </a:p>
                  </a:txBody>
                  <a:tcPr marL="89916" marR="89916" marT="49403" marB="49403" anchor="ctr"/>
                </a:tc>
                <a:tc>
                  <a:txBody>
                    <a:bodyPr/>
                    <a:lstStyle/>
                    <a:p>
                      <a:pPr algn="ctr"/>
                      <a:r>
                        <a:rPr lang="en-US" sz="1100" dirty="0"/>
                        <a:t>n</a:t>
                      </a:r>
                    </a:p>
                  </a:txBody>
                  <a:tcPr marL="89916" marR="89916" marT="49403" marB="49403" anchor="ctr"/>
                </a:tc>
                <a:extLst>
                  <a:ext uri="{0D108BD9-81ED-4DB2-BD59-A6C34878D82A}">
                    <a16:rowId xmlns:a16="http://schemas.microsoft.com/office/drawing/2014/main" val="10001"/>
                  </a:ext>
                </a:extLst>
              </a:tr>
              <a:tr h="411934">
                <a:tc>
                  <a:txBody>
                    <a:bodyPr/>
                    <a:lstStyle/>
                    <a:p>
                      <a:r>
                        <a:rPr lang="en-US" sz="1100" dirty="0">
                          <a:latin typeface="Consolas" pitchFamily="49" charset="0"/>
                          <a:cs typeface="Consolas" pitchFamily="49" charset="0"/>
                        </a:rPr>
                        <a:t>GL_LINES</a:t>
                      </a:r>
                    </a:p>
                  </a:txBody>
                  <a:tcPr marL="89916" marR="89916" marT="49403" marB="49403" anchor="ctr"/>
                </a:tc>
                <a:tc>
                  <a:txBody>
                    <a:bodyPr/>
                    <a:lstStyle/>
                    <a:p>
                      <a:r>
                        <a:rPr lang="en-US" sz="1100" dirty="0"/>
                        <a:t>Connect each pair of vertices with a single line segment.</a:t>
                      </a:r>
                    </a:p>
                  </a:txBody>
                  <a:tcPr marL="89916" marR="89916" marT="49403" marB="49403" anchor="ctr"/>
                </a:tc>
                <a:tc>
                  <a:txBody>
                    <a:bodyPr/>
                    <a:lstStyle/>
                    <a:p>
                      <a:pPr algn="ctr"/>
                      <a:r>
                        <a:rPr lang="en-US" sz="1100" dirty="0"/>
                        <a:t>2n</a:t>
                      </a:r>
                    </a:p>
                  </a:txBody>
                  <a:tcPr marL="89916" marR="89916" marT="49403" marB="49403" anchor="ctr"/>
                </a:tc>
                <a:extLst>
                  <a:ext uri="{0D108BD9-81ED-4DB2-BD59-A6C34878D82A}">
                    <a16:rowId xmlns:a16="http://schemas.microsoft.com/office/drawing/2014/main" val="10002"/>
                  </a:ext>
                </a:extLst>
              </a:tr>
              <a:tr h="503514">
                <a:tc>
                  <a:txBody>
                    <a:bodyPr/>
                    <a:lstStyle/>
                    <a:p>
                      <a:r>
                        <a:rPr lang="en-US" sz="1100" dirty="0">
                          <a:latin typeface="Consolas" pitchFamily="49" charset="0"/>
                          <a:cs typeface="Consolas" pitchFamily="49" charset="0"/>
                        </a:rPr>
                        <a:t>GL_LINE_STRIP</a:t>
                      </a:r>
                    </a:p>
                  </a:txBody>
                  <a:tcPr marL="89916" marR="89916" marT="49403" marB="49403" anchor="ctr"/>
                </a:tc>
                <a:tc>
                  <a:txBody>
                    <a:bodyPr/>
                    <a:lstStyle/>
                    <a:p>
                      <a:r>
                        <a:rPr lang="en-US" sz="1100" dirty="0"/>
                        <a:t>Connect</a:t>
                      </a:r>
                      <a:r>
                        <a:rPr lang="en-US" sz="1100" baseline="0" dirty="0"/>
                        <a:t> each successive vertex to the previous one with a line segment.</a:t>
                      </a:r>
                      <a:endParaRPr lang="en-US" sz="1100" dirty="0"/>
                    </a:p>
                  </a:txBody>
                  <a:tcPr marL="89916" marR="89916" marT="49403" marB="49403" anchor="ctr"/>
                </a:tc>
                <a:tc>
                  <a:txBody>
                    <a:bodyPr/>
                    <a:lstStyle/>
                    <a:p>
                      <a:pPr algn="ctr"/>
                      <a:r>
                        <a:rPr lang="en-US" sz="1100" dirty="0"/>
                        <a:t>n+1</a:t>
                      </a:r>
                    </a:p>
                  </a:txBody>
                  <a:tcPr marL="89916" marR="89916" marT="49403" marB="49403" anchor="ctr"/>
                </a:tc>
                <a:extLst>
                  <a:ext uri="{0D108BD9-81ED-4DB2-BD59-A6C34878D82A}">
                    <a16:rowId xmlns:a16="http://schemas.microsoft.com/office/drawing/2014/main" val="10003"/>
                  </a:ext>
                </a:extLst>
              </a:tr>
              <a:tr h="411934">
                <a:tc>
                  <a:txBody>
                    <a:bodyPr/>
                    <a:lstStyle/>
                    <a:p>
                      <a:r>
                        <a:rPr lang="en-US" sz="1100" dirty="0">
                          <a:latin typeface="Consolas" pitchFamily="49" charset="0"/>
                          <a:cs typeface="Consolas" pitchFamily="49" charset="0"/>
                        </a:rPr>
                        <a:t>GL_LINE_LOOP</a:t>
                      </a:r>
                    </a:p>
                  </a:txBody>
                  <a:tcPr marL="89916" marR="89916" marT="49403" marB="49403" anchor="ctr"/>
                </a:tc>
                <a:tc>
                  <a:txBody>
                    <a:bodyPr/>
                    <a:lstStyle/>
                    <a:p>
                      <a:r>
                        <a:rPr lang="en-US" sz="1100" dirty="0"/>
                        <a:t>Connect all vertices</a:t>
                      </a:r>
                      <a:r>
                        <a:rPr lang="en-US" sz="1100" baseline="0" dirty="0"/>
                        <a:t> in a loop of line segments.</a:t>
                      </a:r>
                      <a:endParaRPr lang="en-US" sz="1100" dirty="0"/>
                    </a:p>
                  </a:txBody>
                  <a:tcPr marL="89916" marR="89916" marT="49403" marB="49403" anchor="ctr"/>
                </a:tc>
                <a:tc>
                  <a:txBody>
                    <a:bodyPr/>
                    <a:lstStyle/>
                    <a:p>
                      <a:pPr algn="ctr"/>
                      <a:r>
                        <a:rPr lang="en-US" sz="1100" dirty="0"/>
                        <a:t>n</a:t>
                      </a:r>
                    </a:p>
                  </a:txBody>
                  <a:tcPr marL="89916" marR="89916" marT="49403" marB="49403" anchor="ctr"/>
                </a:tc>
                <a:extLst>
                  <a:ext uri="{0D108BD9-81ED-4DB2-BD59-A6C34878D82A}">
                    <a16:rowId xmlns:a16="http://schemas.microsoft.com/office/drawing/2014/main" val="10004"/>
                  </a:ext>
                </a:extLst>
              </a:tr>
              <a:tr h="371400">
                <a:tc>
                  <a:txBody>
                    <a:bodyPr/>
                    <a:lstStyle/>
                    <a:p>
                      <a:r>
                        <a:rPr lang="en-US" sz="1100" dirty="0">
                          <a:latin typeface="Consolas" pitchFamily="49" charset="0"/>
                          <a:cs typeface="Consolas" pitchFamily="49" charset="0"/>
                        </a:rPr>
                        <a:t>GL_TRIANGLES</a:t>
                      </a:r>
                    </a:p>
                  </a:txBody>
                  <a:tcPr marL="89916" marR="89916" marT="49403" marB="49403" anchor="ctr"/>
                </a:tc>
                <a:tc>
                  <a:txBody>
                    <a:bodyPr/>
                    <a:lstStyle/>
                    <a:p>
                      <a:r>
                        <a:rPr lang="en-US" sz="1100" dirty="0"/>
                        <a:t>Render a triangle for each triple of vertices.</a:t>
                      </a:r>
                    </a:p>
                  </a:txBody>
                  <a:tcPr marL="89916" marR="89916" marT="49403" marB="49403" anchor="ctr"/>
                </a:tc>
                <a:tc>
                  <a:txBody>
                    <a:bodyPr/>
                    <a:lstStyle/>
                    <a:p>
                      <a:pPr algn="ctr"/>
                      <a:r>
                        <a:rPr lang="en-US" sz="1100" dirty="0"/>
                        <a:t>3n</a:t>
                      </a:r>
                    </a:p>
                  </a:txBody>
                  <a:tcPr marL="89916" marR="89916" marT="49403" marB="49403" anchor="ctr"/>
                </a:tc>
                <a:extLst>
                  <a:ext uri="{0D108BD9-81ED-4DB2-BD59-A6C34878D82A}">
                    <a16:rowId xmlns:a16="http://schemas.microsoft.com/office/drawing/2014/main" val="10005"/>
                  </a:ext>
                </a:extLst>
              </a:tr>
              <a:tr h="784070">
                <a:tc>
                  <a:txBody>
                    <a:bodyPr/>
                    <a:lstStyle/>
                    <a:p>
                      <a:r>
                        <a:rPr lang="en-US" sz="1100" dirty="0">
                          <a:latin typeface="Consolas" pitchFamily="49" charset="0"/>
                          <a:cs typeface="Consolas" pitchFamily="49" charset="0"/>
                        </a:rPr>
                        <a:t>GL_TRIANGLE_STRIP</a:t>
                      </a:r>
                    </a:p>
                  </a:txBody>
                  <a:tcPr marL="89916" marR="89916" marT="49403" marB="49403" anchor="ctr"/>
                </a:tc>
                <a:tc>
                  <a:txBody>
                    <a:bodyPr/>
                    <a:lstStyle/>
                    <a:p>
                      <a:r>
                        <a:rPr lang="en-US" sz="1100" dirty="0"/>
                        <a:t>Render</a:t>
                      </a:r>
                      <a:r>
                        <a:rPr lang="en-US" sz="1100" baseline="0" dirty="0"/>
                        <a:t> a triangle from the first three vertices in the list, and then create a new triangle with the last two rendered vertices, and the new vertex.</a:t>
                      </a:r>
                      <a:endParaRPr lang="en-US" sz="1100" dirty="0"/>
                    </a:p>
                  </a:txBody>
                  <a:tcPr marL="89916" marR="89916" marT="49403" marB="49403" anchor="ctr"/>
                </a:tc>
                <a:tc>
                  <a:txBody>
                    <a:bodyPr/>
                    <a:lstStyle/>
                    <a:p>
                      <a:pPr algn="ctr"/>
                      <a:r>
                        <a:rPr lang="en-US" sz="1100" dirty="0"/>
                        <a:t>n+2</a:t>
                      </a:r>
                    </a:p>
                  </a:txBody>
                  <a:tcPr marL="89916" marR="89916" marT="49403" marB="49403" anchor="ctr"/>
                </a:tc>
                <a:extLst>
                  <a:ext uri="{0D108BD9-81ED-4DB2-BD59-A6C34878D82A}">
                    <a16:rowId xmlns:a16="http://schemas.microsoft.com/office/drawing/2014/main" val="10006"/>
                  </a:ext>
                </a:extLst>
              </a:tr>
              <a:tr h="515760">
                <a:tc>
                  <a:txBody>
                    <a:bodyPr/>
                    <a:lstStyle/>
                    <a:p>
                      <a:r>
                        <a:rPr lang="en-US" sz="1100" dirty="0">
                          <a:latin typeface="Consolas" pitchFamily="49" charset="0"/>
                          <a:cs typeface="Consolas" pitchFamily="49" charset="0"/>
                        </a:rPr>
                        <a:t>GL_TRIANGLE_FAN</a:t>
                      </a:r>
                    </a:p>
                  </a:txBody>
                  <a:tcPr marL="89916" marR="89916" marT="49403" marB="49403" anchor="ctr"/>
                </a:tc>
                <a:tc>
                  <a:txBody>
                    <a:bodyPr/>
                    <a:lstStyle/>
                    <a:p>
                      <a:r>
                        <a:rPr lang="en-US" sz="1100" dirty="0"/>
                        <a:t>Create triangles by using the first vertex</a:t>
                      </a:r>
                      <a:r>
                        <a:rPr lang="en-US" sz="1100" baseline="0" dirty="0"/>
                        <a:t> in the list, and pairs of successive vertices.</a:t>
                      </a:r>
                      <a:endParaRPr lang="en-US" sz="1100" dirty="0"/>
                    </a:p>
                  </a:txBody>
                  <a:tcPr marL="89916" marR="89916" marT="49403" marB="49403" anchor="ctr"/>
                </a:tc>
                <a:tc>
                  <a:txBody>
                    <a:bodyPr/>
                    <a:lstStyle/>
                    <a:p>
                      <a:pPr algn="ctr"/>
                      <a:r>
                        <a:rPr lang="en-US" sz="1100" dirty="0"/>
                        <a:t>n+2</a:t>
                      </a:r>
                    </a:p>
                  </a:txBody>
                  <a:tcPr marL="89916" marR="89916" marT="49403" marB="49403" anchor="ctr"/>
                </a:tc>
                <a:extLst>
                  <a:ext uri="{0D108BD9-81ED-4DB2-BD59-A6C34878D82A}">
                    <a16:rowId xmlns:a16="http://schemas.microsoft.com/office/drawing/2014/main" val="10007"/>
                  </a:ext>
                </a:extLst>
              </a:tr>
            </a:tbl>
          </a:graphicData>
        </a:graphic>
      </p:graphicFrame>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fontScale="92500" lnSpcReduction="20000"/>
          </a:bodyPr>
          <a:lstStyle/>
          <a:p>
            <a:r>
              <a:rPr lang="en-US" dirty="0"/>
              <a:t>In OpenGL,</a:t>
            </a:r>
            <a:r>
              <a:rPr lang="en-US" baseline="0" dirty="0"/>
              <a:t> as in other graphics libraries, </a:t>
            </a:r>
            <a:r>
              <a:rPr lang="zh-CN" altLang="en-US" baseline="0" dirty="0"/>
              <a:t>物体由几何图元组成，然后他们由由一个一个顶点组成。</a:t>
            </a:r>
            <a:endParaRPr lang="en-US" altLang="zh-CN" baseline="0" dirty="0"/>
          </a:p>
          <a:p>
            <a:r>
              <a:rPr lang="zh-CN" altLang="en-US" i="0" baseline="0" dirty="0"/>
              <a:t>而一个顶点就是一个空间上的点，它有一系列的属性，当然最主要的属性是它的位置，</a:t>
            </a:r>
            <a:r>
              <a:rPr lang="en-US" altLang="zh-CN" i="0" baseline="0" dirty="0"/>
              <a:t>position</a:t>
            </a:r>
            <a:r>
              <a:rPr lang="zh-CN" altLang="en-US" i="0" baseline="0" dirty="0"/>
              <a:t>，</a:t>
            </a:r>
            <a:endParaRPr lang="en-US" altLang="zh-CN" i="0" baseline="0" dirty="0"/>
          </a:p>
          <a:p>
            <a:r>
              <a:rPr lang="zh-CN" altLang="en-US" i="0" baseline="0" dirty="0"/>
              <a:t>但是同时也可以有其他的属性 </a:t>
            </a:r>
            <a:r>
              <a:rPr lang="en-US" altLang="zh-CN" i="0" baseline="0" dirty="0"/>
              <a:t>attribute</a:t>
            </a:r>
            <a:r>
              <a:rPr lang="zh-CN" altLang="en-US" i="0" baseline="0" dirty="0"/>
              <a:t>，比如颜色，</a:t>
            </a:r>
            <a:r>
              <a:rPr lang="en-US" altLang="zh-CN" i="0" baseline="0" dirty="0"/>
              <a:t>lighting</a:t>
            </a:r>
            <a:r>
              <a:rPr lang="zh-CN" altLang="en-US" i="0" baseline="0" dirty="0"/>
              <a:t>（光照），以及，如果有 </a:t>
            </a:r>
            <a:r>
              <a:rPr lang="en-US" altLang="zh-CN" i="0" baseline="0" dirty="0"/>
              <a:t>texture </a:t>
            </a:r>
            <a:r>
              <a:rPr lang="zh-CN" altLang="en-US" i="0" baseline="0" dirty="0"/>
              <a:t>纹理的话，会有一个在</a:t>
            </a:r>
            <a:r>
              <a:rPr lang="en-US" altLang="zh-CN" i="0" baseline="0" dirty="0"/>
              <a:t>texture </a:t>
            </a:r>
            <a:r>
              <a:rPr lang="zh-CN" altLang="en-US" i="0" baseline="0" dirty="0"/>
              <a:t>上的对应的坐标。</a:t>
            </a:r>
            <a:endParaRPr lang="en-US" altLang="zh-CN" i="0" baseline="0" dirty="0"/>
          </a:p>
          <a:p>
            <a:r>
              <a:rPr lang="zh-CN" altLang="en-US" i="0" baseline="0" dirty="0"/>
              <a:t>当然也可以有你自定义的属性，比如温度，方向，梯度，等等。</a:t>
            </a:r>
            <a:endParaRPr lang="en-US" altLang="zh-CN" i="0" baseline="0" dirty="0"/>
          </a:p>
          <a:p>
            <a:endParaRPr lang="en-US" altLang="zh-CN" i="0" baseline="0" dirty="0"/>
          </a:p>
          <a:p>
            <a:r>
              <a:rPr lang="en-US" altLang="zh-CN" i="0" baseline="0" dirty="0"/>
              <a:t>Position </a:t>
            </a:r>
            <a:r>
              <a:rPr lang="zh-CN" altLang="en-US" i="0" baseline="0" dirty="0"/>
              <a:t>是一个 </a:t>
            </a:r>
            <a:r>
              <a:rPr lang="en-US" altLang="zh-CN" i="0" baseline="0" dirty="0"/>
              <a:t>2/3/4</a:t>
            </a:r>
            <a:r>
              <a:rPr lang="zh-CN" altLang="en-US" i="0" baseline="0" dirty="0"/>
              <a:t>维度的齐次坐标 （</a:t>
            </a:r>
            <a:r>
              <a:rPr lang="en-US" altLang="zh-CN" i="0" baseline="0" dirty="0"/>
              <a:t>homogenous coordinate</a:t>
            </a:r>
            <a:r>
              <a:rPr lang="zh-CN" altLang="en-US" i="0" baseline="0" dirty="0"/>
              <a:t>），但是不管是 </a:t>
            </a:r>
            <a:r>
              <a:rPr lang="en-US" altLang="zh-CN" i="0" baseline="0" dirty="0"/>
              <a:t>2</a:t>
            </a:r>
            <a:r>
              <a:rPr lang="zh-CN" altLang="en-US" i="0" baseline="0" dirty="0"/>
              <a:t>维度</a:t>
            </a:r>
            <a:r>
              <a:rPr lang="en-US" altLang="zh-CN" i="0" baseline="0" dirty="0"/>
              <a:t>3</a:t>
            </a:r>
            <a:r>
              <a:rPr lang="zh-CN" altLang="en-US" i="0" baseline="0" dirty="0"/>
              <a:t>维度</a:t>
            </a:r>
            <a:r>
              <a:rPr lang="en-US" altLang="zh-CN" i="0" baseline="0" dirty="0"/>
              <a:t>4</a:t>
            </a:r>
            <a:r>
              <a:rPr lang="zh-CN" altLang="en-US" i="0" baseline="0" dirty="0"/>
              <a:t>维，都保存在一个</a:t>
            </a:r>
            <a:r>
              <a:rPr lang="en-US" altLang="zh-CN" i="0" baseline="0" dirty="0"/>
              <a:t>4</a:t>
            </a:r>
            <a:r>
              <a:rPr lang="zh-CN" altLang="en-US" i="0" baseline="0" dirty="0"/>
              <a:t>维的 </a:t>
            </a:r>
            <a:r>
              <a:rPr lang="en-US" altLang="zh-CN" i="0" baseline="0" dirty="0"/>
              <a:t>vec4 </a:t>
            </a:r>
            <a:r>
              <a:rPr lang="zh-CN" altLang="en-US" i="0" baseline="0" dirty="0"/>
              <a:t>齐次坐标中。</a:t>
            </a:r>
            <a:endParaRPr lang="en-US" altLang="zh-CN" i="0" baseline="0" dirty="0"/>
          </a:p>
          <a:p>
            <a:endParaRPr lang="en-US" i="0" baseline="0" dirty="0"/>
          </a:p>
          <a:p>
            <a:r>
              <a:rPr lang="en-US" altLang="zh-CN" i="0" baseline="0" dirty="0"/>
              <a:t>Vertex </a:t>
            </a:r>
            <a:r>
              <a:rPr lang="zh-CN" altLang="en-US" i="0" baseline="0" dirty="0"/>
              <a:t>在 </a:t>
            </a:r>
            <a:r>
              <a:rPr lang="en-US" altLang="zh-CN" i="0" baseline="0" dirty="0"/>
              <a:t>server </a:t>
            </a:r>
            <a:r>
              <a:rPr lang="zh-CN" altLang="en-US" i="0" baseline="0" dirty="0"/>
              <a:t>端，也就是在 </a:t>
            </a:r>
            <a:r>
              <a:rPr lang="en-US" altLang="zh-CN" i="0" baseline="0" dirty="0"/>
              <a:t>GPU </a:t>
            </a:r>
            <a:r>
              <a:rPr lang="zh-CN" altLang="en-US" i="0" baseline="0" dirty="0"/>
              <a:t>端，是保存在 </a:t>
            </a:r>
            <a:r>
              <a:rPr lang="en-US" altLang="zh-CN" i="0" baseline="0" dirty="0"/>
              <a:t>VBO </a:t>
            </a:r>
            <a:r>
              <a:rPr lang="zh-CN" altLang="en-US" i="0" baseline="0" dirty="0"/>
              <a:t>中的，它应该包含了这一次你想要画出来的</a:t>
            </a:r>
            <a:r>
              <a:rPr lang="en-US" altLang="zh-CN" i="0" baseline="0" dirty="0"/>
              <a:t>image </a:t>
            </a:r>
            <a:r>
              <a:rPr lang="zh-CN" altLang="en-US" i="0" baseline="0" dirty="0"/>
              <a:t>的所有的 </a:t>
            </a:r>
            <a:r>
              <a:rPr lang="en-US" altLang="zh-CN" i="0" baseline="0" dirty="0"/>
              <a:t>primitive </a:t>
            </a:r>
            <a:r>
              <a:rPr lang="zh-CN" altLang="en-US" i="0" baseline="0" dirty="0"/>
              <a:t>的所有的定点信息。</a:t>
            </a:r>
            <a:endParaRPr lang="en-US" altLang="zh-CN" i="0" baseline="0" dirty="0"/>
          </a:p>
          <a:p>
            <a:endParaRPr lang="en-US" i="0" baseline="0" dirty="0"/>
          </a:p>
          <a:p>
            <a:endParaRPr lang="en-US" i="0" baseline="0" dirty="0"/>
          </a:p>
          <a:p>
            <a:r>
              <a:rPr lang="en-US" i="0" baseline="0" dirty="0"/>
              <a:t>VBOs can store vertex information in almost any format (i.e., an array-of-structures (</a:t>
            </a:r>
            <a:r>
              <a:rPr lang="en-US" i="0" baseline="0" dirty="0" err="1"/>
              <a:t>AoS</a:t>
            </a:r>
            <a:r>
              <a:rPr lang="en-US" i="0" baseline="0" dirty="0"/>
              <a:t>) each containing a single vertex’s information, or a structure-of-arrays (</a:t>
            </a:r>
            <a:r>
              <a:rPr lang="en-US" i="0" baseline="0" dirty="0" err="1"/>
              <a:t>SoA</a:t>
            </a:r>
            <a:r>
              <a:rPr lang="en-US" i="0" baseline="0" dirty="0"/>
              <a:t>) where all of the same “type” of data for a vertex is stored in a contiguous array, and the structure stores arrays for each attribute that a vertex can have).  The data within a VBO needs to be contiguous in memory, but doesn’t need to be tightly packed (i.e., data elements may be separated by any number of bytes, as long as the number of bytes between attributes is consistent).</a:t>
            </a:r>
          </a:p>
          <a:p>
            <a:endParaRPr lang="en-US" i="0" baseline="0" dirty="0"/>
          </a:p>
          <a:p>
            <a:r>
              <a:rPr lang="en-US" i="0" baseline="0" dirty="0"/>
              <a:t>VBOs are further required to be stored in </a:t>
            </a:r>
            <a:r>
              <a:rPr lang="en-US" i="1" baseline="0" dirty="0"/>
              <a:t>vertex array objects</a:t>
            </a:r>
            <a:r>
              <a:rPr lang="en-US" i="0" baseline="0" dirty="0"/>
              <a:t> (known as </a:t>
            </a:r>
            <a:r>
              <a:rPr lang="en-US" i="1" baseline="0" dirty="0"/>
              <a:t>VAOs</a:t>
            </a:r>
            <a:r>
              <a:rPr lang="en-US" i="0" baseline="0" dirty="0"/>
              <a:t>).  Since it may be the case that numerous VBOs are associated with a single object, VAOs simplify the management of the collection of VBOs.</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AA276137-C389-40A7-AA68-9A61576C7597}" type="slidenum">
              <a:rPr lang="en-US" smtClean="0"/>
              <a:t>7</a:t>
            </a:fld>
            <a:endParaRPr lang="en-US"/>
          </a:p>
        </p:txBody>
      </p:sp>
    </p:spTree>
    <p:extLst>
      <p:ext uri="{BB962C8B-B14F-4D97-AF65-F5344CB8AC3E}">
        <p14:creationId xmlns:p14="http://schemas.microsoft.com/office/powerpoint/2010/main" val="3073960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fontScale="92500" lnSpcReduction="10000"/>
          </a:bodyPr>
          <a:lstStyle/>
          <a:p>
            <a:endParaRPr lang="en-US" dirty="0"/>
          </a:p>
          <a:p>
            <a:r>
              <a:rPr lang="zh-CN" altLang="en-US" dirty="0"/>
              <a:t>这算是 </a:t>
            </a:r>
            <a:r>
              <a:rPr lang="en-US" altLang="zh-CN" dirty="0"/>
              <a:t>life of a VBO </a:t>
            </a:r>
            <a:r>
              <a:rPr lang="zh-CN" altLang="en-US" dirty="0"/>
              <a:t>了。</a:t>
            </a:r>
            <a:endParaRPr lang="en-US" altLang="zh-CN" dirty="0"/>
          </a:p>
          <a:p>
            <a:r>
              <a:rPr lang="en-US" altLang="zh-CN" dirty="0"/>
              <a:t>VBO </a:t>
            </a:r>
            <a:r>
              <a:rPr lang="zh-CN" altLang="en-US" dirty="0"/>
              <a:t>算是 在</a:t>
            </a:r>
            <a:r>
              <a:rPr lang="en-US" altLang="zh-CN" dirty="0"/>
              <a:t>GPU </a:t>
            </a:r>
            <a:r>
              <a:rPr lang="zh-CN" altLang="en-US" dirty="0"/>
              <a:t>端的一块内存对象，用来存放</a:t>
            </a:r>
            <a:r>
              <a:rPr lang="en-US" altLang="zh-CN" dirty="0"/>
              <a:t>vertex </a:t>
            </a:r>
            <a:r>
              <a:rPr lang="zh-CN" altLang="en-US" dirty="0"/>
              <a:t>数据的。</a:t>
            </a:r>
            <a:endParaRPr lang="en-US" altLang="zh-CN" dirty="0"/>
          </a:p>
          <a:p>
            <a:r>
              <a:rPr lang="zh-CN" altLang="en-US" dirty="0"/>
              <a:t>它的生存周期包括：</a:t>
            </a:r>
            <a:endParaRPr lang="en-US" altLang="zh-CN" dirty="0"/>
          </a:p>
          <a:p>
            <a:endParaRPr lang="en-US" altLang="zh-CN" dirty="0"/>
          </a:p>
          <a:p>
            <a:r>
              <a:rPr lang="en-US" altLang="zh-CN" dirty="0"/>
              <a:t>Generate</a:t>
            </a:r>
            <a:r>
              <a:rPr lang="zh-CN" altLang="en-US" dirty="0"/>
              <a:t>，</a:t>
            </a:r>
            <a:endParaRPr lang="en-US" altLang="zh-CN" dirty="0"/>
          </a:p>
          <a:p>
            <a:r>
              <a:rPr lang="en-US" altLang="zh-CN" dirty="0"/>
              <a:t>binding </a:t>
            </a:r>
            <a:r>
              <a:rPr lang="zh-CN" altLang="en-US" dirty="0"/>
              <a:t>到当前 上下文</a:t>
            </a:r>
            <a:endParaRPr lang="en-US" altLang="zh-CN" dirty="0"/>
          </a:p>
          <a:p>
            <a:r>
              <a:rPr lang="zh-CN" altLang="en-US" dirty="0"/>
              <a:t>利用你给的数据进行初始化 （分配内存）</a:t>
            </a:r>
            <a:endParaRPr lang="en-US" altLang="zh-CN" dirty="0"/>
          </a:p>
          <a:p>
            <a:r>
              <a:rPr lang="zh-CN" altLang="en-US" dirty="0"/>
              <a:t>赋值  </a:t>
            </a:r>
            <a:r>
              <a:rPr lang="en-US" altLang="zh-CN" dirty="0" err="1"/>
              <a:t>memcpy</a:t>
            </a:r>
            <a:endParaRPr lang="en-US" altLang="zh-CN" dirty="0"/>
          </a:p>
          <a:p>
            <a:r>
              <a:rPr lang="zh-CN" altLang="en-US" baseline="0" dirty="0"/>
              <a:t>最后还可以被删除。</a:t>
            </a:r>
            <a:endParaRPr lang="en-US" altLang="zh-CN" baseline="0" dirty="0"/>
          </a:p>
          <a:p>
            <a:endParaRPr lang="en-US" baseline="0" dirty="0"/>
          </a:p>
          <a:p>
            <a:r>
              <a:rPr lang="zh-CN" altLang="en-US" baseline="0" dirty="0"/>
              <a:t>一步操作来</a:t>
            </a:r>
            <a:r>
              <a:rPr lang="en-US" altLang="zh-CN" baseline="0" dirty="0"/>
              <a:t>get memory </a:t>
            </a:r>
            <a:r>
              <a:rPr lang="zh-CN" altLang="en-US" baseline="0" dirty="0"/>
              <a:t>并且</a:t>
            </a:r>
            <a:r>
              <a:rPr lang="en-US" altLang="zh-CN" baseline="0" dirty="0"/>
              <a:t>transfer </a:t>
            </a:r>
            <a:r>
              <a:rPr lang="zh-CN" altLang="en-US" baseline="0" dirty="0"/>
              <a:t>数据，</a:t>
            </a:r>
            <a:endParaRPr lang="en-US" altLang="zh-CN" baseline="0" dirty="0"/>
          </a:p>
          <a:p>
            <a:r>
              <a:rPr lang="zh-CN" altLang="en-US" baseline="0" dirty="0"/>
              <a:t>当然也可以两步操作。</a:t>
            </a:r>
            <a:endParaRPr lang="en-US" altLang="zh-CN" baseline="0" dirty="0"/>
          </a:p>
          <a:p>
            <a:endParaRPr lang="en-US" baseline="0" dirty="0"/>
          </a:p>
          <a:p>
            <a:r>
              <a:rPr lang="zh-CN" altLang="en-US" baseline="0" dirty="0"/>
              <a:t>对于 </a:t>
            </a:r>
            <a:r>
              <a:rPr lang="en-US" baseline="0" dirty="0" err="1">
                <a:latin typeface="Consolas" pitchFamily="49" charset="0"/>
                <a:cs typeface="Consolas" pitchFamily="49" charset="0"/>
              </a:rPr>
              <a:t>glBufferData</a:t>
            </a:r>
            <a:r>
              <a:rPr lang="en-US" baseline="0" dirty="0">
                <a:latin typeface="Consolas" pitchFamily="49" charset="0"/>
                <a:cs typeface="Consolas" pitchFamily="49" charset="0"/>
              </a:rPr>
              <a:t>()</a:t>
            </a:r>
            <a:r>
              <a:rPr lang="zh-CN" altLang="en-US" baseline="0" dirty="0">
                <a:latin typeface="Consolas" pitchFamily="49" charset="0"/>
                <a:cs typeface="Consolas" pitchFamily="49" charset="0"/>
              </a:rPr>
              <a:t>， </a:t>
            </a:r>
            <a:r>
              <a:rPr lang="en-US" baseline="0" dirty="0"/>
              <a:t>OpenGL </a:t>
            </a:r>
            <a:r>
              <a:rPr lang="zh-CN" altLang="en-US" baseline="0" dirty="0"/>
              <a:t>首先按照你给定的大小分配内存。</a:t>
            </a:r>
            <a:r>
              <a:rPr lang="en-US" baseline="0" dirty="0"/>
              <a:t> (the combined size of our point and color arrays), </a:t>
            </a:r>
            <a:r>
              <a:rPr lang="zh-CN" altLang="en-US" baseline="0" dirty="0"/>
              <a:t>但是因为我们给的 </a:t>
            </a:r>
            <a:r>
              <a:rPr lang="en-US" altLang="zh-CN" baseline="0" dirty="0"/>
              <a:t>data </a:t>
            </a:r>
            <a:r>
              <a:rPr lang="zh-CN" altLang="en-US" baseline="0" dirty="0"/>
              <a:t>指针是 </a:t>
            </a:r>
            <a:r>
              <a:rPr lang="en-US" altLang="zh-CN" baseline="0" dirty="0"/>
              <a:t>NULL</a:t>
            </a:r>
            <a:r>
              <a:rPr lang="zh-CN" altLang="en-US" baseline="0" dirty="0"/>
              <a:t>，所以不会 传输数据。</a:t>
            </a:r>
            <a:endParaRPr lang="en-US" altLang="zh-CN" baseline="0" dirty="0"/>
          </a:p>
          <a:p>
            <a:r>
              <a:rPr lang="zh-CN" altLang="en-US" baseline="0" dirty="0"/>
              <a:t>在背后， </a:t>
            </a:r>
            <a:r>
              <a:rPr lang="en-US" altLang="zh-CN" baseline="0" dirty="0"/>
              <a:t>GPU </a:t>
            </a:r>
            <a:r>
              <a:rPr lang="zh-CN" altLang="en-US" baseline="0" dirty="0"/>
              <a:t>会执行一个 </a:t>
            </a:r>
            <a:r>
              <a:rPr lang="en-US" altLang="zh-CN" baseline="0" dirty="0"/>
              <a:t>malloc</a:t>
            </a:r>
            <a:r>
              <a:rPr lang="zh-CN" altLang="en-US" baseline="0" dirty="0"/>
              <a:t>（）的操作。</a:t>
            </a:r>
            <a:endParaRPr lang="en-US" altLang="zh-CN" baseline="0" dirty="0"/>
          </a:p>
          <a:p>
            <a:endParaRPr lang="en-US" baseline="0" dirty="0"/>
          </a:p>
          <a:p>
            <a:r>
              <a:rPr lang="zh-CN" altLang="en-US" baseline="0" dirty="0"/>
              <a:t>在之后，我们可以用 </a:t>
            </a:r>
            <a:r>
              <a:rPr lang="en-US" altLang="zh-CN" baseline="0" dirty="0" err="1"/>
              <a:t>glBufferSubData</a:t>
            </a:r>
            <a:r>
              <a:rPr lang="en-US" altLang="zh-CN" baseline="0" dirty="0"/>
              <a:t> </a:t>
            </a:r>
            <a:r>
              <a:rPr lang="zh-CN" altLang="en-US" baseline="0" dirty="0"/>
              <a:t>来执行部分 </a:t>
            </a:r>
            <a:r>
              <a:rPr lang="en-US" altLang="zh-CN" baseline="0" dirty="0"/>
              <a:t>buffer </a:t>
            </a:r>
            <a:r>
              <a:rPr lang="zh-CN" altLang="en-US" baseline="0" dirty="0"/>
              <a:t>的 </a:t>
            </a:r>
            <a:r>
              <a:rPr lang="en-US" altLang="zh-CN" baseline="0" dirty="0" err="1"/>
              <a:t>memcpy</a:t>
            </a:r>
            <a:r>
              <a:rPr lang="zh-CN" altLang="en-US" baseline="0" dirty="0"/>
              <a:t>。</a:t>
            </a:r>
            <a:endParaRPr lang="en-US" altLang="zh-CN" baseline="0" dirty="0"/>
          </a:p>
          <a:p>
            <a:endParaRPr lang="en-US" baseline="0" dirty="0"/>
          </a:p>
          <a:p>
            <a:r>
              <a:rPr lang="en-US" altLang="zh-CN" baseline="0" dirty="0"/>
              <a:t>Target </a:t>
            </a:r>
            <a:r>
              <a:rPr lang="zh-CN" altLang="en-US" baseline="0" dirty="0"/>
              <a:t>这里表示 </a:t>
            </a:r>
            <a:r>
              <a:rPr lang="en-US" altLang="zh-CN" baseline="0" dirty="0"/>
              <a:t>buffer </a:t>
            </a:r>
            <a:r>
              <a:rPr lang="zh-CN" altLang="en-US" baseline="0" dirty="0"/>
              <a:t>的 </a:t>
            </a:r>
            <a:r>
              <a:rPr lang="en-US" altLang="zh-CN" baseline="0" dirty="0"/>
              <a:t>type</a:t>
            </a:r>
            <a:r>
              <a:rPr lang="zh-CN" altLang="en-US" baseline="0" dirty="0"/>
              <a:t>，是 </a:t>
            </a:r>
            <a:r>
              <a:rPr lang="en-US" altLang="zh-CN" baseline="0" dirty="0"/>
              <a:t>array buffer </a:t>
            </a:r>
            <a:r>
              <a:rPr lang="zh-CN" altLang="en-US" baseline="0" dirty="0"/>
              <a:t>还是别的什么</a:t>
            </a:r>
            <a:endParaRPr lang="en-US" baseline="0"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a:bodyPr>
          <a:lstStyle/>
          <a:p>
            <a:r>
              <a:rPr lang="en-US" dirty="0"/>
              <a:t>The above</a:t>
            </a:r>
            <a:r>
              <a:rPr lang="en-US" baseline="0" dirty="0"/>
              <a:t> sequence calls shows how to create and bind a VAO.  Since all geometric data in OpenGL must be stored in VAOs, you’ll use this code idiom often.</a:t>
            </a:r>
            <a:endParaRPr lang="en-US"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7650" y="741363"/>
            <a:ext cx="6248400" cy="3514725"/>
          </a:xfrm>
        </p:spPr>
      </p:sp>
      <p:sp>
        <p:nvSpPr>
          <p:cNvPr id="3" name="Notes Placeholder 2"/>
          <p:cNvSpPr>
            <a:spLocks noGrp="1"/>
          </p:cNvSpPr>
          <p:nvPr>
            <p:ph type="body" idx="1"/>
          </p:nvPr>
        </p:nvSpPr>
        <p:spPr/>
        <p:txBody>
          <a:bodyPr>
            <a:normAutofit fontScale="77500" lnSpcReduction="20000"/>
          </a:bodyPr>
          <a:lstStyle/>
          <a:p>
            <a:r>
              <a:rPr lang="en-US" altLang="zh-CN" dirty="0"/>
              <a:t>Life of</a:t>
            </a:r>
            <a:r>
              <a:rPr lang="zh-CN" altLang="en-US" dirty="0"/>
              <a:t> </a:t>
            </a:r>
            <a:r>
              <a:rPr lang="en-US" altLang="zh-CN" dirty="0"/>
              <a:t>a</a:t>
            </a:r>
            <a:r>
              <a:rPr lang="zh-CN" altLang="en-US" dirty="0"/>
              <a:t> </a:t>
            </a:r>
            <a:r>
              <a:rPr lang="en-US" altLang="zh-CN" dirty="0"/>
              <a:t>VAO</a:t>
            </a:r>
          </a:p>
          <a:p>
            <a:r>
              <a:rPr lang="zh-CN" altLang="en-US" baseline="0" dirty="0"/>
              <a:t>包括 </a:t>
            </a:r>
            <a:r>
              <a:rPr lang="en-US" baseline="0" dirty="0"/>
              <a:t>generating, </a:t>
            </a:r>
          </a:p>
          <a:p>
            <a:r>
              <a:rPr lang="en-US" baseline="0" dirty="0"/>
              <a:t>binding, </a:t>
            </a:r>
          </a:p>
          <a:p>
            <a:r>
              <a:rPr lang="en-US" baseline="0" dirty="0"/>
              <a:t>initializing a VBO with data.  </a:t>
            </a:r>
          </a:p>
          <a:p>
            <a:endParaRPr lang="en-US" baseline="0" dirty="0"/>
          </a:p>
          <a:p>
            <a:r>
              <a:rPr lang="zh-CN" altLang="en-US" baseline="0" dirty="0"/>
              <a:t>所有的</a:t>
            </a:r>
            <a:r>
              <a:rPr lang="en-US" altLang="zh-CN" baseline="0" dirty="0"/>
              <a:t>geometry data </a:t>
            </a:r>
            <a:r>
              <a:rPr lang="zh-CN" altLang="en-US" baseline="0" dirty="0"/>
              <a:t>都需要被存放在 </a:t>
            </a:r>
            <a:r>
              <a:rPr lang="en-US" altLang="zh-CN" baseline="0" dirty="0"/>
              <a:t>VAOs</a:t>
            </a:r>
            <a:r>
              <a:rPr lang="zh-CN" altLang="en-US" baseline="0" dirty="0"/>
              <a:t>。</a:t>
            </a:r>
            <a:endParaRPr lang="en-US" altLang="zh-CN" baseline="0" dirty="0"/>
          </a:p>
          <a:p>
            <a:r>
              <a:rPr lang="zh-CN" altLang="en-US" baseline="0" dirty="0"/>
              <a:t>？？ </a:t>
            </a:r>
            <a:r>
              <a:rPr lang="en-US" altLang="zh-CN" baseline="0" dirty="0" err="1"/>
              <a:t>glVertexAttribPointer</a:t>
            </a:r>
            <a:r>
              <a:rPr lang="zh-CN" altLang="en-US" baseline="0" dirty="0"/>
              <a:t>？</a:t>
            </a:r>
            <a:endParaRPr lang="en-US" baseline="0" dirty="0"/>
          </a:p>
          <a:p>
            <a:endParaRPr lang="en-US" baseline="0" dirty="0"/>
          </a:p>
          <a:p>
            <a:r>
              <a:rPr lang="en-US" altLang="zh-CN" baseline="0" dirty="0" err="1"/>
              <a:t>vPosition</a:t>
            </a:r>
            <a:r>
              <a:rPr lang="en-US" altLang="zh-CN" baseline="0" dirty="0"/>
              <a:t> = 0</a:t>
            </a:r>
            <a:r>
              <a:rPr lang="zh-CN" altLang="en-US" baseline="0" dirty="0"/>
              <a:t>，是因为我们在 </a:t>
            </a:r>
            <a:r>
              <a:rPr lang="en-US" altLang="zh-CN" baseline="0" dirty="0"/>
              <a:t>shader </a:t>
            </a:r>
            <a:r>
              <a:rPr lang="zh-CN" altLang="en-US" baseline="0" dirty="0"/>
              <a:t>中定义了 </a:t>
            </a:r>
            <a:r>
              <a:rPr lang="en-US" altLang="zh-CN" baseline="0" dirty="0"/>
              <a:t>input </a:t>
            </a:r>
            <a:r>
              <a:rPr lang="en-US" altLang="zh-CN" baseline="0" dirty="0" err="1"/>
              <a:t>vPosition</a:t>
            </a:r>
            <a:r>
              <a:rPr lang="zh-CN" altLang="en-US" baseline="0" dirty="0"/>
              <a:t> （名字相同</a:t>
            </a:r>
            <a:r>
              <a:rPr lang="en-US" altLang="zh-CN" baseline="0" dirty="0"/>
              <a:t>,</a:t>
            </a:r>
            <a:r>
              <a:rPr lang="zh-CN" altLang="en-US" baseline="0" dirty="0"/>
              <a:t>也可以不相同的名字，关键是 </a:t>
            </a:r>
            <a:r>
              <a:rPr lang="en-US" altLang="zh-CN" baseline="0" dirty="0"/>
              <a:t>locate </a:t>
            </a:r>
            <a:r>
              <a:rPr lang="zh-CN" altLang="en-US" baseline="0" dirty="0"/>
              <a:t>和这里的 </a:t>
            </a:r>
            <a:r>
              <a:rPr lang="en-US" altLang="zh-CN" baseline="0" dirty="0"/>
              <a:t>index </a:t>
            </a:r>
            <a:r>
              <a:rPr lang="zh-CN" altLang="en-US" baseline="0" dirty="0"/>
              <a:t>要相同）</a:t>
            </a:r>
            <a:endParaRPr lang="en-US" altLang="zh-CN" baseline="0" dirty="0"/>
          </a:p>
          <a:p>
            <a:r>
              <a:rPr lang="en-US" baseline="0" dirty="0"/>
              <a:t>with the data values in our VBOs that we copied form our vertex </a:t>
            </a:r>
            <a:r>
              <a:rPr lang="en-US" baseline="0" dirty="0">
                <a:latin typeface="Consolas" pitchFamily="49" charset="0"/>
                <a:cs typeface="Consolas" pitchFamily="49" charset="0"/>
              </a:rPr>
              <a:t>positions </a:t>
            </a:r>
            <a:r>
              <a:rPr lang="en-US" baseline="0" dirty="0"/>
              <a:t>and </a:t>
            </a:r>
            <a:r>
              <a:rPr lang="en-US" baseline="0" dirty="0">
                <a:latin typeface="Consolas" pitchFamily="49" charset="0"/>
                <a:cs typeface="Consolas" pitchFamily="49" charset="0"/>
              </a:rPr>
              <a:t>colors</a:t>
            </a:r>
            <a:r>
              <a:rPr lang="en-US" baseline="0" dirty="0"/>
              <a:t> arrays.</a:t>
            </a:r>
          </a:p>
          <a:p>
            <a:endParaRPr lang="en-US" baseline="0" dirty="0"/>
          </a:p>
          <a:p>
            <a:r>
              <a:rPr lang="en-US" altLang="zh-CN" baseline="0" dirty="0" err="1"/>
              <a:t>glVertexAttribpointer</a:t>
            </a:r>
            <a:r>
              <a:rPr lang="en-US" altLang="zh-CN" baseline="0" dirty="0"/>
              <a:t> </a:t>
            </a:r>
            <a:r>
              <a:rPr lang="zh-CN" altLang="en-US" baseline="0" dirty="0"/>
              <a:t>这个函数可以让我们把这个准备好的输入数据和 我们的</a:t>
            </a:r>
            <a:r>
              <a:rPr lang="en-US" altLang="zh-CN" baseline="0" dirty="0"/>
              <a:t>shader </a:t>
            </a:r>
            <a:r>
              <a:rPr lang="zh-CN" altLang="en-US" baseline="0" dirty="0"/>
              <a:t>的</a:t>
            </a:r>
            <a:r>
              <a:rPr lang="en-US" altLang="zh-CN" baseline="0" dirty="0"/>
              <a:t>input </a:t>
            </a:r>
            <a:r>
              <a:rPr lang="zh-CN" altLang="en-US" baseline="0" dirty="0"/>
              <a:t>联系起来。</a:t>
            </a:r>
            <a:endParaRPr lang="en-US" altLang="zh-CN" baseline="0" dirty="0"/>
          </a:p>
          <a:p>
            <a:r>
              <a:rPr lang="zh-CN" altLang="en-US" baseline="0" dirty="0"/>
              <a:t>我们很快可以看到，在我们的 </a:t>
            </a:r>
            <a:r>
              <a:rPr lang="en-US" altLang="zh-CN" baseline="0" dirty="0"/>
              <a:t>vertex shader</a:t>
            </a:r>
            <a:r>
              <a:rPr lang="zh-CN" altLang="en-US" baseline="0" dirty="0"/>
              <a:t>中，有一个 </a:t>
            </a:r>
            <a:r>
              <a:rPr lang="en-US" altLang="zh-CN" baseline="0" dirty="0"/>
              <a:t>input </a:t>
            </a:r>
            <a:r>
              <a:rPr lang="zh-CN" altLang="en-US" baseline="0" dirty="0"/>
              <a:t>叫做 </a:t>
            </a:r>
            <a:r>
              <a:rPr lang="en-US" altLang="zh-CN" baseline="0" dirty="0" err="1"/>
              <a:t>vPosition</a:t>
            </a:r>
            <a:r>
              <a:rPr lang="zh-CN" altLang="en-US" baseline="0" dirty="0"/>
              <a:t>，</a:t>
            </a:r>
            <a:endParaRPr lang="en-US" altLang="zh-CN" baseline="0" dirty="0"/>
          </a:p>
          <a:p>
            <a:r>
              <a:rPr lang="en-US" altLang="zh-CN" baseline="0" dirty="0" err="1"/>
              <a:t>vPosition</a:t>
            </a:r>
            <a:r>
              <a:rPr lang="en-US" altLang="zh-CN" baseline="0" dirty="0"/>
              <a:t> </a:t>
            </a:r>
            <a:r>
              <a:rPr lang="zh-CN" altLang="en-US" baseline="0" dirty="0"/>
              <a:t>就是一个两边一致的名字。</a:t>
            </a:r>
            <a:endParaRPr lang="en-US" altLang="zh-CN" baseline="0" dirty="0"/>
          </a:p>
          <a:p>
            <a:r>
              <a:rPr lang="en-US" altLang="zh-CN" baseline="0" dirty="0"/>
              <a:t>2 </a:t>
            </a:r>
            <a:r>
              <a:rPr lang="zh-CN" altLang="en-US" baseline="0" dirty="0"/>
              <a:t>表示 </a:t>
            </a:r>
            <a:r>
              <a:rPr lang="en-US" altLang="zh-CN" baseline="0" dirty="0"/>
              <a:t>vec2</a:t>
            </a:r>
          </a:p>
          <a:p>
            <a:r>
              <a:rPr lang="en-US" altLang="zh-CN" baseline="0" dirty="0" err="1"/>
              <a:t>Offest</a:t>
            </a:r>
            <a:r>
              <a:rPr lang="en-US" altLang="zh-CN" baseline="0" dirty="0"/>
              <a:t> </a:t>
            </a:r>
            <a:r>
              <a:rPr lang="zh-CN" altLang="en-US" baseline="0" dirty="0"/>
              <a:t>是 表示偏移量。</a:t>
            </a:r>
            <a:endParaRPr lang="en-US" altLang="zh-CN" baseline="0" dirty="0"/>
          </a:p>
          <a:p>
            <a:endParaRPr lang="en-US" baseline="0" dirty="0"/>
          </a:p>
          <a:p>
            <a:r>
              <a:rPr lang="zh-CN" altLang="en-US" baseline="0" dirty="0"/>
              <a:t>因为前面有一个 </a:t>
            </a:r>
            <a:r>
              <a:rPr lang="en-US" altLang="zh-CN" baseline="0" dirty="0" err="1"/>
              <a:t>subdata</a:t>
            </a:r>
            <a:r>
              <a:rPr lang="zh-CN" altLang="en-US" baseline="0" dirty="0"/>
              <a:t>，所以一个</a:t>
            </a:r>
            <a:r>
              <a:rPr lang="en-US" altLang="zh-CN" baseline="0" dirty="0"/>
              <a:t>array </a:t>
            </a:r>
            <a:r>
              <a:rPr lang="zh-CN" altLang="en-US" baseline="0" dirty="0"/>
              <a:t>可以用一个不同的 </a:t>
            </a:r>
            <a:r>
              <a:rPr lang="en-US" altLang="zh-CN" baseline="0" dirty="0"/>
              <a:t>offset </a:t>
            </a:r>
            <a:r>
              <a:rPr lang="zh-CN" altLang="en-US" baseline="0" dirty="0"/>
              <a:t>来指定不同的输入。</a:t>
            </a:r>
            <a:endParaRPr lang="en-US" altLang="zh-CN" baseline="0" dirty="0"/>
          </a:p>
          <a:p>
            <a:endParaRPr lang="en-US" baseline="0" dirty="0"/>
          </a:p>
          <a:p>
            <a:r>
              <a:rPr lang="en-US" baseline="0" dirty="0"/>
              <a:t>The calls to </a:t>
            </a:r>
            <a:r>
              <a:rPr lang="en-US" baseline="0" dirty="0" err="1">
                <a:latin typeface="Consolas" pitchFamily="49" charset="0"/>
                <a:cs typeface="Consolas" pitchFamily="49" charset="0"/>
              </a:rPr>
              <a:t>glGetAttribLocation</a:t>
            </a:r>
            <a:r>
              <a:rPr lang="en-US" baseline="0" dirty="0">
                <a:latin typeface="Consolas" pitchFamily="49" charset="0"/>
                <a:cs typeface="Consolas" pitchFamily="49" charset="0"/>
              </a:rPr>
              <a:t>()</a:t>
            </a:r>
            <a:r>
              <a:rPr lang="en-US" baseline="0" dirty="0"/>
              <a:t> will return a compiler-generated index which we need to use to complete the connection from our data to the shader inputs.  We also need to “turn the valve” on our data by enabling its attribute array by calling </a:t>
            </a:r>
            <a:r>
              <a:rPr lang="en-US" baseline="0" dirty="0" err="1">
                <a:latin typeface="Consolas" pitchFamily="49" charset="0"/>
                <a:cs typeface="Consolas" pitchFamily="49" charset="0"/>
              </a:rPr>
              <a:t>glEnableVertexAttribArray</a:t>
            </a:r>
            <a:r>
              <a:rPr lang="en-US" baseline="0" dirty="0">
                <a:latin typeface="Consolas" pitchFamily="49" charset="0"/>
                <a:cs typeface="Consolas" pitchFamily="49" charset="0"/>
              </a:rPr>
              <a:t>()</a:t>
            </a:r>
            <a:r>
              <a:rPr lang="en-US" baseline="0" dirty="0"/>
              <a:t> with the selected attribute location.</a:t>
            </a:r>
          </a:p>
          <a:p>
            <a:endParaRPr lang="en-US" baseline="0" dirty="0"/>
          </a:p>
          <a:p>
            <a:r>
              <a:rPr lang="en-US" baseline="0" dirty="0"/>
              <a:t>This is the most flexible approach to this process, but depending on your OpenGL version, you may be able to use the </a:t>
            </a:r>
            <a:r>
              <a:rPr lang="en-US" baseline="0" dirty="0">
                <a:latin typeface="Consolas" pitchFamily="49" charset="0"/>
                <a:cs typeface="Consolas" pitchFamily="49" charset="0"/>
              </a:rPr>
              <a:t>layout</a:t>
            </a:r>
            <a:r>
              <a:rPr lang="en-US" baseline="0" dirty="0"/>
              <a:t> construct, which allows you to specify the attribute location, as compared to having to retrieve it after compiling and linking your shaders.  We’ll discuss that in our shader section later in the course.</a:t>
            </a:r>
          </a:p>
          <a:p>
            <a:endParaRPr lang="en-US" baseline="0" dirty="0"/>
          </a:p>
          <a:p>
            <a:r>
              <a:rPr lang="en-US" baseline="0" dirty="0"/>
              <a:t>BUFFER_OFFSET is a simple macro defined to make the code more readable</a:t>
            </a:r>
          </a:p>
          <a:p>
            <a:endParaRPr lang="en-US" baseline="0" dirty="0"/>
          </a:p>
          <a:p>
            <a:pPr algn="ctr"/>
            <a:r>
              <a:rPr lang="en-US" dirty="0">
                <a:latin typeface="Consolas"/>
                <a:cs typeface="Consolas"/>
              </a:rPr>
              <a:t>#define BUFFER_OFFSET( offset )   ((</a:t>
            </a:r>
            <a:r>
              <a:rPr lang="en-US" dirty="0" err="1">
                <a:latin typeface="Consolas"/>
                <a:cs typeface="Consolas"/>
              </a:rPr>
              <a:t>GLvoid</a:t>
            </a:r>
            <a:r>
              <a:rPr lang="en-US" dirty="0">
                <a:latin typeface="Consolas"/>
                <a:cs typeface="Consolas"/>
              </a:rPr>
              <a:t>*) (offset))</a:t>
            </a:r>
          </a:p>
          <a:p>
            <a:endParaRPr lang="en-US" baseline="0" dirty="0"/>
          </a:p>
        </p:txBody>
      </p:sp>
      <p:sp>
        <p:nvSpPr>
          <p:cNvPr id="4" name="Slide Number Placeholder 3"/>
          <p:cNvSpPr>
            <a:spLocks noGrp="1"/>
          </p:cNvSpPr>
          <p:nvPr>
            <p:ph type="sldNum" sz="quarter" idx="10"/>
          </p:nvPr>
        </p:nvSpPr>
        <p:spPr/>
        <p:txBody>
          <a:bodyPr/>
          <a:lstStyle/>
          <a:p>
            <a:fld id="{706F8D69-B00F-F44E-9B61-4DC184CA17F8}" type="slidenum">
              <a:rPr lang="en-US" smtClean="0"/>
              <a:pPr/>
              <a:t>10</a:t>
            </a:fld>
            <a:endParaRPr lang="en-US"/>
          </a:p>
        </p:txBody>
      </p:sp>
    </p:spTree>
    <p:extLst>
      <p:ext uri="{BB962C8B-B14F-4D97-AF65-F5344CB8AC3E}">
        <p14:creationId xmlns:p14="http://schemas.microsoft.com/office/powerpoint/2010/main" val="3757008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4701-C661-436A-AF3F-D436E533F1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10EC95-84F8-4F8F-BF1D-12B4BCCE42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EE96CA-3607-43FF-9632-20A6D0217F61}"/>
              </a:ext>
            </a:extLst>
          </p:cNvPr>
          <p:cNvSpPr>
            <a:spLocks noGrp="1"/>
          </p:cNvSpPr>
          <p:nvPr>
            <p:ph type="dt" sz="half" idx="10"/>
          </p:nvPr>
        </p:nvSpPr>
        <p:spPr/>
        <p:txBody>
          <a:bodyPr/>
          <a:lstStyle/>
          <a:p>
            <a:fld id="{A55BDA75-5386-4D04-B839-B27432556703}" type="datetimeFigureOut">
              <a:rPr lang="en-US" smtClean="0"/>
              <a:t>5/5/2019</a:t>
            </a:fld>
            <a:endParaRPr lang="en-US"/>
          </a:p>
        </p:txBody>
      </p:sp>
      <p:sp>
        <p:nvSpPr>
          <p:cNvPr id="5" name="Footer Placeholder 4">
            <a:extLst>
              <a:ext uri="{FF2B5EF4-FFF2-40B4-BE49-F238E27FC236}">
                <a16:creationId xmlns:a16="http://schemas.microsoft.com/office/drawing/2014/main" id="{D33F8942-E476-4800-B7C6-3DAFFA09B8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01F835-DC6E-41D1-870C-E029D4FBC84A}"/>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3076380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28E9F-18E2-494D-A37B-07F2E52161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B921D8-5043-4F09-AADD-3988D9CF4A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CF9F90-8ED5-4802-BDA6-AD28F3C0A23B}"/>
              </a:ext>
            </a:extLst>
          </p:cNvPr>
          <p:cNvSpPr>
            <a:spLocks noGrp="1"/>
          </p:cNvSpPr>
          <p:nvPr>
            <p:ph type="dt" sz="half" idx="10"/>
          </p:nvPr>
        </p:nvSpPr>
        <p:spPr/>
        <p:txBody>
          <a:bodyPr/>
          <a:lstStyle/>
          <a:p>
            <a:fld id="{A55BDA75-5386-4D04-B839-B27432556703}" type="datetimeFigureOut">
              <a:rPr lang="en-US" smtClean="0"/>
              <a:t>5/5/2019</a:t>
            </a:fld>
            <a:endParaRPr lang="en-US"/>
          </a:p>
        </p:txBody>
      </p:sp>
      <p:sp>
        <p:nvSpPr>
          <p:cNvPr id="5" name="Footer Placeholder 4">
            <a:extLst>
              <a:ext uri="{FF2B5EF4-FFF2-40B4-BE49-F238E27FC236}">
                <a16:creationId xmlns:a16="http://schemas.microsoft.com/office/drawing/2014/main" id="{EEACA441-D94F-48CB-A026-F549A27938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25099-90D4-4AC1-92AE-2770BFA01F66}"/>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2941936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32A278-2B99-4E96-8226-28C6432B8A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86478B-F444-42A5-B8CB-1E516ADEA0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5242A4-1537-4BA4-BED2-0002E65EE8E0}"/>
              </a:ext>
            </a:extLst>
          </p:cNvPr>
          <p:cNvSpPr>
            <a:spLocks noGrp="1"/>
          </p:cNvSpPr>
          <p:nvPr>
            <p:ph type="dt" sz="half" idx="10"/>
          </p:nvPr>
        </p:nvSpPr>
        <p:spPr/>
        <p:txBody>
          <a:bodyPr/>
          <a:lstStyle/>
          <a:p>
            <a:fld id="{A55BDA75-5386-4D04-B839-B27432556703}" type="datetimeFigureOut">
              <a:rPr lang="en-US" smtClean="0"/>
              <a:t>5/5/2019</a:t>
            </a:fld>
            <a:endParaRPr lang="en-US"/>
          </a:p>
        </p:txBody>
      </p:sp>
      <p:sp>
        <p:nvSpPr>
          <p:cNvPr id="5" name="Footer Placeholder 4">
            <a:extLst>
              <a:ext uri="{FF2B5EF4-FFF2-40B4-BE49-F238E27FC236}">
                <a16:creationId xmlns:a16="http://schemas.microsoft.com/office/drawing/2014/main" id="{AE0A2F02-7D90-47BF-8424-90527EB7EE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E487E-7CE1-41C0-A41D-C165F8845A46}"/>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2331591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defTabSz="1088490"/>
            <a:r>
              <a:rPr lang="en-US" dirty="0">
                <a:solidFill>
                  <a:prstClr val="white"/>
                </a:solidFill>
              </a:rPr>
              <a:t>An Introduction to OpenGL Programming</a:t>
            </a:r>
          </a:p>
        </p:txBody>
      </p:sp>
      <p:sp>
        <p:nvSpPr>
          <p:cNvPr id="4" name="Slide Number Placeholder 3"/>
          <p:cNvSpPr>
            <a:spLocks noGrp="1"/>
          </p:cNvSpPr>
          <p:nvPr>
            <p:ph type="sldNum" sz="quarter" idx="11"/>
          </p:nvPr>
        </p:nvSpPr>
        <p:spPr/>
        <p:txBody>
          <a:bodyPr/>
          <a:lstStyle/>
          <a:p>
            <a:pPr defTabSz="1088490"/>
            <a:fld id="{696E8FB5-F7ED-4E90-B5C1-958EB4BE69F1}" type="slidenum">
              <a:rPr lang="en-US" smtClean="0">
                <a:solidFill>
                  <a:prstClr val="white"/>
                </a:solidFill>
              </a:rPr>
              <a:pPr defTabSz="1088490"/>
              <a:t>‹#›</a:t>
            </a:fld>
            <a:endParaRPr lang="en-US" dirty="0">
              <a:solidFill>
                <a:prstClr val="white"/>
              </a:solidFill>
            </a:endParaRPr>
          </a:p>
        </p:txBody>
      </p:sp>
    </p:spTree>
    <p:extLst>
      <p:ext uri="{BB962C8B-B14F-4D97-AF65-F5344CB8AC3E}">
        <p14:creationId xmlns:p14="http://schemas.microsoft.com/office/powerpoint/2010/main" val="92432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5AE30-3BDC-4FC7-9EC2-3CBAF0975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55EB81-CA83-4329-8E41-5EA724E087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42CD5-6A5E-434D-9ABD-ACE15B04E3B9}"/>
              </a:ext>
            </a:extLst>
          </p:cNvPr>
          <p:cNvSpPr>
            <a:spLocks noGrp="1"/>
          </p:cNvSpPr>
          <p:nvPr>
            <p:ph type="dt" sz="half" idx="10"/>
          </p:nvPr>
        </p:nvSpPr>
        <p:spPr/>
        <p:txBody>
          <a:bodyPr/>
          <a:lstStyle/>
          <a:p>
            <a:fld id="{A55BDA75-5386-4D04-B839-B27432556703}" type="datetimeFigureOut">
              <a:rPr lang="en-US" smtClean="0"/>
              <a:t>5/5/2019</a:t>
            </a:fld>
            <a:endParaRPr lang="en-US"/>
          </a:p>
        </p:txBody>
      </p:sp>
      <p:sp>
        <p:nvSpPr>
          <p:cNvPr id="5" name="Footer Placeholder 4">
            <a:extLst>
              <a:ext uri="{FF2B5EF4-FFF2-40B4-BE49-F238E27FC236}">
                <a16:creationId xmlns:a16="http://schemas.microsoft.com/office/drawing/2014/main" id="{CE8CED47-85BE-4D89-9A08-36DF406066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88BDF-0763-4BC2-927D-1ADB3B3F787A}"/>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708201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F2A3-7027-4AE6-9937-C9751F1713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BC737F-7238-439E-B378-B87AC096A6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5AEAF2-7196-47CF-9E2C-025F6D79353B}"/>
              </a:ext>
            </a:extLst>
          </p:cNvPr>
          <p:cNvSpPr>
            <a:spLocks noGrp="1"/>
          </p:cNvSpPr>
          <p:nvPr>
            <p:ph type="dt" sz="half" idx="10"/>
          </p:nvPr>
        </p:nvSpPr>
        <p:spPr/>
        <p:txBody>
          <a:bodyPr/>
          <a:lstStyle/>
          <a:p>
            <a:fld id="{A55BDA75-5386-4D04-B839-B27432556703}" type="datetimeFigureOut">
              <a:rPr lang="en-US" smtClean="0"/>
              <a:t>5/5/2019</a:t>
            </a:fld>
            <a:endParaRPr lang="en-US"/>
          </a:p>
        </p:txBody>
      </p:sp>
      <p:sp>
        <p:nvSpPr>
          <p:cNvPr id="5" name="Footer Placeholder 4">
            <a:extLst>
              <a:ext uri="{FF2B5EF4-FFF2-40B4-BE49-F238E27FC236}">
                <a16:creationId xmlns:a16="http://schemas.microsoft.com/office/drawing/2014/main" id="{DB89E222-D443-4D95-A521-A9C965B65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B8F33-4A26-428D-B0D2-79FCD9561128}"/>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193600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999C-9317-4900-92AF-3306B7B278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782807-2A78-4153-8722-51E5BCC9FD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E2086D-1A25-4709-BC26-4ED08ABA91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08DACD-32A8-4D9A-9FFA-E51D9429885E}"/>
              </a:ext>
            </a:extLst>
          </p:cNvPr>
          <p:cNvSpPr>
            <a:spLocks noGrp="1"/>
          </p:cNvSpPr>
          <p:nvPr>
            <p:ph type="dt" sz="half" idx="10"/>
          </p:nvPr>
        </p:nvSpPr>
        <p:spPr/>
        <p:txBody>
          <a:bodyPr/>
          <a:lstStyle/>
          <a:p>
            <a:fld id="{A55BDA75-5386-4D04-B839-B27432556703}" type="datetimeFigureOut">
              <a:rPr lang="en-US" smtClean="0"/>
              <a:t>5/5/2019</a:t>
            </a:fld>
            <a:endParaRPr lang="en-US"/>
          </a:p>
        </p:txBody>
      </p:sp>
      <p:sp>
        <p:nvSpPr>
          <p:cNvPr id="6" name="Footer Placeholder 5">
            <a:extLst>
              <a:ext uri="{FF2B5EF4-FFF2-40B4-BE49-F238E27FC236}">
                <a16:creationId xmlns:a16="http://schemas.microsoft.com/office/drawing/2014/main" id="{F609A62D-56F8-4002-9481-04CF560D5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C419A-7F49-4996-9DC6-F5A92CEB1A09}"/>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98695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5D38D-315A-4587-A628-4DD782E48F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CEA04B-6C45-41A3-AA36-AE43204C6E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F9220B-95EF-4768-9583-79FDFB8F6C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3DFB21-B9C3-4CF8-AF1D-1C79FA87F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E442D7-A17F-477C-853A-BF804EBFF4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3DE7F1-A22C-46D6-9B48-1C26C50418E1}"/>
              </a:ext>
            </a:extLst>
          </p:cNvPr>
          <p:cNvSpPr>
            <a:spLocks noGrp="1"/>
          </p:cNvSpPr>
          <p:nvPr>
            <p:ph type="dt" sz="half" idx="10"/>
          </p:nvPr>
        </p:nvSpPr>
        <p:spPr/>
        <p:txBody>
          <a:bodyPr/>
          <a:lstStyle/>
          <a:p>
            <a:fld id="{A55BDA75-5386-4D04-B839-B27432556703}" type="datetimeFigureOut">
              <a:rPr lang="en-US" smtClean="0"/>
              <a:t>5/5/2019</a:t>
            </a:fld>
            <a:endParaRPr lang="en-US"/>
          </a:p>
        </p:txBody>
      </p:sp>
      <p:sp>
        <p:nvSpPr>
          <p:cNvPr id="8" name="Footer Placeholder 7">
            <a:extLst>
              <a:ext uri="{FF2B5EF4-FFF2-40B4-BE49-F238E27FC236}">
                <a16:creationId xmlns:a16="http://schemas.microsoft.com/office/drawing/2014/main" id="{13F2E03C-2747-4581-B685-4BE73A0845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C6797C-2496-498F-BCFA-4FB4E10D1880}"/>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24260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D3A6B-DA0A-4482-9FDF-397F0A3C31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BF3341-CE2D-45ED-8BD6-472029F41802}"/>
              </a:ext>
            </a:extLst>
          </p:cNvPr>
          <p:cNvSpPr>
            <a:spLocks noGrp="1"/>
          </p:cNvSpPr>
          <p:nvPr>
            <p:ph type="dt" sz="half" idx="10"/>
          </p:nvPr>
        </p:nvSpPr>
        <p:spPr/>
        <p:txBody>
          <a:bodyPr/>
          <a:lstStyle/>
          <a:p>
            <a:fld id="{A55BDA75-5386-4D04-B839-B27432556703}" type="datetimeFigureOut">
              <a:rPr lang="en-US" smtClean="0"/>
              <a:t>5/5/2019</a:t>
            </a:fld>
            <a:endParaRPr lang="en-US"/>
          </a:p>
        </p:txBody>
      </p:sp>
      <p:sp>
        <p:nvSpPr>
          <p:cNvPr id="4" name="Footer Placeholder 3">
            <a:extLst>
              <a:ext uri="{FF2B5EF4-FFF2-40B4-BE49-F238E27FC236}">
                <a16:creationId xmlns:a16="http://schemas.microsoft.com/office/drawing/2014/main" id="{EB1B44C4-FB25-4AA5-9545-30BF28CB3B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DA24B6-FB55-4458-B1E0-E20E5120D173}"/>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2642751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386423-5262-4DBC-8989-813FA5B45042}"/>
              </a:ext>
            </a:extLst>
          </p:cNvPr>
          <p:cNvSpPr>
            <a:spLocks noGrp="1"/>
          </p:cNvSpPr>
          <p:nvPr>
            <p:ph type="dt" sz="half" idx="10"/>
          </p:nvPr>
        </p:nvSpPr>
        <p:spPr/>
        <p:txBody>
          <a:bodyPr/>
          <a:lstStyle/>
          <a:p>
            <a:fld id="{A55BDA75-5386-4D04-B839-B27432556703}" type="datetimeFigureOut">
              <a:rPr lang="en-US" smtClean="0"/>
              <a:t>5/5/2019</a:t>
            </a:fld>
            <a:endParaRPr lang="en-US"/>
          </a:p>
        </p:txBody>
      </p:sp>
      <p:sp>
        <p:nvSpPr>
          <p:cNvPr id="3" name="Footer Placeholder 2">
            <a:extLst>
              <a:ext uri="{FF2B5EF4-FFF2-40B4-BE49-F238E27FC236}">
                <a16:creationId xmlns:a16="http://schemas.microsoft.com/office/drawing/2014/main" id="{C637777B-CAF3-4236-A1B4-567D9A6883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6AE92-A08B-4889-A916-D8153B36FEAD}"/>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268132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764B-0DCE-42FA-B53F-E8736AD447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78225E-EF90-4284-BD60-1A6C2A10F8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0A21EE-3AB8-42CB-9096-381A7395FD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DDC9AF-8A4D-4419-A291-E4382A3DB0D7}"/>
              </a:ext>
            </a:extLst>
          </p:cNvPr>
          <p:cNvSpPr>
            <a:spLocks noGrp="1"/>
          </p:cNvSpPr>
          <p:nvPr>
            <p:ph type="dt" sz="half" idx="10"/>
          </p:nvPr>
        </p:nvSpPr>
        <p:spPr/>
        <p:txBody>
          <a:bodyPr/>
          <a:lstStyle/>
          <a:p>
            <a:fld id="{A55BDA75-5386-4D04-B839-B27432556703}" type="datetimeFigureOut">
              <a:rPr lang="en-US" smtClean="0"/>
              <a:t>5/5/2019</a:t>
            </a:fld>
            <a:endParaRPr lang="en-US"/>
          </a:p>
        </p:txBody>
      </p:sp>
      <p:sp>
        <p:nvSpPr>
          <p:cNvPr id="6" name="Footer Placeholder 5">
            <a:extLst>
              <a:ext uri="{FF2B5EF4-FFF2-40B4-BE49-F238E27FC236}">
                <a16:creationId xmlns:a16="http://schemas.microsoft.com/office/drawing/2014/main" id="{FE4E95D5-3758-47EC-B615-1444DA397A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2D314E-6E6D-4549-8819-908ABD910159}"/>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292803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CD7CE-51B9-481C-A731-9C5F43BF4B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720379-A6EB-49D0-BA73-58F18CF228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908AE9-586F-4122-AB7F-BF5C8F748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C7CE1-07C0-4FA7-985F-52B10490FE35}"/>
              </a:ext>
            </a:extLst>
          </p:cNvPr>
          <p:cNvSpPr>
            <a:spLocks noGrp="1"/>
          </p:cNvSpPr>
          <p:nvPr>
            <p:ph type="dt" sz="half" idx="10"/>
          </p:nvPr>
        </p:nvSpPr>
        <p:spPr/>
        <p:txBody>
          <a:bodyPr/>
          <a:lstStyle/>
          <a:p>
            <a:fld id="{A55BDA75-5386-4D04-B839-B27432556703}" type="datetimeFigureOut">
              <a:rPr lang="en-US" smtClean="0"/>
              <a:t>5/5/2019</a:t>
            </a:fld>
            <a:endParaRPr lang="en-US"/>
          </a:p>
        </p:txBody>
      </p:sp>
      <p:sp>
        <p:nvSpPr>
          <p:cNvPr id="6" name="Footer Placeholder 5">
            <a:extLst>
              <a:ext uri="{FF2B5EF4-FFF2-40B4-BE49-F238E27FC236}">
                <a16:creationId xmlns:a16="http://schemas.microsoft.com/office/drawing/2014/main" id="{81B666D6-4289-486A-8CDF-86165513D7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78D40-B543-4B42-9CE8-A1C20CE85BD3}"/>
              </a:ext>
            </a:extLst>
          </p:cNvPr>
          <p:cNvSpPr>
            <a:spLocks noGrp="1"/>
          </p:cNvSpPr>
          <p:nvPr>
            <p:ph type="sldNum" sz="quarter" idx="12"/>
          </p:nvPr>
        </p:nvSpPr>
        <p:spPr/>
        <p:txBody>
          <a:bodyPr/>
          <a:lstStyle/>
          <a:p>
            <a:fld id="{C364BC37-0A45-462C-85D4-0FC12F25B88F}" type="slidenum">
              <a:rPr lang="en-US" smtClean="0"/>
              <a:t>‹#›</a:t>
            </a:fld>
            <a:endParaRPr lang="en-US"/>
          </a:p>
        </p:txBody>
      </p:sp>
    </p:spTree>
    <p:extLst>
      <p:ext uri="{BB962C8B-B14F-4D97-AF65-F5344CB8AC3E}">
        <p14:creationId xmlns:p14="http://schemas.microsoft.com/office/powerpoint/2010/main" val="2429663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43E36-FCC1-4AC0-843F-B90D127255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540EEB-826B-454E-9658-164A2503DB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CFD2C-6CBF-434D-9CEE-5B5ABA5994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5BDA75-5386-4D04-B839-B27432556703}" type="datetimeFigureOut">
              <a:rPr lang="en-US" smtClean="0"/>
              <a:t>5/5/2019</a:t>
            </a:fld>
            <a:endParaRPr lang="en-US"/>
          </a:p>
        </p:txBody>
      </p:sp>
      <p:sp>
        <p:nvSpPr>
          <p:cNvPr id="5" name="Footer Placeholder 4">
            <a:extLst>
              <a:ext uri="{FF2B5EF4-FFF2-40B4-BE49-F238E27FC236}">
                <a16:creationId xmlns:a16="http://schemas.microsoft.com/office/drawing/2014/main" id="{E620F37A-886D-429F-A259-F61FA3E72D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570332-C8EE-47E3-A2DD-0B1A1B9DCC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64BC37-0A45-462C-85D4-0FC12F25B88F}" type="slidenum">
              <a:rPr lang="en-US" smtClean="0"/>
              <a:t>‹#›</a:t>
            </a:fld>
            <a:endParaRPr lang="en-US"/>
          </a:p>
        </p:txBody>
      </p:sp>
    </p:spTree>
    <p:extLst>
      <p:ext uri="{BB962C8B-B14F-4D97-AF65-F5344CB8AC3E}">
        <p14:creationId xmlns:p14="http://schemas.microsoft.com/office/powerpoint/2010/main" val="3870401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youtube.com/watch?v=6-9XFm7XAT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F442C-7961-475F-9F49-0D5368B3A001}"/>
              </a:ext>
            </a:extLst>
          </p:cNvPr>
          <p:cNvSpPr>
            <a:spLocks noGrp="1"/>
          </p:cNvSpPr>
          <p:nvPr>
            <p:ph type="ctrTitle"/>
          </p:nvPr>
        </p:nvSpPr>
        <p:spPr/>
        <p:txBody>
          <a:bodyPr/>
          <a:lstStyle/>
          <a:p>
            <a:r>
              <a:rPr lang="en-US" altLang="zh-CN" dirty="0"/>
              <a:t>OpenGL Programming Guide</a:t>
            </a:r>
            <a:endParaRPr lang="en-US" dirty="0"/>
          </a:p>
        </p:txBody>
      </p:sp>
      <p:sp>
        <p:nvSpPr>
          <p:cNvPr id="3" name="Subtitle 2">
            <a:extLst>
              <a:ext uri="{FF2B5EF4-FFF2-40B4-BE49-F238E27FC236}">
                <a16:creationId xmlns:a16="http://schemas.microsoft.com/office/drawing/2014/main" id="{870931BF-8E34-4464-9AB1-750786C03577}"/>
              </a:ext>
            </a:extLst>
          </p:cNvPr>
          <p:cNvSpPr>
            <a:spLocks noGrp="1"/>
          </p:cNvSpPr>
          <p:nvPr>
            <p:ph type="subTitle" idx="1"/>
          </p:nvPr>
        </p:nvSpPr>
        <p:spPr/>
        <p:txBody>
          <a:bodyPr/>
          <a:lstStyle/>
          <a:p>
            <a:r>
              <a:rPr lang="en-US" dirty="0"/>
              <a:t>Chap 01, 02</a:t>
            </a:r>
          </a:p>
          <a:p>
            <a:r>
              <a:rPr lang="en-US" dirty="0"/>
              <a:t>Yifei Huang</a:t>
            </a:r>
          </a:p>
        </p:txBody>
      </p:sp>
    </p:spTree>
    <p:extLst>
      <p:ext uri="{BB962C8B-B14F-4D97-AF65-F5344CB8AC3E}">
        <p14:creationId xmlns:p14="http://schemas.microsoft.com/office/powerpoint/2010/main" val="1028324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VAOs in Code</a:t>
            </a:r>
          </a:p>
        </p:txBody>
      </p:sp>
      <p:sp>
        <p:nvSpPr>
          <p:cNvPr id="3" name="Content Placeholder 2"/>
          <p:cNvSpPr>
            <a:spLocks noGrp="1"/>
          </p:cNvSpPr>
          <p:nvPr>
            <p:ph idx="1"/>
          </p:nvPr>
        </p:nvSpPr>
        <p:spPr/>
        <p:txBody>
          <a:bodyPr>
            <a:normAutofit/>
          </a:bodyPr>
          <a:lstStyle/>
          <a:p>
            <a:r>
              <a:rPr lang="en-US" dirty="0"/>
              <a:t>Create and initialize an array object</a:t>
            </a:r>
            <a:br>
              <a:rPr lang="en-US" dirty="0"/>
            </a:br>
            <a:endParaRPr lang="en-US" dirty="0"/>
          </a:p>
          <a:p>
            <a:pPr marL="445234" lvl="1" indent="0">
              <a:buNone/>
            </a:pPr>
            <a:r>
              <a:rPr lang="en-US" dirty="0" err="1">
                <a:solidFill>
                  <a:srgbClr val="660066"/>
                </a:solidFill>
                <a:latin typeface="Consolas"/>
                <a:cs typeface="Consolas"/>
              </a:rPr>
              <a:t>GLGreateVertexArray</a:t>
            </a:r>
            <a:r>
              <a:rPr lang="en-US" dirty="0">
                <a:solidFill>
                  <a:srgbClr val="660066"/>
                </a:solidFill>
                <a:latin typeface="Consolas"/>
                <a:cs typeface="Consolas"/>
              </a:rPr>
              <a:t>(</a:t>
            </a:r>
            <a:r>
              <a:rPr lang="en-US" dirty="0" err="1">
                <a:solidFill>
                  <a:srgbClr val="660066"/>
                </a:solidFill>
                <a:latin typeface="Consolas"/>
                <a:cs typeface="Consolas"/>
              </a:rPr>
              <a:t>Glsizei</a:t>
            </a:r>
            <a:r>
              <a:rPr lang="en-US" dirty="0">
                <a:solidFill>
                  <a:srgbClr val="660066"/>
                </a:solidFill>
                <a:latin typeface="Consolas"/>
                <a:cs typeface="Consolas"/>
              </a:rPr>
              <a:t> n, </a:t>
            </a:r>
            <a:r>
              <a:rPr lang="en-US" dirty="0" err="1">
                <a:solidFill>
                  <a:srgbClr val="660066"/>
                </a:solidFill>
                <a:latin typeface="Consolas"/>
                <a:cs typeface="Consolas"/>
              </a:rPr>
              <a:t>Gluint</a:t>
            </a:r>
            <a:r>
              <a:rPr lang="en-US" dirty="0">
                <a:solidFill>
                  <a:srgbClr val="660066"/>
                </a:solidFill>
                <a:latin typeface="Consolas"/>
                <a:cs typeface="Consolas"/>
              </a:rPr>
              <a:t> *array)</a:t>
            </a:r>
          </a:p>
          <a:p>
            <a:pPr marL="445234" lvl="1" indent="0">
              <a:buNone/>
            </a:pPr>
            <a:r>
              <a:rPr lang="en-US" dirty="0" err="1">
                <a:solidFill>
                  <a:srgbClr val="660066"/>
                </a:solidFill>
                <a:latin typeface="Consolas"/>
                <a:cs typeface="Consolas"/>
              </a:rPr>
              <a:t>glBindVertexArray</a:t>
            </a:r>
            <a:r>
              <a:rPr lang="en-US" dirty="0">
                <a:solidFill>
                  <a:srgbClr val="660066"/>
                </a:solidFill>
                <a:latin typeface="Consolas"/>
                <a:cs typeface="Consolas"/>
              </a:rPr>
              <a:t>(</a:t>
            </a:r>
            <a:r>
              <a:rPr lang="en-US" dirty="0" err="1">
                <a:solidFill>
                  <a:srgbClr val="660066"/>
                </a:solidFill>
                <a:latin typeface="Consolas"/>
                <a:cs typeface="Consolas"/>
              </a:rPr>
              <a:t>Gluint</a:t>
            </a:r>
            <a:r>
              <a:rPr lang="en-US" dirty="0">
                <a:solidFill>
                  <a:srgbClr val="660066"/>
                </a:solidFill>
                <a:latin typeface="Consolas"/>
                <a:cs typeface="Consolas"/>
              </a:rPr>
              <a:t> array);</a:t>
            </a:r>
          </a:p>
          <a:p>
            <a:pPr marL="445234" lvl="1" indent="0">
              <a:buNone/>
            </a:pPr>
            <a:endParaRPr lang="en-US" dirty="0">
              <a:solidFill>
                <a:srgbClr val="660066"/>
              </a:solidFill>
              <a:latin typeface="Consolas"/>
              <a:cs typeface="Consolas"/>
            </a:endParaRPr>
          </a:p>
          <a:p>
            <a:pPr marL="445234" lvl="1" indent="0">
              <a:buNone/>
            </a:pPr>
            <a:r>
              <a:rPr lang="en-US" altLang="zh-CN" dirty="0" err="1">
                <a:solidFill>
                  <a:srgbClr val="660066"/>
                </a:solidFill>
                <a:latin typeface="Consolas"/>
                <a:cs typeface="Consolas"/>
              </a:rPr>
              <a:t>glDeleteVertexArrays</a:t>
            </a:r>
            <a:r>
              <a:rPr lang="en-US" altLang="zh-CN" dirty="0">
                <a:solidFill>
                  <a:srgbClr val="660066"/>
                </a:solidFill>
                <a:latin typeface="Consolas"/>
                <a:cs typeface="Consolas"/>
              </a:rPr>
              <a:t>(</a:t>
            </a:r>
            <a:r>
              <a:rPr lang="en-US" altLang="zh-CN" dirty="0" err="1">
                <a:solidFill>
                  <a:srgbClr val="660066"/>
                </a:solidFill>
                <a:latin typeface="Consolas"/>
                <a:cs typeface="Consolas"/>
              </a:rPr>
              <a:t>Glsizei</a:t>
            </a:r>
            <a:r>
              <a:rPr lang="en-US" altLang="zh-CN" dirty="0">
                <a:solidFill>
                  <a:srgbClr val="660066"/>
                </a:solidFill>
                <a:latin typeface="Consolas"/>
                <a:cs typeface="Consolas"/>
              </a:rPr>
              <a:t> n, </a:t>
            </a:r>
            <a:r>
              <a:rPr lang="en-US" altLang="zh-CN" dirty="0" err="1">
                <a:solidFill>
                  <a:srgbClr val="660066"/>
                </a:solidFill>
                <a:latin typeface="Consolas"/>
                <a:cs typeface="Consolas"/>
              </a:rPr>
              <a:t>Gluint</a:t>
            </a:r>
            <a:r>
              <a:rPr lang="en-US" altLang="zh-CN" dirty="0">
                <a:solidFill>
                  <a:srgbClr val="660066"/>
                </a:solidFill>
                <a:latin typeface="Consolas"/>
                <a:cs typeface="Consolas"/>
              </a:rPr>
              <a:t> *array);</a:t>
            </a:r>
          </a:p>
          <a:p>
            <a:pPr marL="445234" lvl="1" indent="0">
              <a:buNone/>
            </a:pPr>
            <a:r>
              <a:rPr lang="en-US" altLang="zh-CN" dirty="0" err="1">
                <a:solidFill>
                  <a:srgbClr val="660066"/>
                </a:solidFill>
                <a:latin typeface="Consolas"/>
                <a:cs typeface="Consolas"/>
              </a:rPr>
              <a:t>gllsVertexArray</a:t>
            </a:r>
            <a:r>
              <a:rPr lang="en-US" altLang="zh-CN" dirty="0">
                <a:solidFill>
                  <a:srgbClr val="660066"/>
                </a:solidFill>
                <a:latin typeface="Consolas"/>
                <a:cs typeface="Consolas"/>
              </a:rPr>
              <a:t>(</a:t>
            </a:r>
            <a:r>
              <a:rPr lang="en-US" altLang="zh-CN" dirty="0" err="1">
                <a:solidFill>
                  <a:srgbClr val="660066"/>
                </a:solidFill>
                <a:latin typeface="Consolas"/>
                <a:cs typeface="Consolas"/>
              </a:rPr>
              <a:t>Gluint</a:t>
            </a:r>
            <a:r>
              <a:rPr lang="en-US" altLang="zh-CN" dirty="0">
                <a:solidFill>
                  <a:srgbClr val="660066"/>
                </a:solidFill>
                <a:latin typeface="Consolas"/>
                <a:cs typeface="Consolas"/>
              </a:rPr>
              <a:t> array);</a:t>
            </a:r>
          </a:p>
        </p:txBody>
      </p:sp>
      <p:pic>
        <p:nvPicPr>
          <p:cNvPr id="6" name="Picture 5">
            <a:extLst>
              <a:ext uri="{FF2B5EF4-FFF2-40B4-BE49-F238E27FC236}">
                <a16:creationId xmlns:a16="http://schemas.microsoft.com/office/drawing/2014/main" id="{6C217A31-75EC-46C6-8AF5-F3180E3D6DF5}"/>
              </a:ext>
            </a:extLst>
          </p:cNvPr>
          <p:cNvPicPr>
            <a:picLocks noChangeAspect="1"/>
          </p:cNvPicPr>
          <p:nvPr/>
        </p:nvPicPr>
        <p:blipFill rotWithShape="1">
          <a:blip r:embed="rId3"/>
          <a:srcRect t="82178"/>
          <a:stretch/>
        </p:blipFill>
        <p:spPr>
          <a:xfrm>
            <a:off x="939113" y="4722271"/>
            <a:ext cx="9784080" cy="1589629"/>
          </a:xfrm>
          <a:prstGeom prst="rect">
            <a:avLst/>
          </a:prstGeom>
        </p:spPr>
      </p:pic>
      <p:grpSp>
        <p:nvGrpSpPr>
          <p:cNvPr id="18" name="Group 17">
            <a:extLst>
              <a:ext uri="{FF2B5EF4-FFF2-40B4-BE49-F238E27FC236}">
                <a16:creationId xmlns:a16="http://schemas.microsoft.com/office/drawing/2014/main" id="{1BDD53DB-48AE-4813-9EEC-31ADFB0A16DC}"/>
              </a:ext>
            </a:extLst>
          </p:cNvPr>
          <p:cNvGrpSpPr/>
          <p:nvPr/>
        </p:nvGrpSpPr>
        <p:grpSpPr>
          <a:xfrm>
            <a:off x="8547929" y="226165"/>
            <a:ext cx="3484291" cy="4272086"/>
            <a:chOff x="8547929" y="226165"/>
            <a:chExt cx="3484291" cy="4272086"/>
          </a:xfrm>
        </p:grpSpPr>
        <p:sp>
          <p:nvSpPr>
            <p:cNvPr id="7" name="Rectangle 6">
              <a:extLst>
                <a:ext uri="{FF2B5EF4-FFF2-40B4-BE49-F238E27FC236}">
                  <a16:creationId xmlns:a16="http://schemas.microsoft.com/office/drawing/2014/main" id="{7DC86D1B-3B0F-4F56-A22B-7673E43D2D41}"/>
                </a:ext>
              </a:extLst>
            </p:cNvPr>
            <p:cNvSpPr/>
            <p:nvPr/>
          </p:nvSpPr>
          <p:spPr>
            <a:xfrm>
              <a:off x="10042909" y="736016"/>
              <a:ext cx="823965" cy="3762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D7EC1DA-F1E8-4703-8C00-523CCFB295B4}"/>
                </a:ext>
              </a:extLst>
            </p:cNvPr>
            <p:cNvSpPr/>
            <p:nvPr/>
          </p:nvSpPr>
          <p:spPr>
            <a:xfrm>
              <a:off x="11185281" y="736016"/>
              <a:ext cx="823965" cy="18866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056E909-D780-4DE6-8400-9E76AB1EDDC4}"/>
                </a:ext>
              </a:extLst>
            </p:cNvPr>
            <p:cNvSpPr/>
            <p:nvPr/>
          </p:nvSpPr>
          <p:spPr>
            <a:xfrm>
              <a:off x="10042908" y="725225"/>
              <a:ext cx="823965" cy="18973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6EDAC02-3778-43FB-AD2F-B2425DEF20C4}"/>
                </a:ext>
              </a:extLst>
            </p:cNvPr>
            <p:cNvSpPr txBox="1"/>
            <p:nvPr/>
          </p:nvSpPr>
          <p:spPr>
            <a:xfrm>
              <a:off x="9542998" y="226165"/>
              <a:ext cx="1180195" cy="369332"/>
            </a:xfrm>
            <a:prstGeom prst="rect">
              <a:avLst/>
            </a:prstGeom>
            <a:noFill/>
          </p:spPr>
          <p:txBody>
            <a:bodyPr wrap="none" rtlCol="0">
              <a:spAutoFit/>
            </a:bodyPr>
            <a:lstStyle/>
            <a:p>
              <a:r>
                <a:rPr lang="en-US" altLang="zh-CN" dirty="0"/>
                <a:t>Float array</a:t>
              </a:r>
              <a:endParaRPr lang="en-US" dirty="0"/>
            </a:p>
          </p:txBody>
        </p:sp>
        <p:sp>
          <p:nvSpPr>
            <p:cNvPr id="11" name="TextBox 10">
              <a:extLst>
                <a:ext uri="{FF2B5EF4-FFF2-40B4-BE49-F238E27FC236}">
                  <a16:creationId xmlns:a16="http://schemas.microsoft.com/office/drawing/2014/main" id="{DAABDB20-F0C8-4241-A96B-893062D69155}"/>
                </a:ext>
              </a:extLst>
            </p:cNvPr>
            <p:cNvSpPr txBox="1"/>
            <p:nvPr/>
          </p:nvSpPr>
          <p:spPr>
            <a:xfrm>
              <a:off x="11007165" y="226165"/>
              <a:ext cx="1016689" cy="369332"/>
            </a:xfrm>
            <a:prstGeom prst="rect">
              <a:avLst/>
            </a:prstGeom>
            <a:noFill/>
          </p:spPr>
          <p:txBody>
            <a:bodyPr wrap="none" rtlCol="0">
              <a:spAutoFit/>
            </a:bodyPr>
            <a:lstStyle/>
            <a:p>
              <a:r>
                <a:rPr lang="en-US" altLang="zh-CN" dirty="0"/>
                <a:t>Int  array</a:t>
              </a:r>
              <a:endParaRPr lang="en-US" dirty="0"/>
            </a:p>
          </p:txBody>
        </p:sp>
        <p:sp>
          <p:nvSpPr>
            <p:cNvPr id="12" name="TextBox 11">
              <a:extLst>
                <a:ext uri="{FF2B5EF4-FFF2-40B4-BE49-F238E27FC236}">
                  <a16:creationId xmlns:a16="http://schemas.microsoft.com/office/drawing/2014/main" id="{2D10BA6B-D6A7-4EBD-B064-932C5C626732}"/>
                </a:ext>
              </a:extLst>
            </p:cNvPr>
            <p:cNvSpPr txBox="1"/>
            <p:nvPr/>
          </p:nvSpPr>
          <p:spPr>
            <a:xfrm>
              <a:off x="8547929" y="734457"/>
              <a:ext cx="1040862" cy="646331"/>
            </a:xfrm>
            <a:prstGeom prst="rect">
              <a:avLst/>
            </a:prstGeom>
            <a:noFill/>
          </p:spPr>
          <p:txBody>
            <a:bodyPr wrap="none" rtlCol="0">
              <a:spAutoFit/>
            </a:bodyPr>
            <a:lstStyle/>
            <a:p>
              <a:r>
                <a:rPr lang="en-US" altLang="zh-CN" dirty="0" err="1"/>
                <a:t>vPosition</a:t>
              </a:r>
              <a:endParaRPr lang="en-US" altLang="zh-CN" dirty="0"/>
            </a:p>
            <a:p>
              <a:r>
                <a:rPr lang="en-US" altLang="zh-CN" dirty="0"/>
                <a:t>vec4</a:t>
              </a:r>
              <a:endParaRPr lang="en-US" dirty="0"/>
            </a:p>
          </p:txBody>
        </p:sp>
        <p:sp>
          <p:nvSpPr>
            <p:cNvPr id="13" name="TextBox 12">
              <a:extLst>
                <a:ext uri="{FF2B5EF4-FFF2-40B4-BE49-F238E27FC236}">
                  <a16:creationId xmlns:a16="http://schemas.microsoft.com/office/drawing/2014/main" id="{234BB1BE-7CB6-4FA3-A3A6-F7A62F31F04B}"/>
                </a:ext>
              </a:extLst>
            </p:cNvPr>
            <p:cNvSpPr txBox="1"/>
            <p:nvPr/>
          </p:nvSpPr>
          <p:spPr>
            <a:xfrm>
              <a:off x="11230077" y="1276141"/>
              <a:ext cx="802143" cy="369332"/>
            </a:xfrm>
            <a:prstGeom prst="rect">
              <a:avLst/>
            </a:prstGeom>
            <a:noFill/>
          </p:spPr>
          <p:txBody>
            <a:bodyPr wrap="none" rtlCol="0">
              <a:spAutoFit/>
            </a:bodyPr>
            <a:lstStyle/>
            <a:p>
              <a:r>
                <a:rPr lang="en-US" altLang="zh-CN" dirty="0" err="1"/>
                <a:t>vTemp</a:t>
              </a:r>
              <a:endParaRPr lang="en-US" dirty="0"/>
            </a:p>
          </p:txBody>
        </p:sp>
        <p:sp>
          <p:nvSpPr>
            <p:cNvPr id="14" name="TextBox 13">
              <a:extLst>
                <a:ext uri="{FF2B5EF4-FFF2-40B4-BE49-F238E27FC236}">
                  <a16:creationId xmlns:a16="http://schemas.microsoft.com/office/drawing/2014/main" id="{7B1F0D31-1B93-4F8B-9851-7A38DF149705}"/>
                </a:ext>
              </a:extLst>
            </p:cNvPr>
            <p:cNvSpPr txBox="1"/>
            <p:nvPr/>
          </p:nvSpPr>
          <p:spPr>
            <a:xfrm>
              <a:off x="9682331" y="2764061"/>
              <a:ext cx="788999" cy="646331"/>
            </a:xfrm>
            <a:prstGeom prst="rect">
              <a:avLst/>
            </a:prstGeom>
            <a:noFill/>
          </p:spPr>
          <p:txBody>
            <a:bodyPr wrap="none" rtlCol="0">
              <a:spAutoFit/>
            </a:bodyPr>
            <a:lstStyle/>
            <a:p>
              <a:r>
                <a:rPr lang="en-US" altLang="zh-CN" dirty="0" err="1"/>
                <a:t>vColor</a:t>
              </a:r>
              <a:endParaRPr lang="en-US" altLang="zh-CN" dirty="0"/>
            </a:p>
            <a:p>
              <a:r>
                <a:rPr lang="en-US" altLang="zh-CN" dirty="0"/>
                <a:t>vec4</a:t>
              </a:r>
              <a:endParaRPr lang="en-US" dirty="0"/>
            </a:p>
          </p:txBody>
        </p:sp>
        <p:cxnSp>
          <p:nvCxnSpPr>
            <p:cNvPr id="16" name="Straight Arrow Connector 15">
              <a:extLst>
                <a:ext uri="{FF2B5EF4-FFF2-40B4-BE49-F238E27FC236}">
                  <a16:creationId xmlns:a16="http://schemas.microsoft.com/office/drawing/2014/main" id="{BD996534-F204-481B-9E7F-4A199A9FD476}"/>
                </a:ext>
              </a:extLst>
            </p:cNvPr>
            <p:cNvCxnSpPr/>
            <p:nvPr/>
          </p:nvCxnSpPr>
          <p:spPr>
            <a:xfrm>
              <a:off x="9304774" y="766161"/>
              <a:ext cx="7381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DEB1D5C-E60C-414A-84F0-2CE09E08DC3C}"/>
                </a:ext>
              </a:extLst>
            </p:cNvPr>
            <p:cNvCxnSpPr/>
            <p:nvPr/>
          </p:nvCxnSpPr>
          <p:spPr>
            <a:xfrm>
              <a:off x="9304774" y="2651439"/>
              <a:ext cx="7381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3900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831F-FEC0-4390-9110-E9B61F1541A5}"/>
              </a:ext>
            </a:extLst>
          </p:cNvPr>
          <p:cNvSpPr>
            <a:spLocks noGrp="1"/>
          </p:cNvSpPr>
          <p:nvPr>
            <p:ph type="title"/>
          </p:nvPr>
        </p:nvSpPr>
        <p:spPr/>
        <p:txBody>
          <a:bodyPr/>
          <a:lstStyle/>
          <a:p>
            <a:r>
              <a:rPr lang="en-US" altLang="zh-CN" dirty="0"/>
              <a:t>Vertex Attribute in Code</a:t>
            </a:r>
            <a:endParaRPr lang="en-US" dirty="0"/>
          </a:p>
        </p:txBody>
      </p:sp>
      <p:sp>
        <p:nvSpPr>
          <p:cNvPr id="3" name="Content Placeholder 2">
            <a:extLst>
              <a:ext uri="{FF2B5EF4-FFF2-40B4-BE49-F238E27FC236}">
                <a16:creationId xmlns:a16="http://schemas.microsoft.com/office/drawing/2014/main" id="{7EF02301-D6A2-41CB-A860-C91F938BA65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83681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Your Shaders into OpenGL</a:t>
            </a:r>
          </a:p>
        </p:txBody>
      </p:sp>
      <p:sp>
        <p:nvSpPr>
          <p:cNvPr id="3" name="Content Placeholder 2"/>
          <p:cNvSpPr>
            <a:spLocks noGrp="1"/>
          </p:cNvSpPr>
          <p:nvPr>
            <p:ph idx="1"/>
          </p:nvPr>
        </p:nvSpPr>
        <p:spPr>
          <a:xfrm>
            <a:off x="609601" y="2112264"/>
            <a:ext cx="5091289" cy="4237737"/>
          </a:xfrm>
        </p:spPr>
        <p:txBody>
          <a:bodyPr/>
          <a:lstStyle/>
          <a:p>
            <a:r>
              <a:rPr lang="en-US" dirty="0"/>
              <a:t>Shaders need to be compiled and linked to form an executable shader program</a:t>
            </a:r>
          </a:p>
          <a:p>
            <a:r>
              <a:rPr lang="en-US" dirty="0"/>
              <a:t>OpenGL provides the compiler and linker</a:t>
            </a:r>
          </a:p>
          <a:p>
            <a:r>
              <a:rPr lang="en-US" dirty="0"/>
              <a:t>A program must contain</a:t>
            </a:r>
          </a:p>
          <a:p>
            <a:pPr lvl="1"/>
            <a:r>
              <a:rPr lang="en-US" dirty="0"/>
              <a:t>vertex and fragment shaders</a:t>
            </a:r>
          </a:p>
          <a:p>
            <a:pPr lvl="1"/>
            <a:r>
              <a:rPr lang="en-US" dirty="0"/>
              <a:t>other shaders are optional</a:t>
            </a:r>
          </a:p>
          <a:p>
            <a:endParaRPr lang="en-US" dirty="0"/>
          </a:p>
        </p:txBody>
      </p:sp>
      <p:grpSp>
        <p:nvGrpSpPr>
          <p:cNvPr id="5" name="Group 4"/>
          <p:cNvGrpSpPr/>
          <p:nvPr/>
        </p:nvGrpSpPr>
        <p:grpSpPr>
          <a:xfrm>
            <a:off x="5818098" y="1431716"/>
            <a:ext cx="6146544" cy="5215385"/>
            <a:chOff x="4459585" y="943904"/>
            <a:chExt cx="4609908" cy="3911539"/>
          </a:xfrm>
        </p:grpSpPr>
        <p:sp>
          <p:nvSpPr>
            <p:cNvPr id="13" name="Flowchart: Process 12"/>
            <p:cNvSpPr/>
            <p:nvPr/>
          </p:nvSpPr>
          <p:spPr bwMode="auto">
            <a:xfrm>
              <a:off x="4459585" y="1510411"/>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8844" tIns="108844" rIns="108844" bIns="108844" numCol="1" rtlCol="0" anchor="ctr" anchorCtr="0" compatLnSpc="1">
              <a:prstTxWarp prst="textNoShape">
                <a:avLst/>
              </a:prstTxWarp>
              <a:noAutofit/>
            </a:bodyPr>
            <a:lstStyle/>
            <a:p>
              <a:pPr algn="ctr" defTabSz="1088413" eaLnBrk="0" hangingPunct="0">
                <a:spcBef>
                  <a:spcPct val="50000"/>
                </a:spcBef>
              </a:pPr>
              <a:r>
                <a:rPr lang="en-US" sz="1867" dirty="0">
                  <a:solidFill>
                    <a:srgbClr val="FFFFFF"/>
                  </a:solidFill>
                </a:rPr>
                <a:t>Create</a:t>
              </a:r>
              <a:br>
                <a:rPr lang="en-US" sz="1867" dirty="0">
                  <a:solidFill>
                    <a:srgbClr val="FFFFFF"/>
                  </a:solidFill>
                </a:rPr>
              </a:br>
              <a:r>
                <a:rPr lang="en-US" sz="1867" dirty="0">
                  <a:solidFill>
                    <a:srgbClr val="FFFFFF"/>
                  </a:solidFill>
                </a:rPr>
                <a:t>Shader</a:t>
              </a:r>
            </a:p>
          </p:txBody>
        </p:sp>
        <p:sp>
          <p:nvSpPr>
            <p:cNvPr id="14" name="Flowchart: Process 13"/>
            <p:cNvSpPr/>
            <p:nvPr/>
          </p:nvSpPr>
          <p:spPr bwMode="auto">
            <a:xfrm>
              <a:off x="4459585" y="2076920"/>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8844" tIns="108844" rIns="108844" bIns="108844" numCol="1" rtlCol="0" anchor="ctr" anchorCtr="0" compatLnSpc="1">
              <a:prstTxWarp prst="textNoShape">
                <a:avLst/>
              </a:prstTxWarp>
              <a:normAutofit fontScale="92500" lnSpcReduction="20000"/>
            </a:bodyPr>
            <a:lstStyle/>
            <a:p>
              <a:pPr algn="ctr" defTabSz="1088413" eaLnBrk="0" hangingPunct="0">
                <a:spcBef>
                  <a:spcPct val="50000"/>
                </a:spcBef>
              </a:pPr>
              <a:r>
                <a:rPr lang="en-US" sz="1867" dirty="0">
                  <a:solidFill>
                    <a:srgbClr val="FFFFFF"/>
                  </a:solidFill>
                </a:rPr>
                <a:t>Load Shader Source</a:t>
              </a:r>
            </a:p>
          </p:txBody>
        </p:sp>
        <p:sp>
          <p:nvSpPr>
            <p:cNvPr id="15" name="Flowchart: Process 14"/>
            <p:cNvSpPr/>
            <p:nvPr/>
          </p:nvSpPr>
          <p:spPr bwMode="auto">
            <a:xfrm>
              <a:off x="4459585" y="2643427"/>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8844" tIns="108844" rIns="108844" bIns="108844" numCol="1" rtlCol="0" anchor="ctr" anchorCtr="0" compatLnSpc="1">
              <a:prstTxWarp prst="textNoShape">
                <a:avLst/>
              </a:prstTxWarp>
              <a:normAutofit fontScale="92500" lnSpcReduction="20000"/>
            </a:bodyPr>
            <a:lstStyle/>
            <a:p>
              <a:pPr algn="ctr" defTabSz="1088413" eaLnBrk="0" hangingPunct="0">
                <a:spcBef>
                  <a:spcPct val="50000"/>
                </a:spcBef>
              </a:pPr>
              <a:r>
                <a:rPr lang="en-US" sz="1867" dirty="0">
                  <a:solidFill>
                    <a:srgbClr val="FFFFFF"/>
                  </a:solidFill>
                </a:rPr>
                <a:t>Compile Shader</a:t>
              </a:r>
            </a:p>
          </p:txBody>
        </p:sp>
        <p:sp>
          <p:nvSpPr>
            <p:cNvPr id="17" name="Flowchart: Process 16"/>
            <p:cNvSpPr/>
            <p:nvPr/>
          </p:nvSpPr>
          <p:spPr bwMode="auto">
            <a:xfrm>
              <a:off x="4459585" y="943904"/>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8844" tIns="108844" rIns="108844" bIns="108844" numCol="1" rtlCol="0" anchor="ctr" anchorCtr="0" compatLnSpc="1">
              <a:prstTxWarp prst="textNoShape">
                <a:avLst/>
              </a:prstTxWarp>
              <a:normAutofit fontScale="92500" lnSpcReduction="20000"/>
            </a:bodyPr>
            <a:lstStyle/>
            <a:p>
              <a:pPr algn="ctr" defTabSz="1088413" eaLnBrk="0" hangingPunct="0">
                <a:spcBef>
                  <a:spcPct val="50000"/>
                </a:spcBef>
              </a:pPr>
              <a:r>
                <a:rPr lang="en-US" sz="1867" dirty="0">
                  <a:solidFill>
                    <a:schemeClr val="bg1"/>
                  </a:solidFill>
                </a:rPr>
                <a:t>Create Program</a:t>
              </a:r>
            </a:p>
          </p:txBody>
        </p:sp>
        <p:sp>
          <p:nvSpPr>
            <p:cNvPr id="18" name="Flowchart: Process 17"/>
            <p:cNvSpPr/>
            <p:nvPr/>
          </p:nvSpPr>
          <p:spPr bwMode="auto">
            <a:xfrm>
              <a:off x="4459585" y="3209936"/>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8844" tIns="108844" rIns="108844" bIns="108844" numCol="1" rtlCol="0" anchor="ctr" anchorCtr="0" compatLnSpc="1">
              <a:prstTxWarp prst="textNoShape">
                <a:avLst/>
              </a:prstTxWarp>
              <a:normAutofit fontScale="92500" lnSpcReduction="20000"/>
            </a:bodyPr>
            <a:lstStyle/>
            <a:p>
              <a:pPr algn="ctr" defTabSz="1088413" eaLnBrk="0" hangingPunct="0">
                <a:spcBef>
                  <a:spcPct val="50000"/>
                </a:spcBef>
              </a:pPr>
              <a:r>
                <a:rPr lang="en-US" sz="1867" dirty="0">
                  <a:solidFill>
                    <a:srgbClr val="FFFFFF"/>
                  </a:solidFill>
                </a:rPr>
                <a:t>Attach Shader to Program</a:t>
              </a:r>
            </a:p>
          </p:txBody>
        </p:sp>
        <p:sp>
          <p:nvSpPr>
            <p:cNvPr id="19" name="Flowchart: Process 18"/>
            <p:cNvSpPr/>
            <p:nvPr/>
          </p:nvSpPr>
          <p:spPr bwMode="auto">
            <a:xfrm>
              <a:off x="4459585" y="3776444"/>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8844" tIns="108844" rIns="108844" bIns="108844" numCol="1" rtlCol="0" anchor="ctr" anchorCtr="0" compatLnSpc="1">
              <a:prstTxWarp prst="textNoShape">
                <a:avLst/>
              </a:prstTxWarp>
              <a:normAutofit/>
            </a:bodyPr>
            <a:lstStyle/>
            <a:p>
              <a:pPr algn="ctr" defTabSz="1088413" eaLnBrk="0" hangingPunct="0">
                <a:spcBef>
                  <a:spcPct val="50000"/>
                </a:spcBef>
              </a:pPr>
              <a:r>
                <a:rPr lang="en-US" sz="1867" dirty="0">
                  <a:solidFill>
                    <a:srgbClr val="FFFFFF"/>
                  </a:solidFill>
                </a:rPr>
                <a:t>Link Program</a:t>
              </a:r>
            </a:p>
          </p:txBody>
        </p:sp>
        <p:sp>
          <p:nvSpPr>
            <p:cNvPr id="20" name="TextBox 19"/>
            <p:cNvSpPr txBox="1"/>
            <p:nvPr/>
          </p:nvSpPr>
          <p:spPr>
            <a:xfrm>
              <a:off x="5760778" y="1102983"/>
              <a:ext cx="1718171" cy="282436"/>
            </a:xfrm>
            <a:prstGeom prst="rect">
              <a:avLst/>
            </a:prstGeom>
            <a:noFill/>
            <a:ln>
              <a:noFill/>
            </a:ln>
          </p:spPr>
          <p:txBody>
            <a:bodyPr wrap="none" lIns="108844" tIns="54421" rIns="108844" bIns="54421" rtlCol="0">
              <a:spAutoFit/>
            </a:bodyPr>
            <a:lstStyle/>
            <a:p>
              <a:r>
                <a:rPr lang="en-US" sz="1733" dirty="0" err="1">
                  <a:solidFill>
                    <a:srgbClr val="660066"/>
                  </a:solidFill>
                  <a:latin typeface="Consolas"/>
                  <a:cs typeface="Consolas"/>
                </a:rPr>
                <a:t>glCreateProgram</a:t>
              </a:r>
              <a:r>
                <a:rPr lang="en-US" sz="1733" dirty="0">
                  <a:solidFill>
                    <a:srgbClr val="660066"/>
                  </a:solidFill>
                  <a:latin typeface="Consolas"/>
                  <a:cs typeface="Consolas"/>
                </a:rPr>
                <a:t>()</a:t>
              </a:r>
            </a:p>
          </p:txBody>
        </p:sp>
        <p:sp>
          <p:nvSpPr>
            <p:cNvPr id="21" name="TextBox 20"/>
            <p:cNvSpPr txBox="1"/>
            <p:nvPr/>
          </p:nvSpPr>
          <p:spPr>
            <a:xfrm>
              <a:off x="5765507" y="2224211"/>
              <a:ext cx="1626799" cy="282436"/>
            </a:xfrm>
            <a:prstGeom prst="rect">
              <a:avLst/>
            </a:prstGeom>
            <a:noFill/>
            <a:ln>
              <a:noFill/>
            </a:ln>
          </p:spPr>
          <p:txBody>
            <a:bodyPr wrap="none" lIns="108844" tIns="54421" rIns="108844" bIns="54421" rtlCol="0">
              <a:spAutoFit/>
            </a:bodyPr>
            <a:lstStyle/>
            <a:p>
              <a:r>
                <a:rPr lang="en-US" sz="1733" dirty="0" err="1">
                  <a:solidFill>
                    <a:srgbClr val="660066"/>
                  </a:solidFill>
                  <a:latin typeface="Consolas"/>
                  <a:cs typeface="Consolas"/>
                </a:rPr>
                <a:t>glShaderSource</a:t>
              </a:r>
              <a:r>
                <a:rPr lang="en-US" sz="1733" dirty="0">
                  <a:solidFill>
                    <a:srgbClr val="660066"/>
                  </a:solidFill>
                  <a:latin typeface="Consolas"/>
                  <a:cs typeface="Consolas"/>
                </a:rPr>
                <a:t>()</a:t>
              </a:r>
            </a:p>
          </p:txBody>
        </p:sp>
        <p:sp>
          <p:nvSpPr>
            <p:cNvPr id="22" name="TextBox 21"/>
            <p:cNvSpPr txBox="1"/>
            <p:nvPr/>
          </p:nvSpPr>
          <p:spPr>
            <a:xfrm>
              <a:off x="5767383" y="2787021"/>
              <a:ext cx="1718171" cy="282436"/>
            </a:xfrm>
            <a:prstGeom prst="rect">
              <a:avLst/>
            </a:prstGeom>
            <a:noFill/>
            <a:ln>
              <a:noFill/>
            </a:ln>
          </p:spPr>
          <p:txBody>
            <a:bodyPr wrap="none" lIns="108844" tIns="54421" rIns="108844" bIns="54421" rtlCol="0">
              <a:spAutoFit/>
            </a:bodyPr>
            <a:lstStyle/>
            <a:p>
              <a:r>
                <a:rPr lang="en-US" sz="1733" dirty="0" err="1">
                  <a:solidFill>
                    <a:srgbClr val="660066"/>
                  </a:solidFill>
                  <a:latin typeface="Consolas"/>
                  <a:cs typeface="Consolas"/>
                </a:rPr>
                <a:t>glCompileShader</a:t>
              </a:r>
              <a:r>
                <a:rPr lang="en-US" sz="1733" dirty="0">
                  <a:solidFill>
                    <a:srgbClr val="660066"/>
                  </a:solidFill>
                  <a:latin typeface="Consolas"/>
                  <a:cs typeface="Consolas"/>
                </a:rPr>
                <a:t>()</a:t>
              </a:r>
            </a:p>
          </p:txBody>
        </p:sp>
        <p:sp>
          <p:nvSpPr>
            <p:cNvPr id="23" name="TextBox 22"/>
            <p:cNvSpPr txBox="1"/>
            <p:nvPr/>
          </p:nvSpPr>
          <p:spPr>
            <a:xfrm>
              <a:off x="5755952" y="1664638"/>
              <a:ext cx="1626799" cy="282436"/>
            </a:xfrm>
            <a:prstGeom prst="rect">
              <a:avLst/>
            </a:prstGeom>
            <a:noFill/>
            <a:ln>
              <a:noFill/>
            </a:ln>
          </p:spPr>
          <p:txBody>
            <a:bodyPr wrap="none" lIns="108844" tIns="54421" rIns="108844" bIns="54421" rtlCol="0">
              <a:spAutoFit/>
            </a:bodyPr>
            <a:lstStyle/>
            <a:p>
              <a:r>
                <a:rPr lang="en-US" sz="1733" dirty="0" err="1">
                  <a:solidFill>
                    <a:srgbClr val="660066"/>
                  </a:solidFill>
                  <a:latin typeface="Consolas"/>
                  <a:cs typeface="Consolas"/>
                </a:rPr>
                <a:t>glCreateShader</a:t>
              </a:r>
              <a:r>
                <a:rPr lang="en-US" sz="1733" dirty="0">
                  <a:solidFill>
                    <a:srgbClr val="660066"/>
                  </a:solidFill>
                  <a:latin typeface="Consolas"/>
                  <a:cs typeface="Consolas"/>
                </a:rPr>
                <a:t>()</a:t>
              </a:r>
            </a:p>
          </p:txBody>
        </p:sp>
        <p:sp>
          <p:nvSpPr>
            <p:cNvPr id="24" name="TextBox 23"/>
            <p:cNvSpPr txBox="1"/>
            <p:nvPr/>
          </p:nvSpPr>
          <p:spPr>
            <a:xfrm>
              <a:off x="5753579" y="3337250"/>
              <a:ext cx="1626799" cy="282436"/>
            </a:xfrm>
            <a:prstGeom prst="rect">
              <a:avLst/>
            </a:prstGeom>
            <a:noFill/>
            <a:ln>
              <a:noFill/>
            </a:ln>
          </p:spPr>
          <p:txBody>
            <a:bodyPr wrap="none" lIns="108844" tIns="54421" rIns="108844" bIns="54421" rtlCol="0">
              <a:spAutoFit/>
            </a:bodyPr>
            <a:lstStyle/>
            <a:p>
              <a:r>
                <a:rPr lang="en-US" sz="1733" dirty="0" err="1">
                  <a:solidFill>
                    <a:srgbClr val="660066"/>
                  </a:solidFill>
                  <a:latin typeface="Consolas"/>
                  <a:cs typeface="Consolas"/>
                </a:rPr>
                <a:t>glAttachShader</a:t>
              </a:r>
              <a:r>
                <a:rPr lang="en-US" sz="1733" dirty="0">
                  <a:solidFill>
                    <a:srgbClr val="660066"/>
                  </a:solidFill>
                  <a:latin typeface="Consolas"/>
                  <a:cs typeface="Consolas"/>
                </a:rPr>
                <a:t>()</a:t>
              </a:r>
            </a:p>
          </p:txBody>
        </p:sp>
        <p:sp>
          <p:nvSpPr>
            <p:cNvPr id="25" name="TextBox 24"/>
            <p:cNvSpPr txBox="1"/>
            <p:nvPr/>
          </p:nvSpPr>
          <p:spPr>
            <a:xfrm>
              <a:off x="5767030" y="3939291"/>
              <a:ext cx="1535428" cy="282436"/>
            </a:xfrm>
            <a:prstGeom prst="rect">
              <a:avLst/>
            </a:prstGeom>
            <a:noFill/>
            <a:ln>
              <a:noFill/>
            </a:ln>
          </p:spPr>
          <p:txBody>
            <a:bodyPr wrap="none" lIns="108844" tIns="54421" rIns="108844" bIns="54421" rtlCol="0">
              <a:spAutoFit/>
            </a:bodyPr>
            <a:lstStyle/>
            <a:p>
              <a:r>
                <a:rPr lang="en-US" sz="1733" dirty="0" err="1">
                  <a:solidFill>
                    <a:srgbClr val="660066"/>
                  </a:solidFill>
                  <a:latin typeface="Consolas"/>
                  <a:cs typeface="Consolas"/>
                </a:rPr>
                <a:t>glLinkProgram</a:t>
              </a:r>
              <a:r>
                <a:rPr lang="en-US" sz="1733" dirty="0">
                  <a:solidFill>
                    <a:srgbClr val="660066"/>
                  </a:solidFill>
                  <a:latin typeface="Consolas"/>
                  <a:cs typeface="Consolas"/>
                </a:rPr>
                <a:t>()</a:t>
              </a:r>
            </a:p>
          </p:txBody>
        </p:sp>
        <p:sp>
          <p:nvSpPr>
            <p:cNvPr id="26" name="Flowchart: Process 25"/>
            <p:cNvSpPr/>
            <p:nvPr/>
          </p:nvSpPr>
          <p:spPr bwMode="auto">
            <a:xfrm>
              <a:off x="4459585" y="4342950"/>
              <a:ext cx="1180619" cy="512493"/>
            </a:xfrm>
            <a:prstGeom prst="flowChartProcess">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08844" tIns="108844" rIns="108844" bIns="108844" numCol="1" rtlCol="0" anchor="ctr" anchorCtr="0" compatLnSpc="1">
              <a:prstTxWarp prst="textNoShape">
                <a:avLst/>
              </a:prstTxWarp>
              <a:normAutofit/>
            </a:bodyPr>
            <a:lstStyle/>
            <a:p>
              <a:pPr algn="ctr" defTabSz="1088413" eaLnBrk="0" hangingPunct="0">
                <a:spcBef>
                  <a:spcPct val="50000"/>
                </a:spcBef>
              </a:pPr>
              <a:r>
                <a:rPr lang="en-US" sz="1867" dirty="0">
                  <a:solidFill>
                    <a:srgbClr val="FFFFFF"/>
                  </a:solidFill>
                </a:rPr>
                <a:t>Use Program</a:t>
              </a:r>
            </a:p>
          </p:txBody>
        </p:sp>
        <p:sp>
          <p:nvSpPr>
            <p:cNvPr id="27" name="TextBox 26"/>
            <p:cNvSpPr txBox="1"/>
            <p:nvPr/>
          </p:nvSpPr>
          <p:spPr>
            <a:xfrm>
              <a:off x="5804844" y="4497563"/>
              <a:ext cx="1444057" cy="282436"/>
            </a:xfrm>
            <a:prstGeom prst="rect">
              <a:avLst/>
            </a:prstGeom>
            <a:noFill/>
            <a:ln>
              <a:noFill/>
            </a:ln>
          </p:spPr>
          <p:txBody>
            <a:bodyPr wrap="none" lIns="108844" tIns="54421" rIns="108844" bIns="54421" rtlCol="0">
              <a:spAutoFit/>
            </a:bodyPr>
            <a:lstStyle/>
            <a:p>
              <a:r>
                <a:rPr lang="en-US" sz="1733" dirty="0" err="1">
                  <a:solidFill>
                    <a:srgbClr val="660066"/>
                  </a:solidFill>
                  <a:latin typeface="Consolas"/>
                  <a:cs typeface="Consolas"/>
                </a:rPr>
                <a:t>glUseProgram</a:t>
              </a:r>
              <a:r>
                <a:rPr lang="en-US" sz="1733" dirty="0">
                  <a:solidFill>
                    <a:srgbClr val="660066"/>
                  </a:solidFill>
                  <a:latin typeface="Consolas"/>
                  <a:cs typeface="Consolas"/>
                </a:rPr>
                <a:t>()</a:t>
              </a:r>
            </a:p>
          </p:txBody>
        </p:sp>
        <p:sp>
          <p:nvSpPr>
            <p:cNvPr id="31" name="Right Brace 30"/>
            <p:cNvSpPr/>
            <p:nvPr/>
          </p:nvSpPr>
          <p:spPr bwMode="auto">
            <a:xfrm>
              <a:off x="7339890" y="1510412"/>
              <a:ext cx="339394" cy="2219014"/>
            </a:xfrm>
            <a:prstGeom prst="rightBrace">
              <a:avLst/>
            </a:prstGeom>
            <a:noFill/>
            <a:ln w="9525" cap="flat" cmpd="sng" algn="ctr">
              <a:solidFill>
                <a:schemeClr val="tx1"/>
              </a:solidFill>
              <a:prstDash val="solid"/>
              <a:round/>
              <a:headEnd type="none" w="med" len="med"/>
              <a:tailEnd type="none" w="med" len="med"/>
            </a:ln>
            <a:effectLst/>
          </p:spPr>
          <p:txBody>
            <a:bodyPr vert="horz" wrap="none" lIns="108844" tIns="108844" rIns="108844" bIns="108844" numCol="1" rtlCol="0" anchor="ctr" anchorCtr="0" compatLnSpc="1">
              <a:prstTxWarp prst="textNoShape">
                <a:avLst/>
              </a:prstTxWarp>
              <a:noAutofit/>
            </a:bodyPr>
            <a:lstStyle/>
            <a:p>
              <a:pPr algn="ctr" defTabSz="1088413" eaLnBrk="0" hangingPunct="0">
                <a:spcBef>
                  <a:spcPct val="50000"/>
                </a:spcBef>
              </a:pPr>
              <a:endParaRPr lang="en-US" sz="2800" dirty="0">
                <a:latin typeface="Times" charset="0"/>
              </a:endParaRPr>
            </a:p>
          </p:txBody>
        </p:sp>
        <p:sp>
          <p:nvSpPr>
            <p:cNvPr id="32" name="TextBox 31"/>
            <p:cNvSpPr txBox="1"/>
            <p:nvPr/>
          </p:nvSpPr>
          <p:spPr>
            <a:xfrm>
              <a:off x="7802342" y="1656600"/>
              <a:ext cx="1267151" cy="1282469"/>
            </a:xfrm>
            <a:prstGeom prst="rect">
              <a:avLst/>
            </a:prstGeom>
            <a:noFill/>
            <a:ln>
              <a:noFill/>
            </a:ln>
          </p:spPr>
          <p:txBody>
            <a:bodyPr wrap="square" lIns="108844" tIns="54421" rIns="108844" bIns="54421" rtlCol="0">
              <a:spAutoFit/>
            </a:bodyPr>
            <a:lstStyle/>
            <a:p>
              <a:r>
                <a:rPr lang="en-US" sz="1733" dirty="0"/>
                <a:t>These steps need to be repeated for each type of shader in the shader program</a:t>
              </a:r>
            </a:p>
          </p:txBody>
        </p:sp>
      </p:grpSp>
    </p:spTree>
    <p:extLst>
      <p:ext uri="{BB962C8B-B14F-4D97-AF65-F5344CB8AC3E}">
        <p14:creationId xmlns:p14="http://schemas.microsoft.com/office/powerpoint/2010/main" val="287997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57FCA-2CDF-4564-90CE-289AFA6034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5213D3-9044-4DE5-B94B-997881BD83B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66E5182-91A9-4025-9B88-E265B6E5D512}"/>
              </a:ext>
            </a:extLst>
          </p:cNvPr>
          <p:cNvPicPr>
            <a:picLocks noChangeAspect="1"/>
          </p:cNvPicPr>
          <p:nvPr/>
        </p:nvPicPr>
        <p:blipFill>
          <a:blip r:embed="rId2"/>
          <a:stretch>
            <a:fillRect/>
          </a:stretch>
        </p:blipFill>
        <p:spPr>
          <a:xfrm>
            <a:off x="509587" y="652462"/>
            <a:ext cx="11172825" cy="5553075"/>
          </a:xfrm>
          <a:prstGeom prst="rect">
            <a:avLst/>
          </a:prstGeom>
        </p:spPr>
      </p:pic>
    </p:spTree>
    <p:extLst>
      <p:ext uri="{BB962C8B-B14F-4D97-AF65-F5344CB8AC3E}">
        <p14:creationId xmlns:p14="http://schemas.microsoft.com/office/powerpoint/2010/main" val="4235261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9CDF-310F-4140-B870-80A34500C591}"/>
              </a:ext>
            </a:extLst>
          </p:cNvPr>
          <p:cNvSpPr>
            <a:spLocks noGrp="1"/>
          </p:cNvSpPr>
          <p:nvPr>
            <p:ph type="title"/>
          </p:nvPr>
        </p:nvSpPr>
        <p:spPr/>
        <p:txBody>
          <a:bodyPr/>
          <a:lstStyle/>
          <a:p>
            <a:r>
              <a:rPr lang="en-US" dirty="0"/>
              <a:t>GLSL data type</a:t>
            </a:r>
          </a:p>
        </p:txBody>
      </p:sp>
      <p:sp>
        <p:nvSpPr>
          <p:cNvPr id="3" name="Content Placeholder 2">
            <a:extLst>
              <a:ext uri="{FF2B5EF4-FFF2-40B4-BE49-F238E27FC236}">
                <a16:creationId xmlns:a16="http://schemas.microsoft.com/office/drawing/2014/main" id="{9FA582AB-3C4C-4853-9739-386334D71258}"/>
              </a:ext>
            </a:extLst>
          </p:cNvPr>
          <p:cNvSpPr>
            <a:spLocks noGrp="1"/>
          </p:cNvSpPr>
          <p:nvPr>
            <p:ph idx="1"/>
          </p:nvPr>
        </p:nvSpPr>
        <p:spPr/>
        <p:txBody>
          <a:bodyPr>
            <a:normAutofit/>
          </a:bodyPr>
          <a:lstStyle/>
          <a:p>
            <a:r>
              <a:rPr lang="en-US" altLang="zh-CN" dirty="0"/>
              <a:t>Accessing Vec4: swizzle </a:t>
            </a:r>
          </a:p>
          <a:p>
            <a:pPr lvl="1"/>
            <a:r>
              <a:rPr lang="en-US" dirty="0"/>
              <a:t>Indexing:</a:t>
            </a:r>
          </a:p>
          <a:p>
            <a:pPr lvl="2"/>
            <a:r>
              <a:rPr lang="en-US" dirty="0"/>
              <a:t>0, 1, 2, 3</a:t>
            </a:r>
          </a:p>
          <a:p>
            <a:pPr lvl="2"/>
            <a:r>
              <a:rPr lang="en-US" dirty="0"/>
              <a:t>R, G, B, A</a:t>
            </a:r>
          </a:p>
          <a:p>
            <a:pPr lvl="2"/>
            <a:r>
              <a:rPr lang="en-US" dirty="0"/>
              <a:t>X, Y, Z, W</a:t>
            </a:r>
          </a:p>
          <a:p>
            <a:pPr lvl="2"/>
            <a:r>
              <a:rPr lang="en-US" dirty="0"/>
              <a:t>S, T, P, Q</a:t>
            </a:r>
          </a:p>
          <a:p>
            <a:pPr lvl="1"/>
            <a:r>
              <a:rPr lang="en-US" dirty="0"/>
              <a:t>Accessing:</a:t>
            </a:r>
          </a:p>
          <a:p>
            <a:pPr lvl="2"/>
            <a:r>
              <a:rPr lang="en-US" dirty="0"/>
              <a:t>V.000</a:t>
            </a:r>
          </a:p>
          <a:p>
            <a:pPr lvl="2"/>
            <a:r>
              <a:rPr lang="en-US" dirty="0" err="1"/>
              <a:t>V.rgb</a:t>
            </a:r>
            <a:endParaRPr lang="en-US" dirty="0"/>
          </a:p>
          <a:p>
            <a:pPr lvl="2"/>
            <a:r>
              <a:rPr lang="en-US" dirty="0" err="1"/>
              <a:t>V.rrr</a:t>
            </a:r>
            <a:endParaRPr lang="en-US" dirty="0"/>
          </a:p>
          <a:p>
            <a:pPr lvl="2"/>
            <a:r>
              <a:rPr lang="en-US" dirty="0" err="1"/>
              <a:t>V.gba</a:t>
            </a:r>
            <a:endParaRPr lang="en-US" dirty="0"/>
          </a:p>
        </p:txBody>
      </p:sp>
    </p:spTree>
    <p:extLst>
      <p:ext uri="{BB962C8B-B14F-4D97-AF65-F5344CB8AC3E}">
        <p14:creationId xmlns:p14="http://schemas.microsoft.com/office/powerpoint/2010/main" val="2279983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3DFD7-A93A-4304-B401-4316A3D9CA70}"/>
              </a:ext>
            </a:extLst>
          </p:cNvPr>
          <p:cNvSpPr>
            <a:spLocks noGrp="1"/>
          </p:cNvSpPr>
          <p:nvPr>
            <p:ph type="title"/>
          </p:nvPr>
        </p:nvSpPr>
        <p:spPr/>
        <p:txBody>
          <a:bodyPr/>
          <a:lstStyle/>
          <a:p>
            <a:r>
              <a:rPr lang="en-US" dirty="0"/>
              <a:t>GLSL shader operation</a:t>
            </a:r>
          </a:p>
        </p:txBody>
      </p:sp>
      <p:sp>
        <p:nvSpPr>
          <p:cNvPr id="3" name="Content Placeholder 2">
            <a:extLst>
              <a:ext uri="{FF2B5EF4-FFF2-40B4-BE49-F238E27FC236}">
                <a16:creationId xmlns:a16="http://schemas.microsoft.com/office/drawing/2014/main" id="{983F3466-3065-461E-A96B-69DFD742CF9F}"/>
              </a:ext>
            </a:extLst>
          </p:cNvPr>
          <p:cNvSpPr>
            <a:spLocks noGrp="1"/>
          </p:cNvSpPr>
          <p:nvPr>
            <p:ph idx="1"/>
          </p:nvPr>
        </p:nvSpPr>
        <p:spPr/>
        <p:txBody>
          <a:bodyPr/>
          <a:lstStyle/>
          <a:p>
            <a:r>
              <a:rPr lang="en-US" dirty="0"/>
              <a:t>Array</a:t>
            </a:r>
          </a:p>
          <a:p>
            <a:pPr lvl="1"/>
            <a:r>
              <a:rPr lang="en-US" dirty="0"/>
              <a:t>Array1.length()</a:t>
            </a:r>
          </a:p>
        </p:txBody>
      </p:sp>
    </p:spTree>
    <p:extLst>
      <p:ext uri="{BB962C8B-B14F-4D97-AF65-F5344CB8AC3E}">
        <p14:creationId xmlns:p14="http://schemas.microsoft.com/office/powerpoint/2010/main" val="390826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2A1F-9608-4D3C-ACCE-1A04003DE2CA}"/>
              </a:ext>
            </a:extLst>
          </p:cNvPr>
          <p:cNvSpPr>
            <a:spLocks noGrp="1"/>
          </p:cNvSpPr>
          <p:nvPr>
            <p:ph type="title"/>
          </p:nvPr>
        </p:nvSpPr>
        <p:spPr/>
        <p:txBody>
          <a:bodyPr/>
          <a:lstStyle/>
          <a:p>
            <a:r>
              <a:rPr lang="en-US" dirty="0"/>
              <a:t>GLSL shader syntax</a:t>
            </a:r>
          </a:p>
        </p:txBody>
      </p:sp>
      <p:sp>
        <p:nvSpPr>
          <p:cNvPr id="3" name="Content Placeholder 2">
            <a:extLst>
              <a:ext uri="{FF2B5EF4-FFF2-40B4-BE49-F238E27FC236}">
                <a16:creationId xmlns:a16="http://schemas.microsoft.com/office/drawing/2014/main" id="{5AC106D0-5319-411E-AADB-6609EA151DB2}"/>
              </a:ext>
            </a:extLst>
          </p:cNvPr>
          <p:cNvSpPr>
            <a:spLocks noGrp="1"/>
          </p:cNvSpPr>
          <p:nvPr>
            <p:ph idx="1"/>
          </p:nvPr>
        </p:nvSpPr>
        <p:spPr/>
        <p:txBody>
          <a:bodyPr>
            <a:normAutofit fontScale="77500" lnSpcReduction="20000"/>
          </a:bodyPr>
          <a:lstStyle/>
          <a:p>
            <a:r>
              <a:rPr lang="en-US" dirty="0"/>
              <a:t>Break; continue; return; </a:t>
            </a:r>
            <a:r>
              <a:rPr lang="en-US" b="1" dirty="0"/>
              <a:t>discard </a:t>
            </a:r>
            <a:r>
              <a:rPr lang="en-US" dirty="0"/>
              <a:t>(only for fragment shader); </a:t>
            </a:r>
          </a:p>
          <a:p>
            <a:endParaRPr lang="en-US" dirty="0"/>
          </a:p>
          <a:p>
            <a:r>
              <a:rPr lang="en-US" altLang="zh-CN" dirty="0"/>
              <a:t>function </a:t>
            </a:r>
            <a:r>
              <a:rPr lang="en-US" dirty="0"/>
              <a:t>variable:</a:t>
            </a:r>
          </a:p>
          <a:p>
            <a:pPr lvl="1"/>
            <a:r>
              <a:rPr lang="en-US" dirty="0"/>
              <a:t>No pointer, no ref</a:t>
            </a:r>
          </a:p>
          <a:p>
            <a:pPr lvl="1"/>
            <a:r>
              <a:rPr lang="en-US" dirty="0"/>
              <a:t>In / </a:t>
            </a:r>
            <a:r>
              <a:rPr lang="en-US" altLang="zh-CN" dirty="0"/>
              <a:t>const in / out  / </a:t>
            </a:r>
            <a:r>
              <a:rPr lang="en-US" altLang="zh-CN" dirty="0" err="1"/>
              <a:t>inout</a:t>
            </a:r>
            <a:endParaRPr lang="en-US" altLang="zh-CN" dirty="0"/>
          </a:p>
          <a:p>
            <a:endParaRPr lang="en-US" dirty="0"/>
          </a:p>
          <a:p>
            <a:r>
              <a:rPr lang="en-US" dirty="0"/>
              <a:t>Invariable:</a:t>
            </a:r>
          </a:p>
          <a:p>
            <a:pPr lvl="1"/>
            <a:r>
              <a:rPr lang="en-US" dirty="0"/>
              <a:t>// to make sure make computation get same result at different shader program.</a:t>
            </a:r>
          </a:p>
          <a:p>
            <a:pPr lvl="1"/>
            <a:r>
              <a:rPr lang="en-US" dirty="0"/>
              <a:t>Invariant </a:t>
            </a:r>
            <a:r>
              <a:rPr lang="en-US" dirty="0" err="1"/>
              <a:t>gl_Position</a:t>
            </a:r>
            <a:r>
              <a:rPr lang="en-US" dirty="0"/>
              <a:t>;</a:t>
            </a:r>
          </a:p>
          <a:p>
            <a:pPr lvl="1"/>
            <a:r>
              <a:rPr lang="en-US" dirty="0"/>
              <a:t>#pragma STDGL invariant(all)</a:t>
            </a:r>
          </a:p>
          <a:p>
            <a:pPr lvl="1"/>
            <a:endParaRPr lang="en-US" dirty="0"/>
          </a:p>
          <a:p>
            <a:r>
              <a:rPr lang="en-US" dirty="0"/>
              <a:t>Precise:</a:t>
            </a:r>
          </a:p>
          <a:p>
            <a:pPr lvl="1"/>
            <a:r>
              <a:rPr lang="en-US" dirty="0"/>
              <a:t>// make sure that if 2 functions mathematically return the same value, then they will return the same value</a:t>
            </a:r>
          </a:p>
        </p:txBody>
      </p:sp>
    </p:spTree>
    <p:extLst>
      <p:ext uri="{BB962C8B-B14F-4D97-AF65-F5344CB8AC3E}">
        <p14:creationId xmlns:p14="http://schemas.microsoft.com/office/powerpoint/2010/main" val="3640850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FFA796-A35A-4EDA-A545-07DC1542B662}"/>
              </a:ext>
            </a:extLst>
          </p:cNvPr>
          <p:cNvSpPr/>
          <p:nvPr/>
        </p:nvSpPr>
        <p:spPr>
          <a:xfrm>
            <a:off x="1892595" y="2927866"/>
            <a:ext cx="2126512" cy="3270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VTX Shader</a:t>
            </a:r>
          </a:p>
        </p:txBody>
      </p:sp>
      <p:sp>
        <p:nvSpPr>
          <p:cNvPr id="5" name="Rectangle 4">
            <a:extLst>
              <a:ext uri="{FF2B5EF4-FFF2-40B4-BE49-F238E27FC236}">
                <a16:creationId xmlns:a16="http://schemas.microsoft.com/office/drawing/2014/main" id="{9A779EFA-B979-4E22-A6AE-A16C555CD08D}"/>
              </a:ext>
            </a:extLst>
          </p:cNvPr>
          <p:cNvSpPr/>
          <p:nvPr/>
        </p:nvSpPr>
        <p:spPr>
          <a:xfrm>
            <a:off x="6383965" y="2927866"/>
            <a:ext cx="2126512" cy="3270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FRAG Shader</a:t>
            </a:r>
          </a:p>
        </p:txBody>
      </p:sp>
      <p:cxnSp>
        <p:nvCxnSpPr>
          <p:cNvPr id="7" name="Straight Arrow Connector 6">
            <a:extLst>
              <a:ext uri="{FF2B5EF4-FFF2-40B4-BE49-F238E27FC236}">
                <a16:creationId xmlns:a16="http://schemas.microsoft.com/office/drawing/2014/main" id="{55480A04-248C-43C6-83B8-15CD73EDC385}"/>
              </a:ext>
            </a:extLst>
          </p:cNvPr>
          <p:cNvCxnSpPr/>
          <p:nvPr/>
        </p:nvCxnSpPr>
        <p:spPr>
          <a:xfrm>
            <a:off x="799613" y="3854970"/>
            <a:ext cx="10632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34589DF-1720-439B-B3BF-F59C2960B7FB}"/>
              </a:ext>
            </a:extLst>
          </p:cNvPr>
          <p:cNvCxnSpPr/>
          <p:nvPr/>
        </p:nvCxnSpPr>
        <p:spPr>
          <a:xfrm>
            <a:off x="829340" y="5117805"/>
            <a:ext cx="10632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F2966A7-3072-4029-B77E-629600B83FB3}"/>
              </a:ext>
            </a:extLst>
          </p:cNvPr>
          <p:cNvSpPr txBox="1"/>
          <p:nvPr/>
        </p:nvSpPr>
        <p:spPr>
          <a:xfrm>
            <a:off x="1097324" y="3674217"/>
            <a:ext cx="391454" cy="369332"/>
          </a:xfrm>
          <a:prstGeom prst="rect">
            <a:avLst/>
          </a:prstGeom>
          <a:noFill/>
        </p:spPr>
        <p:txBody>
          <a:bodyPr wrap="none" rtlCol="0">
            <a:spAutoFit/>
          </a:bodyPr>
          <a:lstStyle/>
          <a:p>
            <a:r>
              <a:rPr lang="en-US" dirty="0"/>
              <a:t>IN</a:t>
            </a:r>
          </a:p>
        </p:txBody>
      </p:sp>
      <p:sp>
        <p:nvSpPr>
          <p:cNvPr id="10" name="TextBox 9">
            <a:extLst>
              <a:ext uri="{FF2B5EF4-FFF2-40B4-BE49-F238E27FC236}">
                <a16:creationId xmlns:a16="http://schemas.microsoft.com/office/drawing/2014/main" id="{D4BEEE4A-7417-47E5-88D0-6CA6AEA69309}"/>
              </a:ext>
            </a:extLst>
          </p:cNvPr>
          <p:cNvSpPr txBox="1"/>
          <p:nvPr/>
        </p:nvSpPr>
        <p:spPr>
          <a:xfrm>
            <a:off x="1184554" y="4748473"/>
            <a:ext cx="391454" cy="369332"/>
          </a:xfrm>
          <a:prstGeom prst="rect">
            <a:avLst/>
          </a:prstGeom>
          <a:noFill/>
        </p:spPr>
        <p:txBody>
          <a:bodyPr wrap="none" rtlCol="0">
            <a:spAutoFit/>
          </a:bodyPr>
          <a:lstStyle/>
          <a:p>
            <a:r>
              <a:rPr lang="en-US" dirty="0"/>
              <a:t>IN</a:t>
            </a:r>
          </a:p>
        </p:txBody>
      </p:sp>
      <p:cxnSp>
        <p:nvCxnSpPr>
          <p:cNvPr id="11" name="Straight Arrow Connector 10">
            <a:extLst>
              <a:ext uri="{FF2B5EF4-FFF2-40B4-BE49-F238E27FC236}">
                <a16:creationId xmlns:a16="http://schemas.microsoft.com/office/drawing/2014/main" id="{3A7CEA67-677D-421A-9846-32A0512E7270}"/>
              </a:ext>
            </a:extLst>
          </p:cNvPr>
          <p:cNvCxnSpPr>
            <a:cxnSpLocks/>
          </p:cNvCxnSpPr>
          <p:nvPr/>
        </p:nvCxnSpPr>
        <p:spPr>
          <a:xfrm>
            <a:off x="3989380" y="3854970"/>
            <a:ext cx="2364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60CBC44-EF81-4092-A7B6-C988956811E5}"/>
              </a:ext>
            </a:extLst>
          </p:cNvPr>
          <p:cNvCxnSpPr>
            <a:cxnSpLocks/>
          </p:cNvCxnSpPr>
          <p:nvPr/>
        </p:nvCxnSpPr>
        <p:spPr>
          <a:xfrm>
            <a:off x="4019107" y="5117805"/>
            <a:ext cx="2364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0D746B-0920-4DD1-B24F-4ECF35F58CD6}"/>
              </a:ext>
            </a:extLst>
          </p:cNvPr>
          <p:cNvSpPr txBox="1"/>
          <p:nvPr/>
        </p:nvSpPr>
        <p:spPr>
          <a:xfrm>
            <a:off x="4061726" y="4748473"/>
            <a:ext cx="596638" cy="369332"/>
          </a:xfrm>
          <a:prstGeom prst="rect">
            <a:avLst/>
          </a:prstGeom>
          <a:noFill/>
        </p:spPr>
        <p:txBody>
          <a:bodyPr wrap="none" rtlCol="0">
            <a:spAutoFit/>
          </a:bodyPr>
          <a:lstStyle/>
          <a:p>
            <a:r>
              <a:rPr lang="en-US" dirty="0"/>
              <a:t>OUT</a:t>
            </a:r>
          </a:p>
        </p:txBody>
      </p:sp>
      <p:sp>
        <p:nvSpPr>
          <p:cNvPr id="15" name="TextBox 14">
            <a:extLst>
              <a:ext uri="{FF2B5EF4-FFF2-40B4-BE49-F238E27FC236}">
                <a16:creationId xmlns:a16="http://schemas.microsoft.com/office/drawing/2014/main" id="{EC0DB8DC-2931-46F1-83F2-B8A77A729EC6}"/>
              </a:ext>
            </a:extLst>
          </p:cNvPr>
          <p:cNvSpPr txBox="1"/>
          <p:nvPr/>
        </p:nvSpPr>
        <p:spPr>
          <a:xfrm>
            <a:off x="4007648" y="3464630"/>
            <a:ext cx="596638" cy="369332"/>
          </a:xfrm>
          <a:prstGeom prst="rect">
            <a:avLst/>
          </a:prstGeom>
          <a:noFill/>
        </p:spPr>
        <p:txBody>
          <a:bodyPr wrap="none" rtlCol="0">
            <a:spAutoFit/>
          </a:bodyPr>
          <a:lstStyle/>
          <a:p>
            <a:r>
              <a:rPr lang="en-US" dirty="0"/>
              <a:t>OUT</a:t>
            </a:r>
          </a:p>
        </p:txBody>
      </p:sp>
      <p:sp>
        <p:nvSpPr>
          <p:cNvPr id="16" name="TextBox 15">
            <a:extLst>
              <a:ext uri="{FF2B5EF4-FFF2-40B4-BE49-F238E27FC236}">
                <a16:creationId xmlns:a16="http://schemas.microsoft.com/office/drawing/2014/main" id="{5A4FE4F3-DBC8-4209-A41B-CA596214386A}"/>
              </a:ext>
            </a:extLst>
          </p:cNvPr>
          <p:cNvSpPr txBox="1"/>
          <p:nvPr/>
        </p:nvSpPr>
        <p:spPr>
          <a:xfrm>
            <a:off x="5903329" y="3489551"/>
            <a:ext cx="391454" cy="369332"/>
          </a:xfrm>
          <a:prstGeom prst="rect">
            <a:avLst/>
          </a:prstGeom>
          <a:noFill/>
        </p:spPr>
        <p:txBody>
          <a:bodyPr wrap="none" rtlCol="0">
            <a:spAutoFit/>
          </a:bodyPr>
          <a:lstStyle/>
          <a:p>
            <a:r>
              <a:rPr lang="en-US" dirty="0"/>
              <a:t>IN</a:t>
            </a:r>
          </a:p>
        </p:txBody>
      </p:sp>
      <p:sp>
        <p:nvSpPr>
          <p:cNvPr id="17" name="TextBox 16">
            <a:extLst>
              <a:ext uri="{FF2B5EF4-FFF2-40B4-BE49-F238E27FC236}">
                <a16:creationId xmlns:a16="http://schemas.microsoft.com/office/drawing/2014/main" id="{F2D30EBC-C371-4E22-AA8E-31AF4EBDFC66}"/>
              </a:ext>
            </a:extLst>
          </p:cNvPr>
          <p:cNvSpPr txBox="1"/>
          <p:nvPr/>
        </p:nvSpPr>
        <p:spPr>
          <a:xfrm>
            <a:off x="5962784" y="4681005"/>
            <a:ext cx="391454" cy="369332"/>
          </a:xfrm>
          <a:prstGeom prst="rect">
            <a:avLst/>
          </a:prstGeom>
          <a:noFill/>
        </p:spPr>
        <p:txBody>
          <a:bodyPr wrap="none" rtlCol="0">
            <a:spAutoFit/>
          </a:bodyPr>
          <a:lstStyle/>
          <a:p>
            <a:r>
              <a:rPr lang="en-US" dirty="0"/>
              <a:t>IN</a:t>
            </a:r>
          </a:p>
        </p:txBody>
      </p:sp>
      <p:cxnSp>
        <p:nvCxnSpPr>
          <p:cNvPr id="22" name="Straight Arrow Connector 21">
            <a:extLst>
              <a:ext uri="{FF2B5EF4-FFF2-40B4-BE49-F238E27FC236}">
                <a16:creationId xmlns:a16="http://schemas.microsoft.com/office/drawing/2014/main" id="{3AF2356B-907E-4B8C-8AE9-0D9347F7240F}"/>
              </a:ext>
            </a:extLst>
          </p:cNvPr>
          <p:cNvCxnSpPr/>
          <p:nvPr/>
        </p:nvCxnSpPr>
        <p:spPr>
          <a:xfrm>
            <a:off x="8480750" y="3862795"/>
            <a:ext cx="10632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71897E7-5F68-423F-A604-AA92EFFC1BBE}"/>
              </a:ext>
            </a:extLst>
          </p:cNvPr>
          <p:cNvSpPr txBox="1"/>
          <p:nvPr/>
        </p:nvSpPr>
        <p:spPr>
          <a:xfrm>
            <a:off x="8778461" y="3682042"/>
            <a:ext cx="596638" cy="369332"/>
          </a:xfrm>
          <a:prstGeom prst="rect">
            <a:avLst/>
          </a:prstGeom>
          <a:noFill/>
        </p:spPr>
        <p:txBody>
          <a:bodyPr wrap="none" rtlCol="0">
            <a:spAutoFit/>
          </a:bodyPr>
          <a:lstStyle/>
          <a:p>
            <a:r>
              <a:rPr lang="en-US" dirty="0"/>
              <a:t>OUT</a:t>
            </a:r>
          </a:p>
        </p:txBody>
      </p:sp>
      <p:cxnSp>
        <p:nvCxnSpPr>
          <p:cNvPr id="29" name="Straight Arrow Connector 28">
            <a:extLst>
              <a:ext uri="{FF2B5EF4-FFF2-40B4-BE49-F238E27FC236}">
                <a16:creationId xmlns:a16="http://schemas.microsoft.com/office/drawing/2014/main" id="{A644982A-0C68-41EE-96EF-9B1E8E9E8D75}"/>
              </a:ext>
            </a:extLst>
          </p:cNvPr>
          <p:cNvCxnSpPr>
            <a:cxnSpLocks/>
          </p:cNvCxnSpPr>
          <p:nvPr/>
        </p:nvCxnSpPr>
        <p:spPr>
          <a:xfrm>
            <a:off x="2498651" y="1679944"/>
            <a:ext cx="0" cy="1247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B448D4B-9564-4417-BF4F-30EA69156B44}"/>
              </a:ext>
            </a:extLst>
          </p:cNvPr>
          <p:cNvSpPr txBox="1"/>
          <p:nvPr/>
        </p:nvSpPr>
        <p:spPr>
          <a:xfrm>
            <a:off x="1381486" y="2148997"/>
            <a:ext cx="1117165" cy="369332"/>
          </a:xfrm>
          <a:prstGeom prst="rect">
            <a:avLst/>
          </a:prstGeom>
          <a:noFill/>
        </p:spPr>
        <p:txBody>
          <a:bodyPr wrap="none" rtlCol="0">
            <a:spAutoFit/>
          </a:bodyPr>
          <a:lstStyle/>
          <a:p>
            <a:r>
              <a:rPr lang="en-US" dirty="0"/>
              <a:t>UNIFORM</a:t>
            </a:r>
          </a:p>
        </p:txBody>
      </p:sp>
      <p:cxnSp>
        <p:nvCxnSpPr>
          <p:cNvPr id="31" name="Straight Arrow Connector 30">
            <a:extLst>
              <a:ext uri="{FF2B5EF4-FFF2-40B4-BE49-F238E27FC236}">
                <a16:creationId xmlns:a16="http://schemas.microsoft.com/office/drawing/2014/main" id="{C4D394C9-496B-456D-8F56-E73F459C03E0}"/>
              </a:ext>
            </a:extLst>
          </p:cNvPr>
          <p:cNvCxnSpPr>
            <a:cxnSpLocks/>
          </p:cNvCxnSpPr>
          <p:nvPr/>
        </p:nvCxnSpPr>
        <p:spPr>
          <a:xfrm>
            <a:off x="3469758" y="1616149"/>
            <a:ext cx="0" cy="1306217"/>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761C8F0-57C9-489F-90F3-DC3F0B5A39A9}"/>
              </a:ext>
            </a:extLst>
          </p:cNvPr>
          <p:cNvSpPr txBox="1"/>
          <p:nvPr/>
        </p:nvSpPr>
        <p:spPr>
          <a:xfrm>
            <a:off x="3449065" y="2148997"/>
            <a:ext cx="906017" cy="369332"/>
          </a:xfrm>
          <a:prstGeom prst="rect">
            <a:avLst/>
          </a:prstGeom>
          <a:noFill/>
        </p:spPr>
        <p:txBody>
          <a:bodyPr wrap="none" rtlCol="0">
            <a:spAutoFit/>
          </a:bodyPr>
          <a:lstStyle/>
          <a:p>
            <a:r>
              <a:rPr lang="en-US" dirty="0"/>
              <a:t>BUFFER</a:t>
            </a:r>
          </a:p>
        </p:txBody>
      </p:sp>
      <p:cxnSp>
        <p:nvCxnSpPr>
          <p:cNvPr id="37" name="Straight Arrow Connector 36">
            <a:extLst>
              <a:ext uri="{FF2B5EF4-FFF2-40B4-BE49-F238E27FC236}">
                <a16:creationId xmlns:a16="http://schemas.microsoft.com/office/drawing/2014/main" id="{05C7DFB0-E7F5-48D9-82BB-AA52677B2FD9}"/>
              </a:ext>
            </a:extLst>
          </p:cNvPr>
          <p:cNvCxnSpPr>
            <a:cxnSpLocks/>
          </p:cNvCxnSpPr>
          <p:nvPr/>
        </p:nvCxnSpPr>
        <p:spPr>
          <a:xfrm>
            <a:off x="6943707" y="1670352"/>
            <a:ext cx="0" cy="1247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F2F3273-F66F-4E7F-AD99-74365EE57AA3}"/>
              </a:ext>
            </a:extLst>
          </p:cNvPr>
          <p:cNvSpPr txBox="1"/>
          <p:nvPr/>
        </p:nvSpPr>
        <p:spPr>
          <a:xfrm>
            <a:off x="5826542" y="2139405"/>
            <a:ext cx="1117165" cy="369332"/>
          </a:xfrm>
          <a:prstGeom prst="rect">
            <a:avLst/>
          </a:prstGeom>
          <a:noFill/>
        </p:spPr>
        <p:txBody>
          <a:bodyPr wrap="none" rtlCol="0">
            <a:spAutoFit/>
          </a:bodyPr>
          <a:lstStyle/>
          <a:p>
            <a:r>
              <a:rPr lang="en-US" dirty="0"/>
              <a:t>UNIFORM</a:t>
            </a:r>
          </a:p>
        </p:txBody>
      </p:sp>
      <p:cxnSp>
        <p:nvCxnSpPr>
          <p:cNvPr id="39" name="Straight Arrow Connector 38">
            <a:extLst>
              <a:ext uri="{FF2B5EF4-FFF2-40B4-BE49-F238E27FC236}">
                <a16:creationId xmlns:a16="http://schemas.microsoft.com/office/drawing/2014/main" id="{F1AD9FE8-12A8-4A38-B2A7-F4F22A21FF93}"/>
              </a:ext>
            </a:extLst>
          </p:cNvPr>
          <p:cNvCxnSpPr>
            <a:cxnSpLocks/>
          </p:cNvCxnSpPr>
          <p:nvPr/>
        </p:nvCxnSpPr>
        <p:spPr>
          <a:xfrm>
            <a:off x="7914814" y="1606557"/>
            <a:ext cx="0" cy="1306217"/>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3D0F51D-77AB-4246-B8FD-A1A06E67A12E}"/>
              </a:ext>
            </a:extLst>
          </p:cNvPr>
          <p:cNvSpPr txBox="1"/>
          <p:nvPr/>
        </p:nvSpPr>
        <p:spPr>
          <a:xfrm>
            <a:off x="7894121" y="2139405"/>
            <a:ext cx="906017" cy="369332"/>
          </a:xfrm>
          <a:prstGeom prst="rect">
            <a:avLst/>
          </a:prstGeom>
          <a:noFill/>
        </p:spPr>
        <p:txBody>
          <a:bodyPr wrap="none" rtlCol="0">
            <a:spAutoFit/>
          </a:bodyPr>
          <a:lstStyle/>
          <a:p>
            <a:r>
              <a:rPr lang="en-US" dirty="0"/>
              <a:t>BUFFER</a:t>
            </a:r>
          </a:p>
        </p:txBody>
      </p:sp>
      <p:sp>
        <p:nvSpPr>
          <p:cNvPr id="41" name="Rectangle 40">
            <a:extLst>
              <a:ext uri="{FF2B5EF4-FFF2-40B4-BE49-F238E27FC236}">
                <a16:creationId xmlns:a16="http://schemas.microsoft.com/office/drawing/2014/main" id="{AC160CD3-FD3D-48E3-894E-4A13C2B23DB3}"/>
              </a:ext>
            </a:extLst>
          </p:cNvPr>
          <p:cNvSpPr/>
          <p:nvPr/>
        </p:nvSpPr>
        <p:spPr>
          <a:xfrm>
            <a:off x="340245" y="353315"/>
            <a:ext cx="10685712" cy="1249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 program </a:t>
            </a:r>
          </a:p>
        </p:txBody>
      </p:sp>
      <p:cxnSp>
        <p:nvCxnSpPr>
          <p:cNvPr id="42" name="Straight Arrow Connector 41">
            <a:extLst>
              <a:ext uri="{FF2B5EF4-FFF2-40B4-BE49-F238E27FC236}">
                <a16:creationId xmlns:a16="http://schemas.microsoft.com/office/drawing/2014/main" id="{5350218C-1945-4FAA-86F9-F82CCEF6A4F2}"/>
              </a:ext>
            </a:extLst>
          </p:cNvPr>
          <p:cNvCxnSpPr>
            <a:cxnSpLocks/>
          </p:cNvCxnSpPr>
          <p:nvPr/>
        </p:nvCxnSpPr>
        <p:spPr>
          <a:xfrm>
            <a:off x="749994" y="1525220"/>
            <a:ext cx="0" cy="3600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54D7CF83-C8E1-474E-B16C-4633950966B4}"/>
              </a:ext>
            </a:extLst>
          </p:cNvPr>
          <p:cNvSpPr/>
          <p:nvPr/>
        </p:nvSpPr>
        <p:spPr>
          <a:xfrm>
            <a:off x="9544006" y="2927866"/>
            <a:ext cx="1331329" cy="3270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48" name="TextBox 47">
            <a:extLst>
              <a:ext uri="{FF2B5EF4-FFF2-40B4-BE49-F238E27FC236}">
                <a16:creationId xmlns:a16="http://schemas.microsoft.com/office/drawing/2014/main" id="{5D11B1D4-0F50-4AA1-8681-DD2208DB5BF3}"/>
              </a:ext>
            </a:extLst>
          </p:cNvPr>
          <p:cNvSpPr txBox="1"/>
          <p:nvPr/>
        </p:nvSpPr>
        <p:spPr>
          <a:xfrm>
            <a:off x="101635" y="2700808"/>
            <a:ext cx="1044260" cy="369332"/>
          </a:xfrm>
          <a:prstGeom prst="rect">
            <a:avLst/>
          </a:prstGeom>
          <a:noFill/>
        </p:spPr>
        <p:txBody>
          <a:bodyPr wrap="none" rtlCol="0">
            <a:spAutoFit/>
          </a:bodyPr>
          <a:lstStyle/>
          <a:p>
            <a:r>
              <a:rPr lang="en-US" dirty="0"/>
              <a:t>MEMCPY</a:t>
            </a:r>
          </a:p>
        </p:txBody>
      </p:sp>
      <p:sp>
        <p:nvSpPr>
          <p:cNvPr id="33" name="Rectangle 32">
            <a:extLst>
              <a:ext uri="{FF2B5EF4-FFF2-40B4-BE49-F238E27FC236}">
                <a16:creationId xmlns:a16="http://schemas.microsoft.com/office/drawing/2014/main" id="{DAF190FC-2516-4958-A877-5C59D483FC71}"/>
              </a:ext>
            </a:extLst>
          </p:cNvPr>
          <p:cNvSpPr/>
          <p:nvPr/>
        </p:nvSpPr>
        <p:spPr>
          <a:xfrm>
            <a:off x="4707916" y="2927866"/>
            <a:ext cx="907582" cy="3270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RASTER</a:t>
            </a:r>
          </a:p>
        </p:txBody>
      </p:sp>
      <p:cxnSp>
        <p:nvCxnSpPr>
          <p:cNvPr id="34" name="Straight Arrow Connector 33">
            <a:extLst>
              <a:ext uri="{FF2B5EF4-FFF2-40B4-BE49-F238E27FC236}">
                <a16:creationId xmlns:a16="http://schemas.microsoft.com/office/drawing/2014/main" id="{6744970A-0B15-4DF6-A3CE-6992027D5CDE}"/>
              </a:ext>
            </a:extLst>
          </p:cNvPr>
          <p:cNvCxnSpPr/>
          <p:nvPr/>
        </p:nvCxnSpPr>
        <p:spPr>
          <a:xfrm>
            <a:off x="8484866" y="5090232"/>
            <a:ext cx="10632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0C49B67-CAFD-4DBC-9648-E40047D39703}"/>
              </a:ext>
            </a:extLst>
          </p:cNvPr>
          <p:cNvSpPr txBox="1"/>
          <p:nvPr/>
        </p:nvSpPr>
        <p:spPr>
          <a:xfrm>
            <a:off x="8782577" y="4909479"/>
            <a:ext cx="596638" cy="369332"/>
          </a:xfrm>
          <a:prstGeom prst="rect">
            <a:avLst/>
          </a:prstGeom>
          <a:noFill/>
        </p:spPr>
        <p:txBody>
          <a:bodyPr wrap="none" rtlCol="0">
            <a:spAutoFit/>
          </a:bodyPr>
          <a:lstStyle/>
          <a:p>
            <a:r>
              <a:rPr lang="en-US" dirty="0"/>
              <a:t>OUT</a:t>
            </a:r>
          </a:p>
        </p:txBody>
      </p:sp>
    </p:spTree>
    <p:extLst>
      <p:ext uri="{BB962C8B-B14F-4D97-AF65-F5344CB8AC3E}">
        <p14:creationId xmlns:p14="http://schemas.microsoft.com/office/powerpoint/2010/main" val="351264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4804-04ED-4142-A397-285DD75978CD}"/>
              </a:ext>
            </a:extLst>
          </p:cNvPr>
          <p:cNvSpPr>
            <a:spLocks noGrp="1"/>
          </p:cNvSpPr>
          <p:nvPr>
            <p:ph type="title"/>
          </p:nvPr>
        </p:nvSpPr>
        <p:spPr/>
        <p:txBody>
          <a:bodyPr/>
          <a:lstStyle/>
          <a:p>
            <a:r>
              <a:rPr lang="en-US" altLang="zh-CN" dirty="0"/>
              <a:t>Use Shader in the OpenGL pipeline</a:t>
            </a:r>
            <a:endParaRPr lang="en-US" dirty="0"/>
          </a:p>
        </p:txBody>
      </p:sp>
      <p:sp>
        <p:nvSpPr>
          <p:cNvPr id="3" name="Content Placeholder 2">
            <a:extLst>
              <a:ext uri="{FF2B5EF4-FFF2-40B4-BE49-F238E27FC236}">
                <a16:creationId xmlns:a16="http://schemas.microsoft.com/office/drawing/2014/main" id="{7F1FDE00-4682-4EDE-936D-76E7245702AF}"/>
              </a:ext>
            </a:extLst>
          </p:cNvPr>
          <p:cNvSpPr>
            <a:spLocks noGrp="1"/>
          </p:cNvSpPr>
          <p:nvPr>
            <p:ph idx="1"/>
          </p:nvPr>
        </p:nvSpPr>
        <p:spPr>
          <a:xfrm>
            <a:off x="838200" y="5122505"/>
            <a:ext cx="10515600" cy="1054457"/>
          </a:xfrm>
        </p:spPr>
        <p:txBody>
          <a:bodyPr/>
          <a:lstStyle/>
          <a:p>
            <a:r>
              <a:rPr lang="en-US" dirty="0" err="1"/>
              <a:t>LoadShader</a:t>
            </a:r>
            <a:r>
              <a:rPr lang="en-US" dirty="0"/>
              <a:t>() wrapped a lot of work.</a:t>
            </a:r>
          </a:p>
        </p:txBody>
      </p:sp>
      <p:pic>
        <p:nvPicPr>
          <p:cNvPr id="4" name="Picture 3">
            <a:extLst>
              <a:ext uri="{FF2B5EF4-FFF2-40B4-BE49-F238E27FC236}">
                <a16:creationId xmlns:a16="http://schemas.microsoft.com/office/drawing/2014/main" id="{115DBC7F-9DAB-48B2-B212-705CD2D7F458}"/>
              </a:ext>
            </a:extLst>
          </p:cNvPr>
          <p:cNvPicPr>
            <a:picLocks noChangeAspect="1"/>
          </p:cNvPicPr>
          <p:nvPr/>
        </p:nvPicPr>
        <p:blipFill rotWithShape="1">
          <a:blip r:embed="rId3"/>
          <a:srcRect b="88702"/>
          <a:stretch/>
        </p:blipFill>
        <p:spPr>
          <a:xfrm>
            <a:off x="838200" y="1825625"/>
            <a:ext cx="5686425" cy="527304"/>
          </a:xfrm>
          <a:prstGeom prst="rect">
            <a:avLst/>
          </a:prstGeom>
        </p:spPr>
      </p:pic>
      <p:pic>
        <p:nvPicPr>
          <p:cNvPr id="5" name="Picture 4">
            <a:extLst>
              <a:ext uri="{FF2B5EF4-FFF2-40B4-BE49-F238E27FC236}">
                <a16:creationId xmlns:a16="http://schemas.microsoft.com/office/drawing/2014/main" id="{E778C706-5A2B-422F-8DFA-D9FA203CC230}"/>
              </a:ext>
            </a:extLst>
          </p:cNvPr>
          <p:cNvPicPr>
            <a:picLocks noChangeAspect="1"/>
          </p:cNvPicPr>
          <p:nvPr/>
        </p:nvPicPr>
        <p:blipFill rotWithShape="1">
          <a:blip r:embed="rId3"/>
          <a:srcRect t="57706"/>
          <a:stretch/>
        </p:blipFill>
        <p:spPr>
          <a:xfrm>
            <a:off x="838200" y="2555589"/>
            <a:ext cx="5686425" cy="1973961"/>
          </a:xfrm>
          <a:prstGeom prst="rect">
            <a:avLst/>
          </a:prstGeom>
        </p:spPr>
      </p:pic>
      <p:pic>
        <p:nvPicPr>
          <p:cNvPr id="6" name="Picture 5">
            <a:extLst>
              <a:ext uri="{FF2B5EF4-FFF2-40B4-BE49-F238E27FC236}">
                <a16:creationId xmlns:a16="http://schemas.microsoft.com/office/drawing/2014/main" id="{2743C3EF-F557-46B3-A5AD-299731CED55A}"/>
              </a:ext>
            </a:extLst>
          </p:cNvPr>
          <p:cNvPicPr>
            <a:picLocks noChangeAspect="1"/>
          </p:cNvPicPr>
          <p:nvPr/>
        </p:nvPicPr>
        <p:blipFill>
          <a:blip r:embed="rId4"/>
          <a:stretch>
            <a:fillRect/>
          </a:stretch>
        </p:blipFill>
        <p:spPr>
          <a:xfrm>
            <a:off x="6953250" y="1429004"/>
            <a:ext cx="5238750" cy="1847850"/>
          </a:xfrm>
          <a:prstGeom prst="rect">
            <a:avLst/>
          </a:prstGeom>
        </p:spPr>
      </p:pic>
      <p:pic>
        <p:nvPicPr>
          <p:cNvPr id="7" name="Picture 6">
            <a:extLst>
              <a:ext uri="{FF2B5EF4-FFF2-40B4-BE49-F238E27FC236}">
                <a16:creationId xmlns:a16="http://schemas.microsoft.com/office/drawing/2014/main" id="{03CB50F6-984B-43F3-A3DE-253BE0545E87}"/>
              </a:ext>
            </a:extLst>
          </p:cNvPr>
          <p:cNvPicPr>
            <a:picLocks noChangeAspect="1"/>
          </p:cNvPicPr>
          <p:nvPr/>
        </p:nvPicPr>
        <p:blipFill>
          <a:blip r:embed="rId5"/>
          <a:stretch>
            <a:fillRect/>
          </a:stretch>
        </p:blipFill>
        <p:spPr>
          <a:xfrm>
            <a:off x="6953250" y="3781679"/>
            <a:ext cx="5238750" cy="1800225"/>
          </a:xfrm>
          <a:prstGeom prst="rect">
            <a:avLst/>
          </a:prstGeom>
        </p:spPr>
      </p:pic>
    </p:spTree>
    <p:extLst>
      <p:ext uri="{BB962C8B-B14F-4D97-AF65-F5344CB8AC3E}">
        <p14:creationId xmlns:p14="http://schemas.microsoft.com/office/powerpoint/2010/main" val="315678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D3101-E6BD-4B2F-A8DA-AEBC60E57449}"/>
              </a:ext>
            </a:extLst>
          </p:cNvPr>
          <p:cNvSpPr>
            <a:spLocks noGrp="1"/>
          </p:cNvSpPr>
          <p:nvPr>
            <p:ph type="title"/>
          </p:nvPr>
        </p:nvSpPr>
        <p:spPr>
          <a:xfrm>
            <a:off x="106298" y="365125"/>
            <a:ext cx="11247502" cy="1325563"/>
          </a:xfrm>
        </p:spPr>
        <p:txBody>
          <a:bodyPr/>
          <a:lstStyle/>
          <a:p>
            <a:r>
              <a:rPr lang="en-US" altLang="zh-CN" dirty="0"/>
              <a:t>App to vertex shader input</a:t>
            </a:r>
            <a:endParaRPr lang="en-US" dirty="0"/>
          </a:p>
        </p:txBody>
      </p:sp>
      <p:sp>
        <p:nvSpPr>
          <p:cNvPr id="3" name="Content Placeholder 2">
            <a:extLst>
              <a:ext uri="{FF2B5EF4-FFF2-40B4-BE49-F238E27FC236}">
                <a16:creationId xmlns:a16="http://schemas.microsoft.com/office/drawing/2014/main" id="{C1B14EE8-C56C-4D5C-982C-1426376BBBC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F5740B4-0CD3-4AF7-81A6-149B17A48F81}"/>
              </a:ext>
            </a:extLst>
          </p:cNvPr>
          <p:cNvPicPr>
            <a:picLocks noChangeAspect="1"/>
          </p:cNvPicPr>
          <p:nvPr/>
        </p:nvPicPr>
        <p:blipFill>
          <a:blip r:embed="rId2"/>
          <a:stretch>
            <a:fillRect/>
          </a:stretch>
        </p:blipFill>
        <p:spPr>
          <a:xfrm>
            <a:off x="469162" y="1825625"/>
            <a:ext cx="5238750" cy="1847850"/>
          </a:xfrm>
          <a:prstGeom prst="rect">
            <a:avLst/>
          </a:prstGeom>
        </p:spPr>
      </p:pic>
      <p:sp>
        <p:nvSpPr>
          <p:cNvPr id="4" name="Rectangle 3">
            <a:extLst>
              <a:ext uri="{FF2B5EF4-FFF2-40B4-BE49-F238E27FC236}">
                <a16:creationId xmlns:a16="http://schemas.microsoft.com/office/drawing/2014/main" id="{2627D0F5-3E48-4F58-91D0-C2F1B8D1F745}"/>
              </a:ext>
            </a:extLst>
          </p:cNvPr>
          <p:cNvSpPr/>
          <p:nvPr/>
        </p:nvSpPr>
        <p:spPr>
          <a:xfrm>
            <a:off x="6301563" y="338662"/>
            <a:ext cx="5826641" cy="3615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vPosition</a:t>
            </a:r>
            <a:r>
              <a:rPr lang="en-US" dirty="0"/>
              <a:t>:</a:t>
            </a:r>
          </a:p>
          <a:p>
            <a:r>
              <a:rPr lang="en-US" dirty="0"/>
              <a:t>	name</a:t>
            </a:r>
          </a:p>
          <a:p>
            <a:r>
              <a:rPr lang="en-US" dirty="0"/>
              <a:t> vec4:</a:t>
            </a:r>
          </a:p>
          <a:p>
            <a:r>
              <a:rPr lang="en-US" dirty="0"/>
              <a:t>	type</a:t>
            </a:r>
          </a:p>
          <a:p>
            <a:r>
              <a:rPr lang="en-US" dirty="0"/>
              <a:t>In:</a:t>
            </a:r>
          </a:p>
          <a:p>
            <a:r>
              <a:rPr lang="en-US" dirty="0"/>
              <a:t>	input (where to read the input value?)</a:t>
            </a:r>
          </a:p>
          <a:p>
            <a:r>
              <a:rPr lang="en-US" dirty="0"/>
              <a:t>Layout (location = 0):</a:t>
            </a:r>
          </a:p>
          <a:p>
            <a:r>
              <a:rPr lang="en-US" dirty="0"/>
              <a:t>	meta data, layout qualifier,</a:t>
            </a:r>
          </a:p>
          <a:p>
            <a:r>
              <a:rPr lang="en-US" dirty="0"/>
              <a:t>	read input as vertex attribute.</a:t>
            </a:r>
          </a:p>
          <a:p>
            <a:endParaRPr lang="en-US" dirty="0"/>
          </a:p>
          <a:p>
            <a:r>
              <a:rPr lang="en-US" dirty="0" err="1"/>
              <a:t>gl_Position</a:t>
            </a:r>
            <a:r>
              <a:rPr lang="en-US" dirty="0"/>
              <a:t>:</a:t>
            </a:r>
          </a:p>
          <a:p>
            <a:r>
              <a:rPr lang="en-US" dirty="0"/>
              <a:t>	vertex shader program output</a:t>
            </a:r>
          </a:p>
          <a:p>
            <a:endParaRPr lang="en-US" dirty="0"/>
          </a:p>
        </p:txBody>
      </p:sp>
      <p:pic>
        <p:nvPicPr>
          <p:cNvPr id="8" name="Picture 7">
            <a:extLst>
              <a:ext uri="{FF2B5EF4-FFF2-40B4-BE49-F238E27FC236}">
                <a16:creationId xmlns:a16="http://schemas.microsoft.com/office/drawing/2014/main" id="{5C894083-B745-4FF4-9640-1462B0A1EBDC}"/>
              </a:ext>
            </a:extLst>
          </p:cNvPr>
          <p:cNvPicPr>
            <a:picLocks noChangeAspect="1"/>
          </p:cNvPicPr>
          <p:nvPr/>
        </p:nvPicPr>
        <p:blipFill rotWithShape="1">
          <a:blip r:embed="rId3"/>
          <a:srcRect b="6689"/>
          <a:stretch/>
        </p:blipFill>
        <p:spPr>
          <a:xfrm>
            <a:off x="472249" y="4233992"/>
            <a:ext cx="11247502" cy="1382454"/>
          </a:xfrm>
          <a:prstGeom prst="rect">
            <a:avLst/>
          </a:prstGeom>
        </p:spPr>
      </p:pic>
      <p:cxnSp>
        <p:nvCxnSpPr>
          <p:cNvPr id="10" name="Straight Arrow Connector 9">
            <a:extLst>
              <a:ext uri="{FF2B5EF4-FFF2-40B4-BE49-F238E27FC236}">
                <a16:creationId xmlns:a16="http://schemas.microsoft.com/office/drawing/2014/main" id="{57530625-AC32-4893-A873-D17F8B6B7D8F}"/>
              </a:ext>
            </a:extLst>
          </p:cNvPr>
          <p:cNvCxnSpPr>
            <a:cxnSpLocks/>
          </p:cNvCxnSpPr>
          <p:nvPr/>
        </p:nvCxnSpPr>
        <p:spPr>
          <a:xfrm flipH="1" flipV="1">
            <a:off x="2977116" y="2945220"/>
            <a:ext cx="1818168" cy="216904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43295BB2-1D04-4231-8627-9A7C0E84829F}"/>
              </a:ext>
            </a:extLst>
          </p:cNvPr>
          <p:cNvSpPr txBox="1"/>
          <p:nvPr/>
        </p:nvSpPr>
        <p:spPr>
          <a:xfrm>
            <a:off x="448839" y="5839750"/>
            <a:ext cx="11172546" cy="369332"/>
          </a:xfrm>
          <a:prstGeom prst="rect">
            <a:avLst/>
          </a:prstGeom>
          <a:noFill/>
        </p:spPr>
        <p:txBody>
          <a:bodyPr wrap="none" rtlCol="0">
            <a:spAutoFit/>
          </a:bodyPr>
          <a:lstStyle/>
          <a:p>
            <a:r>
              <a:rPr lang="en-US" dirty="0" err="1"/>
              <a:t>glVertexAttribPointer</a:t>
            </a:r>
            <a:r>
              <a:rPr lang="en-US" dirty="0"/>
              <a:t>(</a:t>
            </a:r>
            <a:r>
              <a:rPr lang="en-US" dirty="0" err="1"/>
              <a:t>Gluint</a:t>
            </a:r>
            <a:r>
              <a:rPr lang="en-US" dirty="0"/>
              <a:t> Index, Glint size, </a:t>
            </a:r>
            <a:r>
              <a:rPr lang="en-US" dirty="0" err="1"/>
              <a:t>Glenum</a:t>
            </a:r>
            <a:r>
              <a:rPr lang="en-US" dirty="0"/>
              <a:t> type, </a:t>
            </a:r>
            <a:r>
              <a:rPr lang="en-US" dirty="0" err="1"/>
              <a:t>Glboolean</a:t>
            </a:r>
            <a:r>
              <a:rPr lang="en-US" dirty="0"/>
              <a:t> normalized, </a:t>
            </a:r>
            <a:r>
              <a:rPr lang="en-US" dirty="0" err="1"/>
              <a:t>Glsize</a:t>
            </a:r>
            <a:r>
              <a:rPr lang="en-US" dirty="0"/>
              <a:t> stride, const </a:t>
            </a:r>
            <a:r>
              <a:rPr lang="en-US" dirty="0" err="1"/>
              <a:t>Glvoid</a:t>
            </a:r>
            <a:r>
              <a:rPr lang="en-US" dirty="0"/>
              <a:t> *pointer)</a:t>
            </a:r>
          </a:p>
        </p:txBody>
      </p:sp>
    </p:spTree>
    <p:extLst>
      <p:ext uri="{BB962C8B-B14F-4D97-AF65-F5344CB8AC3E}">
        <p14:creationId xmlns:p14="http://schemas.microsoft.com/office/powerpoint/2010/main" val="404522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Simplified OpenGL Pipeline Model</a:t>
            </a:r>
          </a:p>
        </p:txBody>
      </p:sp>
      <p:grpSp>
        <p:nvGrpSpPr>
          <p:cNvPr id="9" name="Group 8"/>
          <p:cNvGrpSpPr/>
          <p:nvPr/>
        </p:nvGrpSpPr>
        <p:grpSpPr>
          <a:xfrm>
            <a:off x="463415" y="1778000"/>
            <a:ext cx="11339465" cy="4445000"/>
            <a:chOff x="95251" y="1333500"/>
            <a:chExt cx="8504599" cy="3333750"/>
          </a:xfrm>
        </p:grpSpPr>
        <p:sp>
          <p:nvSpPr>
            <p:cNvPr id="3" name="Rounded Rectangle 2"/>
            <p:cNvSpPr/>
            <p:nvPr/>
          </p:nvSpPr>
          <p:spPr>
            <a:xfrm>
              <a:off x="666751" y="2516495"/>
              <a:ext cx="1471309" cy="741998"/>
            </a:xfrm>
            <a:prstGeom prst="roundRect">
              <a:avLst/>
            </a:prstGeom>
          </p:spPr>
          <p:style>
            <a:lnRef idx="1">
              <a:schemeClr val="accent6"/>
            </a:lnRef>
            <a:fillRef idx="3">
              <a:schemeClr val="accent6"/>
            </a:fillRef>
            <a:effectRef idx="2">
              <a:schemeClr val="accent6"/>
            </a:effectRef>
            <a:fontRef idx="minor">
              <a:schemeClr val="lt1"/>
            </a:fontRef>
          </p:style>
          <p:txBody>
            <a:bodyPr lIns="152400" tIns="76200" rIns="152400" bIns="76200" rtlCol="0" anchor="ctr"/>
            <a:lstStyle/>
            <a:p>
              <a:pPr algn="ctr"/>
              <a:r>
                <a:rPr lang="en-US" sz="1867" dirty="0">
                  <a:solidFill>
                    <a:srgbClr val="FFFFFF"/>
                  </a:solidFill>
                </a:rPr>
                <a:t>Vertex</a:t>
              </a:r>
              <a:br>
                <a:rPr lang="en-US" sz="1867" dirty="0">
                  <a:solidFill>
                    <a:srgbClr val="FFFFFF"/>
                  </a:solidFill>
                </a:rPr>
              </a:br>
              <a:r>
                <a:rPr lang="en-US" sz="1867" dirty="0">
                  <a:solidFill>
                    <a:srgbClr val="FFFFFF"/>
                  </a:solidFill>
                </a:rPr>
                <a:t>Processing</a:t>
              </a:r>
            </a:p>
          </p:txBody>
        </p:sp>
        <p:sp>
          <p:nvSpPr>
            <p:cNvPr id="4" name="Rounded Rectangle 3"/>
            <p:cNvSpPr/>
            <p:nvPr/>
          </p:nvSpPr>
          <p:spPr>
            <a:xfrm>
              <a:off x="2880691" y="2516495"/>
              <a:ext cx="1471309" cy="741998"/>
            </a:xfrm>
            <a:prstGeom prst="roundRect">
              <a:avLst/>
            </a:prstGeom>
          </p:spPr>
          <p:style>
            <a:lnRef idx="1">
              <a:schemeClr val="accent6"/>
            </a:lnRef>
            <a:fillRef idx="3">
              <a:schemeClr val="accent6"/>
            </a:fillRef>
            <a:effectRef idx="2">
              <a:schemeClr val="accent6"/>
            </a:effectRef>
            <a:fontRef idx="minor">
              <a:schemeClr val="lt1"/>
            </a:fontRef>
          </p:style>
          <p:txBody>
            <a:bodyPr lIns="152400" tIns="76200" rIns="152400" bIns="76200" rtlCol="0" anchor="ctr"/>
            <a:lstStyle/>
            <a:p>
              <a:pPr algn="ctr"/>
              <a:r>
                <a:rPr lang="en-US" sz="1867" dirty="0">
                  <a:solidFill>
                    <a:srgbClr val="FFFFFF"/>
                  </a:solidFill>
                </a:rPr>
                <a:t>Rasterizer</a:t>
              </a:r>
            </a:p>
          </p:txBody>
        </p:sp>
        <p:sp>
          <p:nvSpPr>
            <p:cNvPr id="5" name="Rounded Rectangle 4"/>
            <p:cNvSpPr/>
            <p:nvPr/>
          </p:nvSpPr>
          <p:spPr>
            <a:xfrm>
              <a:off x="5094631" y="2516495"/>
              <a:ext cx="1471309" cy="741998"/>
            </a:xfrm>
            <a:prstGeom prst="roundRect">
              <a:avLst/>
            </a:prstGeom>
          </p:spPr>
          <p:style>
            <a:lnRef idx="1">
              <a:schemeClr val="accent6"/>
            </a:lnRef>
            <a:fillRef idx="3">
              <a:schemeClr val="accent6"/>
            </a:fillRef>
            <a:effectRef idx="2">
              <a:schemeClr val="accent6"/>
            </a:effectRef>
            <a:fontRef idx="minor">
              <a:schemeClr val="lt1"/>
            </a:fontRef>
          </p:style>
          <p:txBody>
            <a:bodyPr lIns="152400" tIns="76200" rIns="152400" bIns="76200" rtlCol="0" anchor="ctr"/>
            <a:lstStyle/>
            <a:p>
              <a:pPr algn="ctr"/>
              <a:r>
                <a:rPr lang="en-US" sz="1867" dirty="0">
                  <a:solidFill>
                    <a:srgbClr val="FFFFFF"/>
                  </a:solidFill>
                </a:rPr>
                <a:t>Fragment Processing</a:t>
              </a:r>
            </a:p>
          </p:txBody>
        </p:sp>
        <p:pic>
          <p:nvPicPr>
            <p:cNvPr id="6" name="Picture 8" descr="T:\redtransteapot.png"/>
            <p:cNvPicPr>
              <a:picLocks noChangeAspect="1" noChangeArrowheads="1"/>
            </p:cNvPicPr>
            <p:nvPr/>
          </p:nvPicPr>
          <p:blipFill>
            <a:blip r:embed="rId3" cstate="print"/>
            <a:srcRect/>
            <a:stretch>
              <a:fillRect/>
            </a:stretch>
          </p:blipFill>
          <p:spPr bwMode="auto">
            <a:xfrm>
              <a:off x="7239001" y="2413520"/>
              <a:ext cx="1263931" cy="947948"/>
            </a:xfrm>
            <a:prstGeom prst="rect">
              <a:avLst/>
            </a:prstGeom>
            <a:noFill/>
            <a:ln>
              <a:solidFill>
                <a:schemeClr val="tx2">
                  <a:lumMod val="40000"/>
                  <a:lumOff val="60000"/>
                </a:schemeClr>
              </a:solidFill>
            </a:ln>
          </p:spPr>
        </p:pic>
        <p:sp>
          <p:nvSpPr>
            <p:cNvPr id="7" name="Flowchart: Document 6"/>
            <p:cNvSpPr/>
            <p:nvPr/>
          </p:nvSpPr>
          <p:spPr>
            <a:xfrm>
              <a:off x="783279" y="3810000"/>
              <a:ext cx="1238250" cy="857250"/>
            </a:xfrm>
            <a:prstGeom prst="flowChartDocument">
              <a:avLst/>
            </a:prstGeom>
          </p:spPr>
          <p:style>
            <a:lnRef idx="1">
              <a:schemeClr val="accent4"/>
            </a:lnRef>
            <a:fillRef idx="3">
              <a:schemeClr val="accent4"/>
            </a:fillRef>
            <a:effectRef idx="2">
              <a:schemeClr val="accent4"/>
            </a:effectRef>
            <a:fontRef idx="minor">
              <a:schemeClr val="lt1"/>
            </a:fontRef>
          </p:style>
          <p:txBody>
            <a:bodyPr lIns="152400" tIns="76200" rIns="152400" bIns="76200" rtlCol="0" anchor="ctr"/>
            <a:lstStyle/>
            <a:p>
              <a:pPr algn="ctr"/>
              <a:r>
                <a:rPr lang="en-US" sz="1867" dirty="0">
                  <a:solidFill>
                    <a:srgbClr val="483225"/>
                  </a:solidFill>
                </a:rPr>
                <a:t>Vertex</a:t>
              </a:r>
            </a:p>
            <a:p>
              <a:pPr algn="ctr"/>
              <a:r>
                <a:rPr lang="en-US" sz="1867" dirty="0">
                  <a:solidFill>
                    <a:srgbClr val="483225"/>
                  </a:solidFill>
                </a:rPr>
                <a:t>Shader</a:t>
              </a:r>
            </a:p>
          </p:txBody>
        </p:sp>
        <p:sp>
          <p:nvSpPr>
            <p:cNvPr id="8" name="Flowchart: Document 7"/>
            <p:cNvSpPr/>
            <p:nvPr/>
          </p:nvSpPr>
          <p:spPr>
            <a:xfrm>
              <a:off x="5211159" y="3810000"/>
              <a:ext cx="1238250" cy="857250"/>
            </a:xfrm>
            <a:prstGeom prst="flowChartDocument">
              <a:avLst/>
            </a:prstGeom>
          </p:spPr>
          <p:style>
            <a:lnRef idx="1">
              <a:schemeClr val="accent4"/>
            </a:lnRef>
            <a:fillRef idx="3">
              <a:schemeClr val="accent4"/>
            </a:fillRef>
            <a:effectRef idx="2">
              <a:schemeClr val="accent4"/>
            </a:effectRef>
            <a:fontRef idx="minor">
              <a:schemeClr val="lt1"/>
            </a:fontRef>
          </p:style>
          <p:txBody>
            <a:bodyPr lIns="152400" tIns="76200" rIns="152400" bIns="76200" rtlCol="0" anchor="ctr"/>
            <a:lstStyle/>
            <a:p>
              <a:pPr algn="ctr"/>
              <a:r>
                <a:rPr lang="en-US" sz="1867" dirty="0">
                  <a:solidFill>
                    <a:srgbClr val="483225"/>
                  </a:solidFill>
                </a:rPr>
                <a:t>Fragment</a:t>
              </a:r>
            </a:p>
            <a:p>
              <a:pPr algn="ctr"/>
              <a:r>
                <a:rPr lang="en-US" sz="1867" dirty="0">
                  <a:solidFill>
                    <a:srgbClr val="483225"/>
                  </a:solidFill>
                </a:rPr>
                <a:t>Shader</a:t>
              </a:r>
            </a:p>
          </p:txBody>
        </p:sp>
        <p:cxnSp>
          <p:nvCxnSpPr>
            <p:cNvPr id="11" name="Straight Arrow Connector 10"/>
            <p:cNvCxnSpPr>
              <a:stCxn id="3" idx="3"/>
              <a:endCxn id="4" idx="1"/>
            </p:cNvCxnSpPr>
            <p:nvPr/>
          </p:nvCxnSpPr>
          <p:spPr>
            <a:xfrm>
              <a:off x="2138060" y="2887494"/>
              <a:ext cx="742631" cy="0"/>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3"/>
              <a:endCxn id="5" idx="1"/>
            </p:cNvCxnSpPr>
            <p:nvPr/>
          </p:nvCxnSpPr>
          <p:spPr>
            <a:xfrm>
              <a:off x="4352000" y="2887494"/>
              <a:ext cx="742631" cy="0"/>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3"/>
              <a:endCxn id="6" idx="1"/>
            </p:cNvCxnSpPr>
            <p:nvPr/>
          </p:nvCxnSpPr>
          <p:spPr>
            <a:xfrm>
              <a:off x="6565940" y="2887494"/>
              <a:ext cx="673061" cy="0"/>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0"/>
              <a:endCxn id="3" idx="2"/>
            </p:cNvCxnSpPr>
            <p:nvPr/>
          </p:nvCxnSpPr>
          <p:spPr>
            <a:xfrm flipV="1">
              <a:off x="1402405" y="3258492"/>
              <a:ext cx="1" cy="551508"/>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8" idx="0"/>
              <a:endCxn id="5" idx="2"/>
            </p:cNvCxnSpPr>
            <p:nvPr/>
          </p:nvCxnSpPr>
          <p:spPr>
            <a:xfrm flipV="1">
              <a:off x="5830285" y="3258492"/>
              <a:ext cx="1" cy="551508"/>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26" name="Right Arrow 25"/>
            <p:cNvSpPr/>
            <p:nvPr/>
          </p:nvSpPr>
          <p:spPr>
            <a:xfrm>
              <a:off x="1612637" y="1333500"/>
              <a:ext cx="5435864" cy="476250"/>
            </a:xfrm>
            <a:prstGeom prst="rightArrow">
              <a:avLst/>
            </a:prstGeom>
          </p:spPr>
          <p:style>
            <a:lnRef idx="1">
              <a:schemeClr val="accent1"/>
            </a:lnRef>
            <a:fillRef idx="3">
              <a:schemeClr val="accent1"/>
            </a:fillRef>
            <a:effectRef idx="2">
              <a:schemeClr val="accent1"/>
            </a:effectRef>
            <a:fontRef idx="minor">
              <a:schemeClr val="lt1"/>
            </a:fontRef>
          </p:style>
          <p:txBody>
            <a:bodyPr lIns="152400" tIns="76200" rIns="152400" bIns="76200" rtlCol="0" anchor="ctr"/>
            <a:lstStyle/>
            <a:p>
              <a:pPr algn="ctr"/>
              <a:r>
                <a:rPr lang="en-US" sz="2000" dirty="0"/>
                <a:t>GPU Data Flow</a:t>
              </a:r>
            </a:p>
          </p:txBody>
        </p:sp>
        <p:sp>
          <p:nvSpPr>
            <p:cNvPr id="27" name="TextBox 26"/>
            <p:cNvSpPr txBox="1"/>
            <p:nvPr/>
          </p:nvSpPr>
          <p:spPr>
            <a:xfrm>
              <a:off x="285751" y="1379265"/>
              <a:ext cx="1289536" cy="392415"/>
            </a:xfrm>
            <a:prstGeom prst="rect">
              <a:avLst/>
            </a:prstGeom>
            <a:noFill/>
          </p:spPr>
          <p:txBody>
            <a:bodyPr wrap="none" lIns="152400" tIns="76200" rIns="152400" bIns="76200" rtlCol="0">
              <a:spAutoFit/>
            </a:bodyPr>
            <a:lstStyle/>
            <a:p>
              <a:r>
                <a:rPr lang="en-US" sz="2400" dirty="0"/>
                <a:t>Application</a:t>
              </a:r>
            </a:p>
          </p:txBody>
        </p:sp>
        <p:sp>
          <p:nvSpPr>
            <p:cNvPr id="28" name="TextBox 27"/>
            <p:cNvSpPr txBox="1"/>
            <p:nvPr/>
          </p:nvSpPr>
          <p:spPr>
            <a:xfrm>
              <a:off x="7149453" y="1379263"/>
              <a:ext cx="1450397" cy="392415"/>
            </a:xfrm>
            <a:prstGeom prst="rect">
              <a:avLst/>
            </a:prstGeom>
            <a:noFill/>
          </p:spPr>
          <p:txBody>
            <a:bodyPr wrap="none" lIns="152400" tIns="76200" rIns="152400" bIns="76200" rtlCol="0">
              <a:spAutoFit/>
            </a:bodyPr>
            <a:lstStyle/>
            <a:p>
              <a:r>
                <a:rPr lang="en-US" sz="2400" dirty="0"/>
                <a:t>Frame </a:t>
              </a:r>
              <a:r>
                <a:rPr lang="en-US" altLang="zh-CN" sz="2400" dirty="0"/>
                <a:t>B</a:t>
              </a:r>
              <a:r>
                <a:rPr lang="en-US" sz="2400" dirty="0"/>
                <a:t>uffer</a:t>
              </a:r>
            </a:p>
          </p:txBody>
        </p:sp>
        <p:sp>
          <p:nvSpPr>
            <p:cNvPr id="29" name="TextBox 28"/>
            <p:cNvSpPr txBox="1"/>
            <p:nvPr/>
          </p:nvSpPr>
          <p:spPr>
            <a:xfrm>
              <a:off x="95251" y="2190750"/>
              <a:ext cx="800219" cy="330908"/>
            </a:xfrm>
            <a:prstGeom prst="rect">
              <a:avLst/>
            </a:prstGeom>
            <a:noFill/>
          </p:spPr>
          <p:txBody>
            <a:bodyPr wrap="none" lIns="152400" tIns="76200" rIns="152400" bIns="76200" rtlCol="0">
              <a:spAutoFit/>
            </a:bodyPr>
            <a:lstStyle/>
            <a:p>
              <a:r>
                <a:rPr lang="en-US" sz="1867" i="1" dirty="0"/>
                <a:t>Vertices</a:t>
              </a:r>
            </a:p>
          </p:txBody>
        </p:sp>
        <p:sp>
          <p:nvSpPr>
            <p:cNvPr id="31" name="TextBox 30"/>
            <p:cNvSpPr txBox="1"/>
            <p:nvPr/>
          </p:nvSpPr>
          <p:spPr>
            <a:xfrm>
              <a:off x="2084725" y="2189482"/>
              <a:ext cx="800219" cy="330908"/>
            </a:xfrm>
            <a:prstGeom prst="rect">
              <a:avLst/>
            </a:prstGeom>
            <a:noFill/>
          </p:spPr>
          <p:txBody>
            <a:bodyPr wrap="none" lIns="152400" tIns="76200" rIns="152400" bIns="76200" rtlCol="0">
              <a:spAutoFit/>
            </a:bodyPr>
            <a:lstStyle/>
            <a:p>
              <a:r>
                <a:rPr lang="en-US" sz="1867" i="1" dirty="0"/>
                <a:t>Vertices</a:t>
              </a:r>
            </a:p>
          </p:txBody>
        </p:sp>
        <p:sp>
          <p:nvSpPr>
            <p:cNvPr id="32" name="TextBox 31"/>
            <p:cNvSpPr txBox="1"/>
            <p:nvPr/>
          </p:nvSpPr>
          <p:spPr>
            <a:xfrm>
              <a:off x="4173809" y="2190750"/>
              <a:ext cx="1005805" cy="330908"/>
            </a:xfrm>
            <a:prstGeom prst="rect">
              <a:avLst/>
            </a:prstGeom>
            <a:noFill/>
          </p:spPr>
          <p:txBody>
            <a:bodyPr wrap="none" lIns="152400" tIns="76200" rIns="152400" bIns="76200" rtlCol="0">
              <a:spAutoFit/>
            </a:bodyPr>
            <a:lstStyle/>
            <a:p>
              <a:r>
                <a:rPr lang="en-US" sz="1867" i="1" dirty="0"/>
                <a:t>Fragments</a:t>
              </a:r>
            </a:p>
          </p:txBody>
        </p:sp>
        <p:sp>
          <p:nvSpPr>
            <p:cNvPr id="33" name="TextBox 32"/>
            <p:cNvSpPr txBox="1"/>
            <p:nvPr/>
          </p:nvSpPr>
          <p:spPr>
            <a:xfrm>
              <a:off x="6535282" y="2189482"/>
              <a:ext cx="634693" cy="330908"/>
            </a:xfrm>
            <a:prstGeom prst="rect">
              <a:avLst/>
            </a:prstGeom>
            <a:noFill/>
          </p:spPr>
          <p:txBody>
            <a:bodyPr wrap="none" lIns="152400" tIns="76200" rIns="152400" bIns="76200" rtlCol="0">
              <a:spAutoFit/>
            </a:bodyPr>
            <a:lstStyle/>
            <a:p>
              <a:r>
                <a:rPr lang="en-US" sz="1867" i="1" dirty="0"/>
                <a:t>Pixels</a:t>
              </a:r>
            </a:p>
          </p:txBody>
        </p:sp>
      </p:grpSp>
    </p:spTree>
    <p:extLst>
      <p:ext uri="{BB962C8B-B14F-4D97-AF65-F5344CB8AC3E}">
        <p14:creationId xmlns:p14="http://schemas.microsoft.com/office/powerpoint/2010/main" val="1280961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1343D-CC6F-441D-BEC9-0DA755DD1315}"/>
              </a:ext>
            </a:extLst>
          </p:cNvPr>
          <p:cNvSpPr>
            <a:spLocks noGrp="1"/>
          </p:cNvSpPr>
          <p:nvPr>
            <p:ph type="title"/>
          </p:nvPr>
        </p:nvSpPr>
        <p:spPr/>
        <p:txBody>
          <a:bodyPr>
            <a:normAutofit/>
          </a:bodyPr>
          <a:lstStyle/>
          <a:p>
            <a:r>
              <a:rPr lang="en-US" dirty="0"/>
              <a:t>“Connect” data locations with shader variables</a:t>
            </a:r>
          </a:p>
        </p:txBody>
      </p:sp>
      <p:sp>
        <p:nvSpPr>
          <p:cNvPr id="3" name="Content Placeholder 2">
            <a:extLst>
              <a:ext uri="{FF2B5EF4-FFF2-40B4-BE49-F238E27FC236}">
                <a16:creationId xmlns:a16="http://schemas.microsoft.com/office/drawing/2014/main" id="{E40D98C2-DA6D-4B25-B840-1D5ABED00DA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75908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dirty="0"/>
              <a:t>Determining Locations After Linking</a:t>
            </a:r>
          </a:p>
        </p:txBody>
      </p:sp>
      <p:sp>
        <p:nvSpPr>
          <p:cNvPr id="76803" name="Rectangle 3"/>
          <p:cNvSpPr>
            <a:spLocks noGrp="1" noChangeArrowheads="1"/>
          </p:cNvSpPr>
          <p:nvPr>
            <p:ph idx="1"/>
          </p:nvPr>
        </p:nvSpPr>
        <p:spPr>
          <a:xfrm>
            <a:off x="203200" y="1825625"/>
            <a:ext cx="10515600" cy="4351338"/>
          </a:xfrm>
        </p:spPr>
        <p:txBody>
          <a:bodyPr>
            <a:normAutofit fontScale="77500" lnSpcReduction="20000"/>
          </a:bodyPr>
          <a:lstStyle/>
          <a:p>
            <a:r>
              <a:rPr lang="en-US" dirty="0"/>
              <a:t>Assumes you already know the variables’ names</a:t>
            </a:r>
            <a:br>
              <a:rPr lang="en-US" dirty="0"/>
            </a:br>
            <a:endParaRPr lang="en-US" dirty="0"/>
          </a:p>
          <a:p>
            <a:pPr marL="487668" lvl="1" indent="0">
              <a:buNone/>
            </a:pPr>
            <a:r>
              <a:rPr lang="en-US" dirty="0" err="1">
                <a:solidFill>
                  <a:srgbClr val="660066"/>
                </a:solidFill>
                <a:latin typeface="Consolas"/>
                <a:cs typeface="Consolas"/>
              </a:rPr>
              <a:t>GLint</a:t>
            </a:r>
            <a:r>
              <a:rPr lang="en-US" dirty="0">
                <a:solidFill>
                  <a:srgbClr val="660066"/>
                </a:solidFill>
                <a:latin typeface="Consolas"/>
                <a:cs typeface="Consolas"/>
              </a:rPr>
              <a:t> </a:t>
            </a:r>
            <a:r>
              <a:rPr lang="en-US" dirty="0" err="1">
                <a:solidFill>
                  <a:srgbClr val="660066"/>
                </a:solidFill>
                <a:latin typeface="Consolas"/>
                <a:cs typeface="Consolas"/>
              </a:rPr>
              <a:t>loc</a:t>
            </a:r>
            <a:r>
              <a:rPr lang="en-US" dirty="0">
                <a:solidFill>
                  <a:srgbClr val="660066"/>
                </a:solidFill>
                <a:latin typeface="Consolas"/>
                <a:cs typeface="Consolas"/>
              </a:rPr>
              <a:t> = </a:t>
            </a:r>
            <a:r>
              <a:rPr lang="en-US" dirty="0" err="1">
                <a:solidFill>
                  <a:srgbClr val="660066"/>
                </a:solidFill>
                <a:latin typeface="Consolas"/>
                <a:cs typeface="Consolas"/>
              </a:rPr>
              <a:t>glGetAttribLocation</a:t>
            </a:r>
            <a:r>
              <a:rPr lang="en-US" dirty="0">
                <a:solidFill>
                  <a:srgbClr val="660066"/>
                </a:solidFill>
                <a:latin typeface="Consolas"/>
                <a:cs typeface="Consolas"/>
              </a:rPr>
              <a:t>( program, “name” );</a:t>
            </a:r>
          </a:p>
          <a:p>
            <a:pPr marL="487668" lvl="1" indent="0">
              <a:buNone/>
            </a:pPr>
            <a:endParaRPr lang="en-US" dirty="0">
              <a:solidFill>
                <a:srgbClr val="660066"/>
              </a:solidFill>
              <a:latin typeface="Consolas"/>
              <a:cs typeface="Consolas"/>
            </a:endParaRPr>
          </a:p>
          <a:p>
            <a:pPr marL="487668" lvl="1" indent="0">
              <a:buNone/>
            </a:pPr>
            <a:r>
              <a:rPr lang="en-US" dirty="0" err="1">
                <a:solidFill>
                  <a:srgbClr val="660066"/>
                </a:solidFill>
                <a:latin typeface="Consolas"/>
                <a:cs typeface="Consolas"/>
              </a:rPr>
              <a:t>GLint</a:t>
            </a:r>
            <a:r>
              <a:rPr lang="en-US" dirty="0">
                <a:solidFill>
                  <a:srgbClr val="660066"/>
                </a:solidFill>
                <a:latin typeface="Consolas"/>
                <a:cs typeface="Consolas"/>
              </a:rPr>
              <a:t> loc = </a:t>
            </a:r>
            <a:r>
              <a:rPr lang="en-US" dirty="0" err="1">
                <a:solidFill>
                  <a:srgbClr val="660066"/>
                </a:solidFill>
                <a:latin typeface="Consolas"/>
                <a:cs typeface="Consolas"/>
              </a:rPr>
              <a:t>glGetUniformLocation</a:t>
            </a:r>
            <a:r>
              <a:rPr lang="en-US" dirty="0">
                <a:solidFill>
                  <a:srgbClr val="660066"/>
                </a:solidFill>
                <a:latin typeface="Consolas"/>
                <a:cs typeface="Consolas"/>
              </a:rPr>
              <a:t>( program, “name” );</a:t>
            </a:r>
          </a:p>
          <a:p>
            <a:endParaRPr lang="en-US" dirty="0"/>
          </a:p>
          <a:p>
            <a:r>
              <a:rPr lang="en-US" dirty="0"/>
              <a:t>Uniform Variables</a:t>
            </a:r>
          </a:p>
          <a:p>
            <a:endParaRPr lang="en-US" dirty="0"/>
          </a:p>
          <a:p>
            <a:pPr marL="487668" lvl="1" indent="0">
              <a:buNone/>
            </a:pPr>
            <a:r>
              <a:rPr lang="en-US" dirty="0">
                <a:solidFill>
                  <a:srgbClr val="660066"/>
                </a:solidFill>
                <a:latin typeface="Consolas"/>
              </a:rPr>
              <a:t>glUniform4f( index, x, y, z, w );</a:t>
            </a:r>
            <a:br>
              <a:rPr lang="en-US" dirty="0">
                <a:solidFill>
                  <a:srgbClr val="660066"/>
                </a:solidFill>
                <a:latin typeface="Consolas"/>
              </a:rPr>
            </a:br>
            <a:endParaRPr lang="en-US" dirty="0">
              <a:solidFill>
                <a:srgbClr val="660066"/>
              </a:solidFill>
              <a:latin typeface="Consolas"/>
            </a:endParaRPr>
          </a:p>
          <a:p>
            <a:pPr marL="487668" lvl="1" indent="0">
              <a:buNone/>
            </a:pPr>
            <a:r>
              <a:rPr lang="en-US" dirty="0" err="1">
                <a:solidFill>
                  <a:srgbClr val="660066"/>
                </a:solidFill>
                <a:latin typeface="Consolas"/>
              </a:rPr>
              <a:t>GLboolean</a:t>
            </a:r>
            <a:r>
              <a:rPr lang="en-US" dirty="0">
                <a:solidFill>
                  <a:srgbClr val="660066"/>
                </a:solidFill>
                <a:latin typeface="Consolas"/>
              </a:rPr>
              <a:t>  transpose = GL_TRUE;  </a:t>
            </a:r>
          </a:p>
          <a:p>
            <a:pPr marL="487668" lvl="1" indent="0">
              <a:buNone/>
            </a:pPr>
            <a:endParaRPr lang="en-US" dirty="0">
              <a:solidFill>
                <a:srgbClr val="660066"/>
              </a:solidFill>
              <a:latin typeface="Consolas"/>
            </a:endParaRPr>
          </a:p>
          <a:p>
            <a:pPr marL="487668" lvl="1" indent="0">
              <a:buNone/>
            </a:pPr>
            <a:r>
              <a:rPr lang="en-US" dirty="0">
                <a:solidFill>
                  <a:srgbClr val="660066"/>
                </a:solidFill>
                <a:latin typeface="Consolas"/>
              </a:rPr>
              <a:t>// Since we’re C programmers</a:t>
            </a:r>
          </a:p>
          <a:p>
            <a:pPr marL="487668" lvl="1" indent="0">
              <a:buNone/>
            </a:pPr>
            <a:r>
              <a:rPr lang="en-US" dirty="0" err="1">
                <a:solidFill>
                  <a:srgbClr val="660066"/>
                </a:solidFill>
                <a:latin typeface="Consolas"/>
              </a:rPr>
              <a:t>GLfloat</a:t>
            </a:r>
            <a:r>
              <a:rPr lang="en-US" dirty="0">
                <a:solidFill>
                  <a:srgbClr val="660066"/>
                </a:solidFill>
                <a:latin typeface="Consolas"/>
              </a:rPr>
              <a:t>  mat[3][4][4] = { … };</a:t>
            </a:r>
          </a:p>
          <a:p>
            <a:pPr marL="487668" lvl="1" indent="0">
              <a:buNone/>
            </a:pPr>
            <a:r>
              <a:rPr lang="en-US" dirty="0">
                <a:solidFill>
                  <a:srgbClr val="660066"/>
                </a:solidFill>
                <a:latin typeface="Consolas"/>
              </a:rPr>
              <a:t>glUniformMatrix4fv( index, 3, transpose, mat );</a:t>
            </a:r>
          </a:p>
          <a:p>
            <a:pPr marL="487668" lvl="1" indent="0">
              <a:buNone/>
            </a:pPr>
            <a:endParaRPr lang="en-US" dirty="0">
              <a:solidFill>
                <a:srgbClr val="660066"/>
              </a:solidFill>
              <a:latin typeface="Consolas"/>
              <a:cs typeface="Consolas"/>
            </a:endParaRPr>
          </a:p>
          <a:p>
            <a:pPr marL="487668" lvl="1" indent="0">
              <a:buNone/>
            </a:pPr>
            <a:endParaRPr lang="en-US" dirty="0">
              <a:solidFill>
                <a:srgbClr val="660066"/>
              </a:solidFill>
              <a:latin typeface="Consolas"/>
              <a:cs typeface="Consolas"/>
            </a:endParaRPr>
          </a:p>
        </p:txBody>
      </p:sp>
      <p:sp>
        <p:nvSpPr>
          <p:cNvPr id="4" name="Rectangle 3">
            <a:extLst>
              <a:ext uri="{FF2B5EF4-FFF2-40B4-BE49-F238E27FC236}">
                <a16:creationId xmlns:a16="http://schemas.microsoft.com/office/drawing/2014/main" id="{30ABEEF9-5C82-4D8D-B076-594F71F7E0EB}"/>
              </a:ext>
            </a:extLst>
          </p:cNvPr>
          <p:cNvSpPr/>
          <p:nvPr/>
        </p:nvSpPr>
        <p:spPr>
          <a:xfrm>
            <a:off x="8155173" y="1825625"/>
            <a:ext cx="3833627" cy="2289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Glint loc;</a:t>
            </a:r>
          </a:p>
          <a:p>
            <a:r>
              <a:rPr lang="en-US" dirty="0" err="1"/>
              <a:t>Glfloat</a:t>
            </a:r>
            <a:r>
              <a:rPr lang="en-US" dirty="0"/>
              <a:t> value;</a:t>
            </a:r>
          </a:p>
          <a:p>
            <a:r>
              <a:rPr lang="en-US" dirty="0"/>
              <a:t>loc = </a:t>
            </a:r>
            <a:r>
              <a:rPr lang="en-US" dirty="0" err="1"/>
              <a:t>glGetUniformLocation</a:t>
            </a:r>
            <a:r>
              <a:rPr lang="en-US" dirty="0"/>
              <a:t>(program, “</a:t>
            </a:r>
            <a:r>
              <a:rPr lang="en-US" dirty="0" err="1"/>
              <a:t>varname</a:t>
            </a:r>
            <a:r>
              <a:rPr lang="en-US" dirty="0"/>
              <a:t>”);</a:t>
            </a:r>
          </a:p>
          <a:p>
            <a:r>
              <a:rPr lang="en-US" dirty="0"/>
              <a:t>glUniform1f(loc, value);</a:t>
            </a:r>
          </a:p>
          <a:p>
            <a:endParaRPr lang="en-US" dirty="0"/>
          </a:p>
          <a:p>
            <a:endParaRPr lang="en-US" dirty="0"/>
          </a:p>
        </p:txBody>
      </p:sp>
      <p:sp>
        <p:nvSpPr>
          <p:cNvPr id="5" name="Rectangle 4">
            <a:extLst>
              <a:ext uri="{FF2B5EF4-FFF2-40B4-BE49-F238E27FC236}">
                <a16:creationId xmlns:a16="http://schemas.microsoft.com/office/drawing/2014/main" id="{17144208-3012-46AE-BC48-E0AB296E7F3B}"/>
              </a:ext>
            </a:extLst>
          </p:cNvPr>
          <p:cNvSpPr/>
          <p:nvPr/>
        </p:nvSpPr>
        <p:spPr>
          <a:xfrm>
            <a:off x="8155173" y="4567957"/>
            <a:ext cx="3833627" cy="783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uniform </a:t>
            </a:r>
            <a:r>
              <a:rPr lang="en-US" dirty="0" err="1"/>
              <a:t>Glfloat</a:t>
            </a:r>
            <a:r>
              <a:rPr lang="en-US" dirty="0"/>
              <a:t> </a:t>
            </a:r>
            <a:r>
              <a:rPr lang="en-US" dirty="0" err="1"/>
              <a:t>varname</a:t>
            </a:r>
            <a:r>
              <a:rPr lang="en-US" dirty="0"/>
              <a:t>;</a:t>
            </a:r>
          </a:p>
          <a:p>
            <a:endParaRPr lang="en-US" dirty="0"/>
          </a:p>
        </p:txBody>
      </p:sp>
      <p:sp>
        <p:nvSpPr>
          <p:cNvPr id="2" name="TextBox 1">
            <a:extLst>
              <a:ext uri="{FF2B5EF4-FFF2-40B4-BE49-F238E27FC236}">
                <a16:creationId xmlns:a16="http://schemas.microsoft.com/office/drawing/2014/main" id="{E791B03B-45C1-4F0B-B8C5-2169380CEEC9}"/>
              </a:ext>
            </a:extLst>
          </p:cNvPr>
          <p:cNvSpPr txBox="1"/>
          <p:nvPr/>
        </p:nvSpPr>
        <p:spPr>
          <a:xfrm>
            <a:off x="9271000" y="1456494"/>
            <a:ext cx="1726242" cy="369332"/>
          </a:xfrm>
          <a:prstGeom prst="rect">
            <a:avLst/>
          </a:prstGeom>
          <a:noFill/>
        </p:spPr>
        <p:txBody>
          <a:bodyPr wrap="none" rtlCol="0">
            <a:spAutoFit/>
          </a:bodyPr>
          <a:lstStyle/>
          <a:p>
            <a:r>
              <a:rPr lang="en-US" altLang="zh-CN" dirty="0"/>
              <a:t>App at CPU side</a:t>
            </a:r>
            <a:endParaRPr lang="en-US" dirty="0"/>
          </a:p>
        </p:txBody>
      </p:sp>
      <p:sp>
        <p:nvSpPr>
          <p:cNvPr id="7" name="TextBox 6">
            <a:extLst>
              <a:ext uri="{FF2B5EF4-FFF2-40B4-BE49-F238E27FC236}">
                <a16:creationId xmlns:a16="http://schemas.microsoft.com/office/drawing/2014/main" id="{A19EF3A5-F90E-4156-B28E-2E5A62854D9E}"/>
              </a:ext>
            </a:extLst>
          </p:cNvPr>
          <p:cNvSpPr txBox="1"/>
          <p:nvPr/>
        </p:nvSpPr>
        <p:spPr>
          <a:xfrm>
            <a:off x="9208865" y="4124013"/>
            <a:ext cx="1976310" cy="369332"/>
          </a:xfrm>
          <a:prstGeom prst="rect">
            <a:avLst/>
          </a:prstGeom>
          <a:noFill/>
        </p:spPr>
        <p:txBody>
          <a:bodyPr wrap="none" rtlCol="0">
            <a:spAutoFit/>
          </a:bodyPr>
          <a:lstStyle/>
          <a:p>
            <a:r>
              <a:rPr lang="en-US" altLang="zh-CN" dirty="0"/>
              <a:t>Shader at GPU side</a:t>
            </a:r>
            <a:endParaRPr lang="en-US" dirty="0"/>
          </a:p>
        </p:txBody>
      </p:sp>
    </p:spTree>
    <p:extLst>
      <p:ext uri="{BB962C8B-B14F-4D97-AF65-F5344CB8AC3E}">
        <p14:creationId xmlns:p14="http://schemas.microsoft.com/office/powerpoint/2010/main" val="334426991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D77E-3548-4C64-96B8-993B0E36BABF}"/>
              </a:ext>
            </a:extLst>
          </p:cNvPr>
          <p:cNvSpPr>
            <a:spLocks noGrp="1"/>
          </p:cNvSpPr>
          <p:nvPr>
            <p:ph type="title"/>
          </p:nvPr>
        </p:nvSpPr>
        <p:spPr/>
        <p:txBody>
          <a:bodyPr/>
          <a:lstStyle/>
          <a:p>
            <a:r>
              <a:rPr lang="en-US" dirty="0"/>
              <a:t>Uniform blocks</a:t>
            </a:r>
          </a:p>
        </p:txBody>
      </p:sp>
      <p:sp>
        <p:nvSpPr>
          <p:cNvPr id="3" name="Content Placeholder 2">
            <a:extLst>
              <a:ext uri="{FF2B5EF4-FFF2-40B4-BE49-F238E27FC236}">
                <a16:creationId xmlns:a16="http://schemas.microsoft.com/office/drawing/2014/main" id="{B5BED292-BF30-4208-9802-6B731EAFB395}"/>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E6394AD7-8A74-4A8F-8F67-A0EC8269FAAA}"/>
              </a:ext>
            </a:extLst>
          </p:cNvPr>
          <p:cNvSpPr/>
          <p:nvPr/>
        </p:nvSpPr>
        <p:spPr>
          <a:xfrm>
            <a:off x="838200" y="2224216"/>
            <a:ext cx="6007443" cy="240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Layout (std140) uniform b {</a:t>
            </a:r>
          </a:p>
          <a:p>
            <a:r>
              <a:rPr lang="en-US" dirty="0"/>
              <a:t>	float size;</a:t>
            </a:r>
          </a:p>
          <a:p>
            <a:r>
              <a:rPr lang="en-US" dirty="0"/>
              <a:t>	layout (offset = 32)mat4 Projection;</a:t>
            </a:r>
          </a:p>
          <a:p>
            <a:r>
              <a:rPr lang="en-US" dirty="0"/>
              <a:t>	layout (align = 1024) vec4 a[12];</a:t>
            </a:r>
          </a:p>
          <a:p>
            <a:r>
              <a:rPr lang="en-US" dirty="0"/>
              <a:t>} </a:t>
            </a:r>
            <a:r>
              <a:rPr lang="en-US" dirty="0" err="1"/>
              <a:t>buf</a:t>
            </a:r>
            <a:r>
              <a:rPr lang="en-US" dirty="0"/>
              <a:t>;</a:t>
            </a:r>
          </a:p>
        </p:txBody>
      </p:sp>
      <p:sp>
        <p:nvSpPr>
          <p:cNvPr id="5" name="Rectangle 4">
            <a:extLst>
              <a:ext uri="{FF2B5EF4-FFF2-40B4-BE49-F238E27FC236}">
                <a16:creationId xmlns:a16="http://schemas.microsoft.com/office/drawing/2014/main" id="{D7BB68A6-0346-4A7E-A087-29C3D989281E}"/>
              </a:ext>
            </a:extLst>
          </p:cNvPr>
          <p:cNvSpPr/>
          <p:nvPr/>
        </p:nvSpPr>
        <p:spPr>
          <a:xfrm>
            <a:off x="7313141" y="2224216"/>
            <a:ext cx="4040659" cy="2409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Layout ()</a:t>
            </a:r>
          </a:p>
          <a:p>
            <a:r>
              <a:rPr lang="en-US" dirty="0"/>
              <a:t>// binding = N</a:t>
            </a:r>
          </a:p>
          <a:p>
            <a:r>
              <a:rPr lang="en-US" dirty="0"/>
              <a:t>// shared (by default)</a:t>
            </a:r>
          </a:p>
          <a:p>
            <a:r>
              <a:rPr lang="en-US" dirty="0"/>
              <a:t>// packed (will prohibit shared)</a:t>
            </a:r>
          </a:p>
          <a:p>
            <a:r>
              <a:rPr lang="en-US" dirty="0"/>
              <a:t>// std140 , std430</a:t>
            </a:r>
          </a:p>
          <a:p>
            <a:r>
              <a:rPr lang="en-US" dirty="0"/>
              <a:t>// offset = N (for member in the block)</a:t>
            </a:r>
          </a:p>
          <a:p>
            <a:r>
              <a:rPr lang="en-US" dirty="0"/>
              <a:t>// align = N</a:t>
            </a:r>
          </a:p>
          <a:p>
            <a:r>
              <a:rPr lang="en-US" dirty="0"/>
              <a:t>// </a:t>
            </a:r>
            <a:r>
              <a:rPr lang="en-US" dirty="0" err="1"/>
              <a:t>row_major</a:t>
            </a:r>
            <a:r>
              <a:rPr lang="en-US" dirty="0"/>
              <a:t>, </a:t>
            </a:r>
            <a:r>
              <a:rPr lang="en-US" dirty="0" err="1"/>
              <a:t>column_major</a:t>
            </a:r>
            <a:r>
              <a:rPr lang="en-US" dirty="0"/>
              <a:t> (for </a:t>
            </a:r>
            <a:r>
              <a:rPr lang="en-US" dirty="0" err="1"/>
              <a:t>mtx</a:t>
            </a:r>
            <a:r>
              <a:rPr lang="en-US" dirty="0"/>
              <a:t>)</a:t>
            </a:r>
          </a:p>
        </p:txBody>
      </p:sp>
    </p:spTree>
    <p:extLst>
      <p:ext uri="{BB962C8B-B14F-4D97-AF65-F5344CB8AC3E}">
        <p14:creationId xmlns:p14="http://schemas.microsoft.com/office/powerpoint/2010/main" val="3153649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D77E-3548-4C64-96B8-993B0E36BABF}"/>
              </a:ext>
            </a:extLst>
          </p:cNvPr>
          <p:cNvSpPr>
            <a:spLocks noGrp="1"/>
          </p:cNvSpPr>
          <p:nvPr>
            <p:ph type="title"/>
          </p:nvPr>
        </p:nvSpPr>
        <p:spPr/>
        <p:txBody>
          <a:bodyPr/>
          <a:lstStyle/>
          <a:p>
            <a:r>
              <a:rPr lang="en-US" dirty="0"/>
              <a:t>Bind Buffer with Uniform Block</a:t>
            </a:r>
          </a:p>
        </p:txBody>
      </p:sp>
      <p:sp>
        <p:nvSpPr>
          <p:cNvPr id="3" name="Content Placeholder 2">
            <a:extLst>
              <a:ext uri="{FF2B5EF4-FFF2-40B4-BE49-F238E27FC236}">
                <a16:creationId xmlns:a16="http://schemas.microsoft.com/office/drawing/2014/main" id="{B5BED292-BF30-4208-9802-6B731EAFB395}"/>
              </a:ext>
            </a:extLst>
          </p:cNvPr>
          <p:cNvSpPr>
            <a:spLocks noGrp="1"/>
          </p:cNvSpPr>
          <p:nvPr>
            <p:ph idx="1"/>
          </p:nvPr>
        </p:nvSpPr>
        <p:spPr>
          <a:xfrm>
            <a:off x="197708" y="1825625"/>
            <a:ext cx="11994292" cy="4351338"/>
          </a:xfrm>
        </p:spPr>
        <p:txBody>
          <a:bodyPr>
            <a:normAutofit fontScale="85000" lnSpcReduction="20000"/>
          </a:bodyPr>
          <a:lstStyle/>
          <a:p>
            <a:pPr lvl="1"/>
            <a:endParaRPr lang="en-US" dirty="0"/>
          </a:p>
          <a:p>
            <a:r>
              <a:rPr lang="en-US" dirty="0" err="1"/>
              <a:t>glGetActiveUniformBlockiv</a:t>
            </a:r>
            <a:r>
              <a:rPr lang="en-US" dirty="0"/>
              <a:t>()</a:t>
            </a:r>
          </a:p>
          <a:p>
            <a:pPr lvl="1"/>
            <a:r>
              <a:rPr lang="en-US" dirty="0"/>
              <a:t>// get </a:t>
            </a:r>
            <a:r>
              <a:rPr lang="en-US" dirty="0" err="1"/>
              <a:t>i</a:t>
            </a:r>
            <a:r>
              <a:rPr lang="en-US" dirty="0"/>
              <a:t>-v attribute for the active </a:t>
            </a:r>
            <a:r>
              <a:rPr lang="en-US" dirty="0" err="1"/>
              <a:t>uniformblock</a:t>
            </a:r>
            <a:r>
              <a:rPr lang="en-US" dirty="0"/>
              <a:t>, like block size, </a:t>
            </a:r>
            <a:r>
              <a:rPr lang="en-US" dirty="0" err="1"/>
              <a:t>etc</a:t>
            </a:r>
            <a:r>
              <a:rPr lang="en-US" dirty="0"/>
              <a:t> </a:t>
            </a:r>
          </a:p>
          <a:p>
            <a:pPr lvl="1"/>
            <a:endParaRPr lang="en-US" dirty="0"/>
          </a:p>
          <a:p>
            <a:r>
              <a:rPr lang="en-US" dirty="0" err="1"/>
              <a:t>Gluint</a:t>
            </a:r>
            <a:r>
              <a:rPr lang="en-US" dirty="0"/>
              <a:t> </a:t>
            </a:r>
            <a:r>
              <a:rPr lang="en-US" dirty="0" err="1"/>
              <a:t>glGetUniformBlockIndex</a:t>
            </a:r>
            <a:r>
              <a:rPr lang="en-US" dirty="0"/>
              <a:t>(</a:t>
            </a:r>
            <a:r>
              <a:rPr lang="en-US" dirty="0" err="1"/>
              <a:t>Gluint</a:t>
            </a:r>
            <a:r>
              <a:rPr lang="en-US" dirty="0"/>
              <a:t> program, const char* </a:t>
            </a:r>
            <a:r>
              <a:rPr lang="en-US" dirty="0" err="1"/>
              <a:t>uniformBlockName</a:t>
            </a:r>
            <a:r>
              <a:rPr lang="en-US" dirty="0"/>
              <a:t>);</a:t>
            </a:r>
          </a:p>
          <a:p>
            <a:r>
              <a:rPr lang="en-US" dirty="0" err="1"/>
              <a:t>glBindBuffer</a:t>
            </a:r>
            <a:r>
              <a:rPr lang="en-US" dirty="0"/>
              <a:t>() </a:t>
            </a:r>
          </a:p>
          <a:p>
            <a:pPr lvl="1"/>
            <a:r>
              <a:rPr lang="en-US" dirty="0"/>
              <a:t>// initialize </a:t>
            </a:r>
          </a:p>
          <a:p>
            <a:r>
              <a:rPr lang="en-US" dirty="0" err="1"/>
              <a:t>glBindBufferRange</a:t>
            </a:r>
            <a:r>
              <a:rPr lang="en-US" dirty="0"/>
              <a:t>(</a:t>
            </a:r>
            <a:r>
              <a:rPr lang="en-US" dirty="0" err="1"/>
              <a:t>Glenum</a:t>
            </a:r>
            <a:r>
              <a:rPr lang="en-US" dirty="0"/>
              <a:t> target, </a:t>
            </a:r>
            <a:r>
              <a:rPr lang="en-US" dirty="0" err="1"/>
              <a:t>GLuint</a:t>
            </a:r>
            <a:r>
              <a:rPr lang="en-US" dirty="0"/>
              <a:t> index, </a:t>
            </a:r>
            <a:r>
              <a:rPr lang="en-US" dirty="0" err="1"/>
              <a:t>Gluint</a:t>
            </a:r>
            <a:r>
              <a:rPr lang="en-US" dirty="0"/>
              <a:t> buffer, </a:t>
            </a:r>
            <a:r>
              <a:rPr lang="en-US" dirty="0" err="1"/>
              <a:t>Glintprt</a:t>
            </a:r>
            <a:r>
              <a:rPr lang="en-US" dirty="0"/>
              <a:t> offset, </a:t>
            </a:r>
            <a:r>
              <a:rPr lang="en-US" dirty="0" err="1"/>
              <a:t>Glsizeptr</a:t>
            </a:r>
            <a:r>
              <a:rPr lang="en-US" dirty="0"/>
              <a:t> size)</a:t>
            </a:r>
          </a:p>
          <a:p>
            <a:r>
              <a:rPr lang="en-US" dirty="0" err="1"/>
              <a:t>glBindBufferBase</a:t>
            </a:r>
            <a:r>
              <a:rPr lang="en-US" dirty="0"/>
              <a:t>(</a:t>
            </a:r>
            <a:r>
              <a:rPr lang="en-US" dirty="0" err="1"/>
              <a:t>Glenum</a:t>
            </a:r>
            <a:r>
              <a:rPr lang="en-US" dirty="0"/>
              <a:t> target, </a:t>
            </a:r>
            <a:r>
              <a:rPr lang="en-US" dirty="0" err="1"/>
              <a:t>Gluint</a:t>
            </a:r>
            <a:r>
              <a:rPr lang="en-US" dirty="0"/>
              <a:t> index, </a:t>
            </a:r>
            <a:r>
              <a:rPr lang="en-US" dirty="0" err="1"/>
              <a:t>Gluint</a:t>
            </a:r>
            <a:r>
              <a:rPr lang="en-US" dirty="0"/>
              <a:t> buffer)</a:t>
            </a:r>
          </a:p>
          <a:p>
            <a:pPr lvl="1"/>
            <a:r>
              <a:rPr lang="en-US" dirty="0"/>
              <a:t>// buffer is the buffer object</a:t>
            </a:r>
          </a:p>
          <a:p>
            <a:endParaRPr lang="en-US" dirty="0"/>
          </a:p>
          <a:p>
            <a:r>
              <a:rPr lang="en-US" dirty="0"/>
              <a:t>BUFFER </a:t>
            </a:r>
            <a:r>
              <a:rPr lang="en-US" dirty="0">
                <a:sym typeface="Wingdings" panose="05000000000000000000" pitchFamily="2" charset="2"/>
              </a:rPr>
              <a:t> UNIFORM BLOCK</a:t>
            </a:r>
            <a:endParaRPr lang="en-US" dirty="0"/>
          </a:p>
        </p:txBody>
      </p:sp>
    </p:spTree>
    <p:extLst>
      <p:ext uri="{BB962C8B-B14F-4D97-AF65-F5344CB8AC3E}">
        <p14:creationId xmlns:p14="http://schemas.microsoft.com/office/powerpoint/2010/main" val="2525326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375F3-6D60-4254-9DA9-01DD0E654512}"/>
              </a:ext>
            </a:extLst>
          </p:cNvPr>
          <p:cNvSpPr>
            <a:spLocks noGrp="1"/>
          </p:cNvSpPr>
          <p:nvPr>
            <p:ph type="title"/>
          </p:nvPr>
        </p:nvSpPr>
        <p:spPr/>
        <p:txBody>
          <a:bodyPr/>
          <a:lstStyle/>
          <a:p>
            <a:r>
              <a:rPr lang="en-US" dirty="0"/>
              <a:t>Access Uniform  </a:t>
            </a:r>
          </a:p>
        </p:txBody>
      </p:sp>
      <p:sp>
        <p:nvSpPr>
          <p:cNvPr id="3" name="Content Placeholder 2">
            <a:extLst>
              <a:ext uri="{FF2B5EF4-FFF2-40B4-BE49-F238E27FC236}">
                <a16:creationId xmlns:a16="http://schemas.microsoft.com/office/drawing/2014/main" id="{33C2BC6A-A2FA-48B5-89F0-AF47D0B4A3C9}"/>
              </a:ext>
            </a:extLst>
          </p:cNvPr>
          <p:cNvSpPr>
            <a:spLocks noGrp="1"/>
          </p:cNvSpPr>
          <p:nvPr>
            <p:ph idx="1"/>
          </p:nvPr>
        </p:nvSpPr>
        <p:spPr/>
        <p:txBody>
          <a:bodyPr/>
          <a:lstStyle/>
          <a:p>
            <a:r>
              <a:rPr lang="en-US" dirty="0"/>
              <a:t>Void </a:t>
            </a:r>
            <a:r>
              <a:rPr lang="en-US" dirty="0" err="1"/>
              <a:t>glGetUniformIndices</a:t>
            </a:r>
            <a:r>
              <a:rPr lang="en-US" dirty="0"/>
              <a:t>(</a:t>
            </a:r>
            <a:r>
              <a:rPr lang="en-US" dirty="0" err="1"/>
              <a:t>Gluint</a:t>
            </a:r>
            <a:r>
              <a:rPr lang="en-US" dirty="0"/>
              <a:t> program, </a:t>
            </a:r>
            <a:r>
              <a:rPr lang="en-US" dirty="0" err="1"/>
              <a:t>Glsizei</a:t>
            </a:r>
            <a:r>
              <a:rPr lang="en-US" dirty="0"/>
              <a:t> </a:t>
            </a:r>
            <a:r>
              <a:rPr lang="en-US" dirty="0" err="1"/>
              <a:t>uniformCount</a:t>
            </a:r>
            <a:r>
              <a:rPr lang="en-US" dirty="0"/>
              <a:t>, const char** </a:t>
            </a:r>
            <a:r>
              <a:rPr lang="en-US" dirty="0" err="1"/>
              <a:t>uniformNames</a:t>
            </a:r>
            <a:r>
              <a:rPr lang="en-US" dirty="0"/>
              <a:t>, </a:t>
            </a:r>
            <a:r>
              <a:rPr lang="en-US" dirty="0" err="1"/>
              <a:t>Gluint</a:t>
            </a:r>
            <a:r>
              <a:rPr lang="en-US" dirty="0"/>
              <a:t>* </a:t>
            </a:r>
            <a:r>
              <a:rPr lang="en-US" dirty="0" err="1"/>
              <a:t>uniformIndices</a:t>
            </a:r>
            <a:r>
              <a:rPr lang="en-US" dirty="0"/>
              <a:t>);</a:t>
            </a:r>
          </a:p>
          <a:p>
            <a:pPr lvl="1"/>
            <a:r>
              <a:rPr lang="en-US" dirty="0"/>
              <a:t>// to get one or more uniform variable index (indices) in a </a:t>
            </a:r>
            <a:r>
              <a:rPr lang="en-US" dirty="0" err="1"/>
              <a:t>uniformblock</a:t>
            </a:r>
            <a:endParaRPr lang="en-US" dirty="0"/>
          </a:p>
          <a:p>
            <a:pPr lvl="1"/>
            <a:r>
              <a:rPr lang="en-US" dirty="0"/>
              <a:t>// </a:t>
            </a:r>
            <a:r>
              <a:rPr lang="en-US" dirty="0" err="1"/>
              <a:t>uniformNames</a:t>
            </a:r>
            <a:r>
              <a:rPr lang="en-US" dirty="0"/>
              <a:t> as input, </a:t>
            </a:r>
            <a:r>
              <a:rPr lang="en-US" dirty="0" err="1"/>
              <a:t>uniformIndices</a:t>
            </a:r>
            <a:r>
              <a:rPr lang="en-US" dirty="0"/>
              <a:t> as output</a:t>
            </a:r>
          </a:p>
          <a:p>
            <a:endParaRPr lang="en-US" dirty="0"/>
          </a:p>
        </p:txBody>
      </p:sp>
    </p:spTree>
    <p:extLst>
      <p:ext uri="{BB962C8B-B14F-4D97-AF65-F5344CB8AC3E}">
        <p14:creationId xmlns:p14="http://schemas.microsoft.com/office/powerpoint/2010/main" val="1834481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D7D96-115F-4631-9D7B-AA72242BBE0D}"/>
              </a:ext>
            </a:extLst>
          </p:cNvPr>
          <p:cNvSpPr>
            <a:spLocks noGrp="1"/>
          </p:cNvSpPr>
          <p:nvPr>
            <p:ph type="title"/>
          </p:nvPr>
        </p:nvSpPr>
        <p:spPr/>
        <p:txBody>
          <a:bodyPr/>
          <a:lstStyle/>
          <a:p>
            <a:r>
              <a:rPr lang="en-US" altLang="zh-CN" dirty="0"/>
              <a:t>Buffer in shader</a:t>
            </a:r>
            <a:endParaRPr lang="en-US" dirty="0"/>
          </a:p>
        </p:txBody>
      </p:sp>
      <p:sp>
        <p:nvSpPr>
          <p:cNvPr id="3" name="Content Placeholder 2">
            <a:extLst>
              <a:ext uri="{FF2B5EF4-FFF2-40B4-BE49-F238E27FC236}">
                <a16:creationId xmlns:a16="http://schemas.microsoft.com/office/drawing/2014/main" id="{A490821E-AFBA-4B9F-AC6D-209E4FAAE1EC}"/>
              </a:ext>
            </a:extLst>
          </p:cNvPr>
          <p:cNvSpPr>
            <a:spLocks noGrp="1"/>
          </p:cNvSpPr>
          <p:nvPr>
            <p:ph idx="1"/>
          </p:nvPr>
        </p:nvSpPr>
        <p:spPr/>
        <p:txBody>
          <a:bodyPr/>
          <a:lstStyle/>
          <a:p>
            <a:r>
              <a:rPr lang="en-US" altLang="zh-CN" dirty="0"/>
              <a:t>Shader storage buffer object</a:t>
            </a:r>
          </a:p>
          <a:p>
            <a:r>
              <a:rPr lang="en-US" altLang="zh-CN" dirty="0"/>
              <a:t>Read and write</a:t>
            </a:r>
          </a:p>
          <a:p>
            <a:r>
              <a:rPr lang="en-US" dirty="0"/>
              <a:t>Access control:</a:t>
            </a:r>
          </a:p>
          <a:p>
            <a:pPr lvl="1"/>
            <a:r>
              <a:rPr lang="en-US" dirty="0"/>
              <a:t>Coherent</a:t>
            </a:r>
          </a:p>
          <a:p>
            <a:pPr lvl="1"/>
            <a:r>
              <a:rPr lang="en-US" dirty="0"/>
              <a:t>Atomic </a:t>
            </a:r>
          </a:p>
          <a:p>
            <a:pPr lvl="1"/>
            <a:r>
              <a:rPr lang="en-US" dirty="0" err="1"/>
              <a:t>Etc</a:t>
            </a:r>
            <a:endParaRPr lang="en-US" dirty="0"/>
          </a:p>
          <a:p>
            <a:r>
              <a:rPr lang="en-US" dirty="0"/>
              <a:t>Buffer Layout: std432 only</a:t>
            </a:r>
          </a:p>
          <a:p>
            <a:r>
              <a:rPr lang="en-US" dirty="0"/>
              <a:t>Uniform layout: std140 or std432</a:t>
            </a:r>
          </a:p>
        </p:txBody>
      </p:sp>
      <p:sp>
        <p:nvSpPr>
          <p:cNvPr id="4" name="Rectangle 3">
            <a:extLst>
              <a:ext uri="{FF2B5EF4-FFF2-40B4-BE49-F238E27FC236}">
                <a16:creationId xmlns:a16="http://schemas.microsoft.com/office/drawing/2014/main" id="{82FD2E9A-EB3C-4A03-ACD2-69F9D9246AAD}"/>
              </a:ext>
            </a:extLst>
          </p:cNvPr>
          <p:cNvSpPr/>
          <p:nvPr/>
        </p:nvSpPr>
        <p:spPr>
          <a:xfrm>
            <a:off x="6685005" y="2384854"/>
            <a:ext cx="4423719" cy="3496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buffer </a:t>
            </a:r>
            <a:r>
              <a:rPr lang="en-US" dirty="0" err="1"/>
              <a:t>BUfferObjName</a:t>
            </a:r>
            <a:r>
              <a:rPr lang="en-US" dirty="0"/>
              <a:t>{</a:t>
            </a:r>
          </a:p>
          <a:p>
            <a:r>
              <a:rPr lang="en-US" dirty="0"/>
              <a:t>	int mode;</a:t>
            </a:r>
          </a:p>
          <a:p>
            <a:r>
              <a:rPr lang="en-US" dirty="0"/>
              <a:t>	vec4 points[];</a:t>
            </a:r>
          </a:p>
          <a:p>
            <a:r>
              <a:rPr lang="en-US" dirty="0"/>
              <a:t>}</a:t>
            </a:r>
          </a:p>
        </p:txBody>
      </p:sp>
    </p:spTree>
    <p:extLst>
      <p:ext uri="{BB962C8B-B14F-4D97-AF65-F5344CB8AC3E}">
        <p14:creationId xmlns:p14="http://schemas.microsoft.com/office/powerpoint/2010/main" val="3113530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Finishing the Cube Program</a:t>
            </a:r>
          </a:p>
        </p:txBody>
      </p:sp>
      <p:sp>
        <p:nvSpPr>
          <p:cNvPr id="6" name="Content Placeholder 5"/>
          <p:cNvSpPr>
            <a:spLocks noGrp="1"/>
          </p:cNvSpPr>
          <p:nvPr>
            <p:ph idx="1"/>
          </p:nvPr>
        </p:nvSpPr>
        <p:spPr/>
        <p:txBody>
          <a:bodyPr>
            <a:normAutofit fontScale="77500" lnSpcReduction="20000"/>
          </a:bodyPr>
          <a:lstStyle/>
          <a:p>
            <a:pPr marL="445234" lvl="1" indent="0">
              <a:buNone/>
            </a:pPr>
            <a:r>
              <a:rPr lang="en-US" dirty="0" err="1">
                <a:solidFill>
                  <a:srgbClr val="660066"/>
                </a:solidFill>
                <a:latin typeface="Consolas"/>
                <a:cs typeface="Consolas"/>
              </a:rPr>
              <a:t>int</a:t>
            </a:r>
            <a:r>
              <a:rPr lang="en-US" dirty="0">
                <a:solidFill>
                  <a:srgbClr val="660066"/>
                </a:solidFill>
                <a:latin typeface="Consolas"/>
                <a:cs typeface="Consolas"/>
              </a:rPr>
              <a:t> main( </a:t>
            </a:r>
            <a:r>
              <a:rPr lang="en-US" dirty="0" err="1">
                <a:solidFill>
                  <a:srgbClr val="660066"/>
                </a:solidFill>
                <a:latin typeface="Consolas"/>
                <a:cs typeface="Consolas"/>
              </a:rPr>
              <a:t>int</a:t>
            </a:r>
            <a:r>
              <a:rPr lang="en-US" dirty="0">
                <a:solidFill>
                  <a:srgbClr val="660066"/>
                </a:solidFill>
                <a:latin typeface="Consolas"/>
                <a:cs typeface="Consolas"/>
              </a:rPr>
              <a:t> </a:t>
            </a:r>
            <a:r>
              <a:rPr lang="en-US" dirty="0" err="1">
                <a:solidFill>
                  <a:srgbClr val="660066"/>
                </a:solidFill>
                <a:latin typeface="Consolas"/>
                <a:cs typeface="Consolas"/>
              </a:rPr>
              <a:t>argc</a:t>
            </a:r>
            <a:r>
              <a:rPr lang="en-US" dirty="0">
                <a:solidFill>
                  <a:srgbClr val="660066"/>
                </a:solidFill>
                <a:latin typeface="Consolas"/>
                <a:cs typeface="Consolas"/>
              </a:rPr>
              <a:t>, char **</a:t>
            </a:r>
            <a:r>
              <a:rPr lang="en-US" dirty="0" err="1">
                <a:solidFill>
                  <a:srgbClr val="660066"/>
                </a:solidFill>
                <a:latin typeface="Consolas"/>
                <a:cs typeface="Consolas"/>
              </a:rPr>
              <a:t>argv</a:t>
            </a:r>
            <a:r>
              <a:rPr lang="en-US" dirty="0">
                <a:solidFill>
                  <a:srgbClr val="660066"/>
                </a:solidFill>
                <a:latin typeface="Consolas"/>
                <a:cs typeface="Consolas"/>
              </a:rPr>
              <a:t> )</a:t>
            </a:r>
          </a:p>
          <a:p>
            <a:pPr marL="445234" lvl="1" indent="0">
              <a:buNone/>
            </a:pPr>
            <a:r>
              <a:rPr lang="en-US" dirty="0">
                <a:solidFill>
                  <a:srgbClr val="660066"/>
                </a:solidFill>
                <a:latin typeface="Consolas"/>
                <a:cs typeface="Consolas"/>
              </a:rPr>
              <a:t>{</a:t>
            </a:r>
          </a:p>
          <a:p>
            <a:pPr marL="445234" lvl="1" indent="0">
              <a:buNone/>
            </a:pPr>
            <a:r>
              <a:rPr lang="en-US" dirty="0">
                <a:solidFill>
                  <a:srgbClr val="660066"/>
                </a:solidFill>
                <a:latin typeface="Consolas"/>
                <a:cs typeface="Consolas"/>
              </a:rPr>
              <a:t>    </a:t>
            </a:r>
            <a:r>
              <a:rPr lang="en-US" dirty="0" err="1">
                <a:solidFill>
                  <a:srgbClr val="660066"/>
                </a:solidFill>
                <a:latin typeface="Consolas"/>
                <a:cs typeface="Consolas"/>
              </a:rPr>
              <a:t>glutInit</a:t>
            </a:r>
            <a:r>
              <a:rPr lang="en-US" dirty="0">
                <a:solidFill>
                  <a:srgbClr val="660066"/>
                </a:solidFill>
                <a:latin typeface="Consolas"/>
                <a:cs typeface="Consolas"/>
              </a:rPr>
              <a:t>( &amp;</a:t>
            </a:r>
            <a:r>
              <a:rPr lang="en-US" dirty="0" err="1">
                <a:solidFill>
                  <a:srgbClr val="660066"/>
                </a:solidFill>
                <a:latin typeface="Consolas"/>
                <a:cs typeface="Consolas"/>
              </a:rPr>
              <a:t>argc</a:t>
            </a:r>
            <a:r>
              <a:rPr lang="en-US" dirty="0">
                <a:solidFill>
                  <a:srgbClr val="660066"/>
                </a:solidFill>
                <a:latin typeface="Consolas"/>
                <a:cs typeface="Consolas"/>
              </a:rPr>
              <a:t>, </a:t>
            </a:r>
            <a:r>
              <a:rPr lang="en-US" dirty="0" err="1">
                <a:solidFill>
                  <a:srgbClr val="660066"/>
                </a:solidFill>
                <a:latin typeface="Consolas"/>
                <a:cs typeface="Consolas"/>
              </a:rPr>
              <a:t>argv</a:t>
            </a:r>
            <a:r>
              <a:rPr lang="en-US" dirty="0">
                <a:solidFill>
                  <a:srgbClr val="660066"/>
                </a:solidFill>
                <a:latin typeface="Consolas"/>
                <a:cs typeface="Consolas"/>
              </a:rPr>
              <a:t> );</a:t>
            </a:r>
          </a:p>
          <a:p>
            <a:pPr marL="445234" lvl="1" indent="0">
              <a:buNone/>
            </a:pPr>
            <a:r>
              <a:rPr lang="en-US" dirty="0">
                <a:solidFill>
                  <a:srgbClr val="660066"/>
                </a:solidFill>
                <a:latin typeface="Consolas"/>
                <a:cs typeface="Consolas"/>
              </a:rPr>
              <a:t>    </a:t>
            </a:r>
            <a:r>
              <a:rPr lang="en-US" dirty="0" err="1">
                <a:solidFill>
                  <a:srgbClr val="660066"/>
                </a:solidFill>
                <a:latin typeface="Consolas"/>
                <a:cs typeface="Consolas"/>
              </a:rPr>
              <a:t>glutInitDisplayMode</a:t>
            </a:r>
            <a:r>
              <a:rPr lang="en-US" dirty="0">
                <a:solidFill>
                  <a:srgbClr val="660066"/>
                </a:solidFill>
                <a:latin typeface="Consolas"/>
                <a:cs typeface="Consolas"/>
              </a:rPr>
              <a:t>( GLUT_RGBA | GLUT_DOUBLE |GLUT_DEPTH );</a:t>
            </a:r>
          </a:p>
          <a:p>
            <a:pPr marL="445234" lvl="1" indent="0">
              <a:buNone/>
            </a:pPr>
            <a:r>
              <a:rPr lang="en-US" dirty="0">
                <a:solidFill>
                  <a:srgbClr val="660066"/>
                </a:solidFill>
                <a:latin typeface="Consolas"/>
                <a:cs typeface="Consolas"/>
              </a:rPr>
              <a:t>    </a:t>
            </a:r>
            <a:r>
              <a:rPr lang="en-US" dirty="0" err="1">
                <a:solidFill>
                  <a:srgbClr val="660066"/>
                </a:solidFill>
                <a:latin typeface="Consolas"/>
                <a:cs typeface="Consolas"/>
              </a:rPr>
              <a:t>glutInitWindowSize</a:t>
            </a:r>
            <a:r>
              <a:rPr lang="en-US" dirty="0">
                <a:solidFill>
                  <a:srgbClr val="660066"/>
                </a:solidFill>
                <a:latin typeface="Consolas"/>
                <a:cs typeface="Consolas"/>
              </a:rPr>
              <a:t>( 512, 512 );</a:t>
            </a:r>
          </a:p>
          <a:p>
            <a:pPr marL="445234" lvl="1" indent="0">
              <a:buNone/>
            </a:pPr>
            <a:r>
              <a:rPr lang="en-US" dirty="0">
                <a:solidFill>
                  <a:srgbClr val="660066"/>
                </a:solidFill>
                <a:latin typeface="Consolas"/>
                <a:cs typeface="Consolas"/>
              </a:rPr>
              <a:t>    </a:t>
            </a:r>
            <a:r>
              <a:rPr lang="en-US" dirty="0" err="1">
                <a:solidFill>
                  <a:srgbClr val="660066"/>
                </a:solidFill>
                <a:latin typeface="Consolas"/>
                <a:cs typeface="Consolas"/>
              </a:rPr>
              <a:t>glutCreateWindow</a:t>
            </a:r>
            <a:r>
              <a:rPr lang="en-US" dirty="0">
                <a:solidFill>
                  <a:srgbClr val="660066"/>
                </a:solidFill>
                <a:latin typeface="Consolas"/>
                <a:cs typeface="Consolas"/>
              </a:rPr>
              <a:t>( "Color Cube" );</a:t>
            </a:r>
          </a:p>
          <a:p>
            <a:pPr marL="445234" lvl="1" indent="0">
              <a:buNone/>
            </a:pPr>
            <a:endParaRPr lang="en-US" dirty="0">
              <a:solidFill>
                <a:srgbClr val="660066"/>
              </a:solidFill>
              <a:latin typeface="Consolas"/>
              <a:cs typeface="Consolas"/>
            </a:endParaRPr>
          </a:p>
          <a:p>
            <a:pPr marL="445234" lvl="1" indent="0">
              <a:buNone/>
            </a:pPr>
            <a:r>
              <a:rPr lang="en-US" dirty="0">
                <a:solidFill>
                  <a:srgbClr val="660066"/>
                </a:solidFill>
                <a:latin typeface="Consolas"/>
                <a:cs typeface="Consolas"/>
              </a:rPr>
              <a:t>    </a:t>
            </a:r>
            <a:r>
              <a:rPr lang="en-US" dirty="0" err="1">
                <a:solidFill>
                  <a:srgbClr val="660066"/>
                </a:solidFill>
                <a:latin typeface="Consolas"/>
                <a:cs typeface="Consolas"/>
              </a:rPr>
              <a:t>glewInit</a:t>
            </a:r>
            <a:r>
              <a:rPr lang="en-US" dirty="0">
                <a:solidFill>
                  <a:srgbClr val="660066"/>
                </a:solidFill>
                <a:latin typeface="Consolas"/>
                <a:cs typeface="Consolas"/>
              </a:rPr>
              <a:t>();</a:t>
            </a:r>
          </a:p>
          <a:p>
            <a:pPr marL="445234" lvl="1" indent="0">
              <a:buNone/>
            </a:pPr>
            <a:r>
              <a:rPr lang="en-US" dirty="0">
                <a:solidFill>
                  <a:srgbClr val="660066"/>
                </a:solidFill>
                <a:latin typeface="Consolas"/>
                <a:cs typeface="Consolas"/>
              </a:rPr>
              <a:t>    </a:t>
            </a:r>
            <a:r>
              <a:rPr lang="en-US" dirty="0" err="1">
                <a:solidFill>
                  <a:srgbClr val="660066"/>
                </a:solidFill>
                <a:latin typeface="Consolas"/>
                <a:cs typeface="Consolas"/>
              </a:rPr>
              <a:t>init</a:t>
            </a:r>
            <a:r>
              <a:rPr lang="en-US" dirty="0">
                <a:solidFill>
                  <a:srgbClr val="660066"/>
                </a:solidFill>
                <a:latin typeface="Consolas"/>
                <a:cs typeface="Consolas"/>
              </a:rPr>
              <a:t>();</a:t>
            </a:r>
          </a:p>
          <a:p>
            <a:pPr marL="445234" lvl="1" indent="0">
              <a:buNone/>
            </a:pPr>
            <a:endParaRPr lang="en-US" dirty="0">
              <a:solidFill>
                <a:srgbClr val="660066"/>
              </a:solidFill>
              <a:latin typeface="Consolas"/>
              <a:cs typeface="Consolas"/>
            </a:endParaRPr>
          </a:p>
          <a:p>
            <a:pPr marL="445234" lvl="1" indent="0">
              <a:buNone/>
            </a:pPr>
            <a:r>
              <a:rPr lang="en-US" dirty="0">
                <a:solidFill>
                  <a:srgbClr val="660066"/>
                </a:solidFill>
                <a:latin typeface="Consolas"/>
                <a:cs typeface="Consolas"/>
              </a:rPr>
              <a:t>    </a:t>
            </a:r>
            <a:r>
              <a:rPr lang="en-US" dirty="0" err="1">
                <a:solidFill>
                  <a:srgbClr val="660066"/>
                </a:solidFill>
                <a:latin typeface="Consolas"/>
                <a:cs typeface="Consolas"/>
              </a:rPr>
              <a:t>glutDisplayFunc</a:t>
            </a:r>
            <a:r>
              <a:rPr lang="en-US" dirty="0">
                <a:solidFill>
                  <a:srgbClr val="660066"/>
                </a:solidFill>
                <a:latin typeface="Consolas"/>
                <a:cs typeface="Consolas"/>
              </a:rPr>
              <a:t>( display );</a:t>
            </a:r>
          </a:p>
          <a:p>
            <a:pPr marL="445234" lvl="1" indent="0">
              <a:buNone/>
            </a:pPr>
            <a:r>
              <a:rPr lang="en-US" dirty="0">
                <a:solidFill>
                  <a:srgbClr val="660066"/>
                </a:solidFill>
                <a:latin typeface="Consolas"/>
                <a:cs typeface="Consolas"/>
              </a:rPr>
              <a:t>    </a:t>
            </a:r>
            <a:r>
              <a:rPr lang="en-US" dirty="0" err="1">
                <a:solidFill>
                  <a:srgbClr val="660066"/>
                </a:solidFill>
                <a:latin typeface="Consolas"/>
                <a:cs typeface="Consolas"/>
              </a:rPr>
              <a:t>glutKeyboardFunc</a:t>
            </a:r>
            <a:r>
              <a:rPr lang="en-US" dirty="0">
                <a:solidFill>
                  <a:srgbClr val="660066"/>
                </a:solidFill>
                <a:latin typeface="Consolas"/>
                <a:cs typeface="Consolas"/>
              </a:rPr>
              <a:t>( keyboard );</a:t>
            </a:r>
          </a:p>
          <a:p>
            <a:pPr marL="445234" lvl="1" indent="0">
              <a:buNone/>
            </a:pPr>
            <a:r>
              <a:rPr lang="en-US" dirty="0">
                <a:solidFill>
                  <a:srgbClr val="660066"/>
                </a:solidFill>
                <a:latin typeface="Consolas"/>
                <a:cs typeface="Consolas"/>
              </a:rPr>
              <a:t>    </a:t>
            </a:r>
            <a:r>
              <a:rPr lang="en-US" dirty="0" err="1">
                <a:solidFill>
                  <a:srgbClr val="660066"/>
                </a:solidFill>
                <a:latin typeface="Consolas"/>
                <a:cs typeface="Consolas"/>
              </a:rPr>
              <a:t>glutMainLoop</a:t>
            </a:r>
            <a:r>
              <a:rPr lang="en-US" dirty="0">
                <a:solidFill>
                  <a:srgbClr val="660066"/>
                </a:solidFill>
                <a:latin typeface="Consolas"/>
                <a:cs typeface="Consolas"/>
              </a:rPr>
              <a:t>();</a:t>
            </a:r>
          </a:p>
          <a:p>
            <a:pPr marL="445234" lvl="1" indent="0">
              <a:buNone/>
            </a:pPr>
            <a:endParaRPr lang="en-US" dirty="0">
              <a:solidFill>
                <a:srgbClr val="660066"/>
              </a:solidFill>
              <a:latin typeface="Consolas"/>
              <a:cs typeface="Consolas"/>
            </a:endParaRPr>
          </a:p>
          <a:p>
            <a:pPr marL="445234" lvl="1" indent="0">
              <a:buNone/>
            </a:pPr>
            <a:r>
              <a:rPr lang="en-US" dirty="0">
                <a:solidFill>
                  <a:srgbClr val="660066"/>
                </a:solidFill>
                <a:latin typeface="Consolas"/>
                <a:cs typeface="Consolas"/>
              </a:rPr>
              <a:t>    return 0;</a:t>
            </a:r>
          </a:p>
          <a:p>
            <a:pPr marL="445234" lvl="1" indent="0">
              <a:buNone/>
            </a:pPr>
            <a:r>
              <a:rPr lang="en-US" dirty="0">
                <a:solidFill>
                  <a:srgbClr val="660066"/>
                </a:solidFill>
                <a:latin typeface="Consolas"/>
                <a:cs typeface="Consolas"/>
              </a:rPr>
              <a:t>}</a:t>
            </a:r>
          </a:p>
        </p:txBody>
      </p:sp>
    </p:spTree>
    <p:extLst>
      <p:ext uri="{BB962C8B-B14F-4D97-AF65-F5344CB8AC3E}">
        <p14:creationId xmlns:p14="http://schemas.microsoft.com/office/powerpoint/2010/main" val="376898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6D0B-7518-4981-ABAB-8BF1187A98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93FED2-ED99-4AA8-B83C-227C356A632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5A53A35-A3A6-467E-A1AC-1F5BAE7733AB}"/>
              </a:ext>
            </a:extLst>
          </p:cNvPr>
          <p:cNvPicPr>
            <a:picLocks noChangeAspect="1"/>
          </p:cNvPicPr>
          <p:nvPr/>
        </p:nvPicPr>
        <p:blipFill>
          <a:blip r:embed="rId3"/>
          <a:stretch>
            <a:fillRect/>
          </a:stretch>
        </p:blipFill>
        <p:spPr>
          <a:xfrm>
            <a:off x="0" y="365125"/>
            <a:ext cx="6361043" cy="4536332"/>
          </a:xfrm>
          <a:prstGeom prst="rect">
            <a:avLst/>
          </a:prstGeom>
        </p:spPr>
      </p:pic>
      <p:pic>
        <p:nvPicPr>
          <p:cNvPr id="5" name="Picture 4">
            <a:extLst>
              <a:ext uri="{FF2B5EF4-FFF2-40B4-BE49-F238E27FC236}">
                <a16:creationId xmlns:a16="http://schemas.microsoft.com/office/drawing/2014/main" id="{98ABB91B-9DAF-433A-80AA-7732BEF83597}"/>
              </a:ext>
            </a:extLst>
          </p:cNvPr>
          <p:cNvPicPr>
            <a:picLocks noChangeAspect="1"/>
          </p:cNvPicPr>
          <p:nvPr/>
        </p:nvPicPr>
        <p:blipFill>
          <a:blip r:embed="rId4"/>
          <a:stretch>
            <a:fillRect/>
          </a:stretch>
        </p:blipFill>
        <p:spPr>
          <a:xfrm>
            <a:off x="6155635" y="1690688"/>
            <a:ext cx="6148154" cy="4935641"/>
          </a:xfrm>
          <a:prstGeom prst="rect">
            <a:avLst/>
          </a:prstGeom>
        </p:spPr>
      </p:pic>
    </p:spTree>
    <p:extLst>
      <p:ext uri="{BB962C8B-B14F-4D97-AF65-F5344CB8AC3E}">
        <p14:creationId xmlns:p14="http://schemas.microsoft.com/office/powerpoint/2010/main" val="3277495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Variables</a:t>
            </a:r>
          </a:p>
        </p:txBody>
      </p:sp>
      <p:sp>
        <p:nvSpPr>
          <p:cNvPr id="3" name="Content Placeholder 2"/>
          <p:cNvSpPr>
            <a:spLocks noGrp="1"/>
          </p:cNvSpPr>
          <p:nvPr>
            <p:ph idx="1"/>
          </p:nvPr>
        </p:nvSpPr>
        <p:spPr/>
        <p:txBody>
          <a:bodyPr>
            <a:normAutofit fontScale="85000" lnSpcReduction="20000"/>
          </a:bodyPr>
          <a:lstStyle/>
          <a:p>
            <a:r>
              <a:rPr lang="en-US" dirty="0" err="1">
                <a:solidFill>
                  <a:srgbClr val="660066"/>
                </a:solidFill>
                <a:latin typeface="Consolas"/>
                <a:cs typeface="Consolas"/>
              </a:rPr>
              <a:t>gl_Position</a:t>
            </a:r>
            <a:endParaRPr lang="en-US" dirty="0"/>
          </a:p>
          <a:p>
            <a:pPr lvl="1"/>
            <a:r>
              <a:rPr lang="en-US" dirty="0"/>
              <a:t>(required) output position from vertex shader</a:t>
            </a:r>
          </a:p>
          <a:p>
            <a:pPr lvl="1"/>
            <a:endParaRPr lang="en-US" dirty="0"/>
          </a:p>
          <a:p>
            <a:r>
              <a:rPr lang="en-US" dirty="0" err="1">
                <a:solidFill>
                  <a:srgbClr val="660066"/>
                </a:solidFill>
                <a:latin typeface="Consolas"/>
                <a:cs typeface="Consolas"/>
              </a:rPr>
              <a:t>gl_FragCoord</a:t>
            </a:r>
            <a:endParaRPr lang="en-US" dirty="0">
              <a:solidFill>
                <a:srgbClr val="660066"/>
              </a:solidFill>
              <a:latin typeface="Consolas"/>
              <a:cs typeface="Consolas"/>
            </a:endParaRPr>
          </a:p>
          <a:p>
            <a:pPr lvl="1"/>
            <a:r>
              <a:rPr lang="en-US" dirty="0"/>
              <a:t>input fragment position</a:t>
            </a:r>
          </a:p>
          <a:p>
            <a:r>
              <a:rPr lang="en-US" altLang="zh-CN" dirty="0" err="1">
                <a:solidFill>
                  <a:srgbClr val="660066"/>
                </a:solidFill>
                <a:latin typeface="Consolas"/>
                <a:cs typeface="Consolas"/>
              </a:rPr>
              <a:t>gl_FrontFacing</a:t>
            </a:r>
            <a:endParaRPr lang="en-US" altLang="zh-CN" dirty="0">
              <a:solidFill>
                <a:srgbClr val="660066"/>
              </a:solidFill>
              <a:latin typeface="Consolas"/>
              <a:cs typeface="Consolas"/>
            </a:endParaRPr>
          </a:p>
          <a:p>
            <a:pPr lvl="1"/>
            <a:r>
              <a:rPr lang="en-US" dirty="0">
                <a:latin typeface="Consolas"/>
                <a:cs typeface="Consolas"/>
              </a:rPr>
              <a:t>Input fragment front facing or not</a:t>
            </a:r>
            <a:endParaRPr lang="en-US" dirty="0">
              <a:solidFill>
                <a:srgbClr val="660066"/>
              </a:solidFill>
              <a:latin typeface="Consolas"/>
              <a:cs typeface="Consolas"/>
            </a:endParaRPr>
          </a:p>
          <a:p>
            <a:r>
              <a:rPr lang="en-US" dirty="0" err="1">
                <a:solidFill>
                  <a:srgbClr val="660066"/>
                </a:solidFill>
                <a:latin typeface="Consolas"/>
                <a:cs typeface="Consolas"/>
              </a:rPr>
              <a:t>gl_FragDepth</a:t>
            </a:r>
            <a:endParaRPr lang="en-US" dirty="0"/>
          </a:p>
          <a:p>
            <a:pPr lvl="1"/>
            <a:r>
              <a:rPr lang="en-US" dirty="0"/>
              <a:t>Bool input depth value in fragment shader</a:t>
            </a:r>
          </a:p>
          <a:p>
            <a:r>
              <a:rPr lang="en-US" dirty="0" err="1">
                <a:solidFill>
                  <a:srgbClr val="660066"/>
                </a:solidFill>
                <a:latin typeface="Consolas"/>
                <a:cs typeface="Consolas"/>
              </a:rPr>
              <a:t>gl_PointCoord</a:t>
            </a:r>
            <a:endParaRPr lang="en-US" dirty="0"/>
          </a:p>
          <a:p>
            <a:pPr lvl="1"/>
            <a:r>
              <a:rPr lang="en-US" dirty="0"/>
              <a:t>Vec2 input</a:t>
            </a:r>
          </a:p>
          <a:p>
            <a:pPr lvl="1"/>
            <a:r>
              <a:rPr lang="en-US" dirty="0"/>
              <a:t>The location within a point primitive that defines the position of the fragment relative to the side of the point. </a:t>
            </a:r>
          </a:p>
        </p:txBody>
      </p:sp>
    </p:spTree>
    <p:extLst>
      <p:ext uri="{BB962C8B-B14F-4D97-AF65-F5344CB8AC3E}">
        <p14:creationId xmlns:p14="http://schemas.microsoft.com/office/powerpoint/2010/main" val="138645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306572" y="329693"/>
            <a:ext cx="11729484" cy="1325563"/>
          </a:xfrm>
        </p:spPr>
        <p:txBody>
          <a:bodyPr>
            <a:normAutofit/>
          </a:bodyPr>
          <a:lstStyle/>
          <a:p>
            <a:r>
              <a:rPr lang="en-US" dirty="0"/>
              <a:t>Simple Data flow</a:t>
            </a:r>
            <a:br>
              <a:rPr lang="en-US" dirty="0"/>
            </a:br>
            <a:r>
              <a:rPr lang="en-US" dirty="0"/>
              <a:t>Vertex shader </a:t>
            </a:r>
            <a:r>
              <a:rPr lang="en-US" dirty="0">
                <a:sym typeface="Wingdings" panose="05000000000000000000" pitchFamily="2" charset="2"/>
              </a:rPr>
              <a:t> Raster  Fragment Shader  FB</a:t>
            </a:r>
            <a:endParaRPr lang="en-US" dirty="0"/>
          </a:p>
        </p:txBody>
      </p:sp>
      <p:sp>
        <p:nvSpPr>
          <p:cNvPr id="3" name="Content Placeholder 2"/>
          <p:cNvSpPr>
            <a:spLocks noGrp="1"/>
          </p:cNvSpPr>
          <p:nvPr>
            <p:ph idx="1"/>
          </p:nvPr>
        </p:nvSpPr>
        <p:spPr>
          <a:xfrm>
            <a:off x="505282" y="1983939"/>
            <a:ext cx="4467448" cy="4351338"/>
          </a:xfrm>
          <a:ln w="28575">
            <a:solidFill>
              <a:schemeClr val="accent1">
                <a:lumMod val="75000"/>
              </a:schemeClr>
            </a:solidFill>
          </a:ln>
        </p:spPr>
        <p:txBody>
          <a:bodyPr>
            <a:noAutofit/>
          </a:bodyPr>
          <a:lstStyle/>
          <a:p>
            <a:pPr marL="445234" lvl="1" indent="0">
              <a:buNone/>
            </a:pPr>
            <a:endParaRPr lang="en-US" sz="2000" dirty="0">
              <a:solidFill>
                <a:srgbClr val="660066"/>
              </a:solidFill>
              <a:latin typeface="Consolas"/>
              <a:cs typeface="Consolas"/>
            </a:endParaRPr>
          </a:p>
          <a:p>
            <a:pPr marL="445234" lvl="1" indent="0">
              <a:buNone/>
            </a:pPr>
            <a:r>
              <a:rPr lang="en-US" sz="2000" dirty="0">
                <a:solidFill>
                  <a:srgbClr val="660066"/>
                </a:solidFill>
                <a:latin typeface="Consolas"/>
                <a:cs typeface="Consolas"/>
              </a:rPr>
              <a:t>#version 430</a:t>
            </a:r>
          </a:p>
          <a:p>
            <a:pPr marL="445234" lvl="1" indent="0">
              <a:buNone/>
            </a:pPr>
            <a:endParaRPr lang="en-US" sz="2000" dirty="0">
              <a:solidFill>
                <a:srgbClr val="660066"/>
              </a:solidFill>
              <a:latin typeface="Consolas"/>
              <a:cs typeface="Consolas"/>
            </a:endParaRPr>
          </a:p>
          <a:p>
            <a:pPr marL="445234" lvl="1" indent="0">
              <a:buNone/>
            </a:pPr>
            <a:r>
              <a:rPr lang="en-US" sz="2000" dirty="0">
                <a:solidFill>
                  <a:srgbClr val="660066"/>
                </a:solidFill>
                <a:latin typeface="Consolas"/>
                <a:cs typeface="Consolas"/>
              </a:rPr>
              <a:t>in vec4 </a:t>
            </a:r>
            <a:r>
              <a:rPr lang="en-US" sz="2000" dirty="0" err="1">
                <a:solidFill>
                  <a:srgbClr val="660066"/>
                </a:solidFill>
                <a:latin typeface="Consolas"/>
                <a:cs typeface="Consolas"/>
              </a:rPr>
              <a:t>vPosition</a:t>
            </a:r>
            <a:r>
              <a:rPr lang="en-US" sz="2000" dirty="0">
                <a:solidFill>
                  <a:srgbClr val="660066"/>
                </a:solidFill>
                <a:latin typeface="Consolas"/>
                <a:cs typeface="Consolas"/>
              </a:rPr>
              <a:t>;</a:t>
            </a:r>
          </a:p>
          <a:p>
            <a:pPr marL="445234" lvl="1" indent="0">
              <a:buNone/>
            </a:pPr>
            <a:r>
              <a:rPr lang="en-US" sz="2000" dirty="0">
                <a:solidFill>
                  <a:srgbClr val="660066"/>
                </a:solidFill>
                <a:latin typeface="Consolas"/>
                <a:cs typeface="Consolas"/>
              </a:rPr>
              <a:t>in vec4 </a:t>
            </a:r>
            <a:r>
              <a:rPr lang="en-US" sz="2000" dirty="0" err="1">
                <a:solidFill>
                  <a:srgbClr val="660066"/>
                </a:solidFill>
                <a:latin typeface="Consolas"/>
                <a:cs typeface="Consolas"/>
              </a:rPr>
              <a:t>vColor</a:t>
            </a:r>
            <a:r>
              <a:rPr lang="en-US" sz="2000" dirty="0">
                <a:solidFill>
                  <a:srgbClr val="660066"/>
                </a:solidFill>
                <a:latin typeface="Consolas"/>
                <a:cs typeface="Consolas"/>
              </a:rPr>
              <a:t>;</a:t>
            </a:r>
          </a:p>
          <a:p>
            <a:pPr marL="445234" lvl="1" indent="0">
              <a:buNone/>
            </a:pPr>
            <a:endParaRPr lang="en-US" sz="2000" dirty="0">
              <a:solidFill>
                <a:srgbClr val="660066"/>
              </a:solidFill>
              <a:latin typeface="Consolas"/>
              <a:cs typeface="Consolas"/>
            </a:endParaRPr>
          </a:p>
          <a:p>
            <a:pPr marL="445234" lvl="1" indent="0">
              <a:buNone/>
            </a:pPr>
            <a:r>
              <a:rPr lang="en-US" sz="2000" dirty="0">
                <a:solidFill>
                  <a:srgbClr val="660066"/>
                </a:solidFill>
                <a:latin typeface="Consolas"/>
                <a:cs typeface="Consolas"/>
              </a:rPr>
              <a:t>out vec4 color;</a:t>
            </a:r>
          </a:p>
          <a:p>
            <a:pPr marL="445234" lvl="1" indent="0">
              <a:buNone/>
            </a:pPr>
            <a:endParaRPr lang="en-US" sz="2000" dirty="0">
              <a:solidFill>
                <a:srgbClr val="660066"/>
              </a:solidFill>
              <a:latin typeface="Consolas"/>
              <a:cs typeface="Consolas"/>
            </a:endParaRPr>
          </a:p>
          <a:p>
            <a:pPr marL="445234" lvl="1" indent="0">
              <a:buNone/>
            </a:pPr>
            <a:r>
              <a:rPr lang="en-US" sz="2000" dirty="0">
                <a:solidFill>
                  <a:srgbClr val="660066"/>
                </a:solidFill>
                <a:latin typeface="Consolas"/>
                <a:cs typeface="Consolas"/>
              </a:rPr>
              <a:t>void main()</a:t>
            </a:r>
          </a:p>
          <a:p>
            <a:pPr marL="445234" lvl="1" indent="0">
              <a:buNone/>
            </a:pPr>
            <a:r>
              <a:rPr lang="en-US" sz="2000" dirty="0">
                <a:solidFill>
                  <a:srgbClr val="660066"/>
                </a:solidFill>
                <a:latin typeface="Consolas"/>
                <a:cs typeface="Consolas"/>
              </a:rPr>
              <a:t>{</a:t>
            </a:r>
          </a:p>
          <a:p>
            <a:pPr marL="445234" lvl="1" indent="0">
              <a:buNone/>
            </a:pPr>
            <a:r>
              <a:rPr lang="en-US" sz="2000" dirty="0">
                <a:solidFill>
                  <a:srgbClr val="660066"/>
                </a:solidFill>
                <a:latin typeface="Consolas"/>
                <a:cs typeface="Consolas"/>
              </a:rPr>
              <a:t>	color = </a:t>
            </a:r>
            <a:r>
              <a:rPr lang="en-US" sz="2000" dirty="0" err="1">
                <a:solidFill>
                  <a:srgbClr val="660066"/>
                </a:solidFill>
                <a:latin typeface="Consolas"/>
                <a:cs typeface="Consolas"/>
              </a:rPr>
              <a:t>vColor</a:t>
            </a:r>
            <a:r>
              <a:rPr lang="en-US" sz="2000" dirty="0">
                <a:solidFill>
                  <a:srgbClr val="660066"/>
                </a:solidFill>
                <a:latin typeface="Consolas"/>
                <a:cs typeface="Consolas"/>
              </a:rPr>
              <a:t>;</a:t>
            </a:r>
          </a:p>
          <a:p>
            <a:pPr marL="445234" lvl="1" indent="0">
              <a:buNone/>
            </a:pPr>
            <a:r>
              <a:rPr lang="en-US" sz="2000" dirty="0">
                <a:solidFill>
                  <a:srgbClr val="660066"/>
                </a:solidFill>
                <a:latin typeface="Consolas"/>
                <a:cs typeface="Consolas"/>
              </a:rPr>
              <a:t>	</a:t>
            </a:r>
            <a:r>
              <a:rPr lang="en-US" sz="2000" dirty="0" err="1">
                <a:solidFill>
                  <a:srgbClr val="660066"/>
                </a:solidFill>
                <a:latin typeface="Consolas"/>
                <a:cs typeface="Consolas"/>
              </a:rPr>
              <a:t>gl_Position</a:t>
            </a:r>
            <a:r>
              <a:rPr lang="en-US" sz="2000" dirty="0">
                <a:solidFill>
                  <a:srgbClr val="660066"/>
                </a:solidFill>
                <a:latin typeface="Consolas"/>
                <a:cs typeface="Consolas"/>
              </a:rPr>
              <a:t> = </a:t>
            </a:r>
            <a:r>
              <a:rPr lang="en-US" sz="2000" dirty="0" err="1">
                <a:solidFill>
                  <a:srgbClr val="660066"/>
                </a:solidFill>
                <a:latin typeface="Consolas"/>
                <a:cs typeface="Consolas"/>
              </a:rPr>
              <a:t>vPosition</a:t>
            </a:r>
            <a:r>
              <a:rPr lang="en-US" sz="2000" dirty="0">
                <a:solidFill>
                  <a:srgbClr val="660066"/>
                </a:solidFill>
                <a:latin typeface="Consolas"/>
                <a:cs typeface="Consolas"/>
              </a:rPr>
              <a:t>;</a:t>
            </a:r>
          </a:p>
          <a:p>
            <a:pPr marL="445234" lvl="1" indent="0">
              <a:buNone/>
            </a:pPr>
            <a:r>
              <a:rPr lang="en-US" sz="2000" dirty="0">
                <a:solidFill>
                  <a:srgbClr val="660066"/>
                </a:solidFill>
                <a:latin typeface="Consolas"/>
                <a:cs typeface="Consolas"/>
              </a:rPr>
              <a:t>}</a:t>
            </a:r>
          </a:p>
        </p:txBody>
      </p:sp>
      <p:sp>
        <p:nvSpPr>
          <p:cNvPr id="4" name="Content Placeholder 3">
            <a:extLst>
              <a:ext uri="{FF2B5EF4-FFF2-40B4-BE49-F238E27FC236}">
                <a16:creationId xmlns:a16="http://schemas.microsoft.com/office/drawing/2014/main" id="{64C070D3-1E40-4C6F-955E-37E37110F1C1}"/>
              </a:ext>
            </a:extLst>
          </p:cNvPr>
          <p:cNvSpPr txBox="1">
            <a:spLocks/>
          </p:cNvSpPr>
          <p:nvPr/>
        </p:nvSpPr>
        <p:spPr>
          <a:xfrm>
            <a:off x="6450413" y="2045844"/>
            <a:ext cx="4570228" cy="4351338"/>
          </a:xfrm>
          <a:prstGeom prst="rect">
            <a:avLst/>
          </a:prstGeom>
          <a:ln w="28575">
            <a:solidFill>
              <a:schemeClr val="accent1">
                <a:lumMod val="75000"/>
              </a:schemeClr>
            </a:solidFill>
          </a:ln>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445234" lvl="1" indent="0">
              <a:lnSpc>
                <a:spcPct val="90000"/>
              </a:lnSpc>
              <a:spcBef>
                <a:spcPts val="500"/>
              </a:spcBef>
              <a:buFont typeface="Arial" panose="020B0604020202020204" pitchFamily="34" charset="0"/>
              <a:buNone/>
              <a:defRPr sz="2400">
                <a:solidFill>
                  <a:srgbClr val="660066"/>
                </a:solidFill>
                <a:latin typeface="Consolas"/>
                <a:cs typeface="Consolas"/>
              </a:defRP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endParaRPr lang="en-US" sz="2000" dirty="0"/>
          </a:p>
          <a:p>
            <a:pPr lvl="1"/>
            <a:r>
              <a:rPr lang="en-US" sz="2000" dirty="0"/>
              <a:t>#version 430</a:t>
            </a:r>
          </a:p>
          <a:p>
            <a:pPr lvl="1"/>
            <a:endParaRPr lang="en-US" sz="2000" dirty="0"/>
          </a:p>
          <a:p>
            <a:pPr lvl="1"/>
            <a:r>
              <a:rPr lang="en-US" sz="2000" dirty="0"/>
              <a:t>in vec4 color;</a:t>
            </a:r>
          </a:p>
          <a:p>
            <a:pPr lvl="1"/>
            <a:endParaRPr lang="en-US" sz="2000" dirty="0"/>
          </a:p>
          <a:p>
            <a:pPr lvl="1"/>
            <a:r>
              <a:rPr lang="en-US" sz="2000" dirty="0"/>
              <a:t>out vec4 </a:t>
            </a:r>
            <a:r>
              <a:rPr lang="en-US" sz="2000" dirty="0" err="1"/>
              <a:t>fColor</a:t>
            </a:r>
            <a:r>
              <a:rPr lang="en-US" sz="2000" dirty="0"/>
              <a:t>; </a:t>
            </a:r>
          </a:p>
          <a:p>
            <a:pPr lvl="1"/>
            <a:r>
              <a:rPr lang="en-US" sz="2000" dirty="0"/>
              <a:t>// fragment’s final color</a:t>
            </a:r>
          </a:p>
          <a:p>
            <a:pPr lvl="1"/>
            <a:endParaRPr lang="en-US" sz="2000" dirty="0"/>
          </a:p>
          <a:p>
            <a:pPr lvl="1"/>
            <a:r>
              <a:rPr lang="en-US" sz="2000" dirty="0"/>
              <a:t>void main()</a:t>
            </a:r>
          </a:p>
          <a:p>
            <a:pPr lvl="1"/>
            <a:r>
              <a:rPr lang="en-US" sz="2000" dirty="0"/>
              <a:t>{</a:t>
            </a:r>
          </a:p>
          <a:p>
            <a:pPr lvl="1"/>
            <a:r>
              <a:rPr lang="en-US" sz="2000" dirty="0"/>
              <a:t>	</a:t>
            </a:r>
            <a:r>
              <a:rPr lang="en-US" sz="2000" dirty="0" err="1"/>
              <a:t>fColor</a:t>
            </a:r>
            <a:r>
              <a:rPr lang="en-US" sz="2000" dirty="0"/>
              <a:t> = color;</a:t>
            </a:r>
          </a:p>
          <a:p>
            <a:pPr lvl="1"/>
            <a:r>
              <a:rPr lang="en-US" sz="2000" dirty="0"/>
              <a:t>}</a:t>
            </a:r>
          </a:p>
          <a:p>
            <a:endParaRPr lang="en-US" sz="2000" dirty="0"/>
          </a:p>
        </p:txBody>
      </p:sp>
      <p:sp>
        <p:nvSpPr>
          <p:cNvPr id="5" name="Content Placeholder 2">
            <a:extLst>
              <a:ext uri="{FF2B5EF4-FFF2-40B4-BE49-F238E27FC236}">
                <a16:creationId xmlns:a16="http://schemas.microsoft.com/office/drawing/2014/main" id="{32593225-3942-405B-8221-859B5FDEB76A}"/>
              </a:ext>
            </a:extLst>
          </p:cNvPr>
          <p:cNvSpPr txBox="1">
            <a:spLocks/>
          </p:cNvSpPr>
          <p:nvPr/>
        </p:nvSpPr>
        <p:spPr>
          <a:xfrm rot="5400000">
            <a:off x="3505659" y="3931260"/>
            <a:ext cx="4351338" cy="580509"/>
          </a:xfrm>
          <a:prstGeom prst="rect">
            <a:avLst/>
          </a:prstGeom>
          <a:ln w="28575">
            <a:solidFill>
              <a:schemeClr val="accent1">
                <a:lumMod val="7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5234" lvl="1" indent="0" algn="ctr">
              <a:buFont typeface="Arial" panose="020B0604020202020204" pitchFamily="34" charset="0"/>
              <a:buNone/>
            </a:pPr>
            <a:r>
              <a:rPr lang="en-US" sz="2000" dirty="0">
                <a:solidFill>
                  <a:srgbClr val="660066"/>
                </a:solidFill>
                <a:latin typeface="Consolas"/>
                <a:cs typeface="Consolas"/>
              </a:rPr>
              <a:t>RASTERIZATION </a:t>
            </a:r>
          </a:p>
        </p:txBody>
      </p:sp>
      <p:cxnSp>
        <p:nvCxnSpPr>
          <p:cNvPr id="6" name="Straight Arrow Connector 5">
            <a:extLst>
              <a:ext uri="{FF2B5EF4-FFF2-40B4-BE49-F238E27FC236}">
                <a16:creationId xmlns:a16="http://schemas.microsoft.com/office/drawing/2014/main" id="{F3D794CF-EEBD-4637-A6C9-274E1FB36120}"/>
              </a:ext>
            </a:extLst>
          </p:cNvPr>
          <p:cNvCxnSpPr/>
          <p:nvPr/>
        </p:nvCxnSpPr>
        <p:spPr>
          <a:xfrm>
            <a:off x="127590" y="3221665"/>
            <a:ext cx="712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F83B17D-8D6A-47A0-AC4D-C20AC98E3F3C}"/>
              </a:ext>
            </a:extLst>
          </p:cNvPr>
          <p:cNvCxnSpPr/>
          <p:nvPr/>
        </p:nvCxnSpPr>
        <p:spPr>
          <a:xfrm>
            <a:off x="127590" y="3607986"/>
            <a:ext cx="7123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9C4E890-7ABF-4DE7-9AA8-9B878C868897}"/>
              </a:ext>
            </a:extLst>
          </p:cNvPr>
          <p:cNvCxnSpPr>
            <a:cxnSpLocks/>
          </p:cNvCxnSpPr>
          <p:nvPr/>
        </p:nvCxnSpPr>
        <p:spPr>
          <a:xfrm>
            <a:off x="3356345" y="4281384"/>
            <a:ext cx="2034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ECD3D30-54CD-4347-B04B-142E2A81B4F1}"/>
              </a:ext>
            </a:extLst>
          </p:cNvPr>
          <p:cNvCxnSpPr>
            <a:cxnSpLocks/>
          </p:cNvCxnSpPr>
          <p:nvPr/>
        </p:nvCxnSpPr>
        <p:spPr>
          <a:xfrm>
            <a:off x="3356345" y="5932975"/>
            <a:ext cx="2034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7381DA8-6AC5-4BF8-A1C6-FB08CFFEA3E4}"/>
              </a:ext>
            </a:extLst>
          </p:cNvPr>
          <p:cNvCxnSpPr>
            <a:cxnSpLocks/>
          </p:cNvCxnSpPr>
          <p:nvPr/>
        </p:nvCxnSpPr>
        <p:spPr>
          <a:xfrm>
            <a:off x="9285386" y="3948610"/>
            <a:ext cx="2075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EDE426DE-35BF-4F4A-A274-B8D2725D1BCE}"/>
              </a:ext>
            </a:extLst>
          </p:cNvPr>
          <p:cNvSpPr txBox="1">
            <a:spLocks/>
          </p:cNvSpPr>
          <p:nvPr/>
        </p:nvSpPr>
        <p:spPr>
          <a:xfrm rot="5400000">
            <a:off x="9475839" y="3931259"/>
            <a:ext cx="4351338" cy="580509"/>
          </a:xfrm>
          <a:prstGeom prst="rect">
            <a:avLst/>
          </a:prstGeom>
          <a:ln w="28575">
            <a:solidFill>
              <a:schemeClr val="accent1">
                <a:lumMod val="7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5234" lvl="1" indent="0" algn="ctr">
              <a:buFont typeface="Arial" panose="020B0604020202020204" pitchFamily="34" charset="0"/>
              <a:buNone/>
            </a:pPr>
            <a:r>
              <a:rPr lang="en-US" sz="2000" dirty="0">
                <a:solidFill>
                  <a:srgbClr val="660066"/>
                </a:solidFill>
                <a:latin typeface="Consolas"/>
                <a:cs typeface="Consolas"/>
              </a:rPr>
              <a:t>Frame Buffer</a:t>
            </a:r>
          </a:p>
        </p:txBody>
      </p:sp>
      <p:cxnSp>
        <p:nvCxnSpPr>
          <p:cNvPr id="26" name="Connector: Elbow 25">
            <a:extLst>
              <a:ext uri="{FF2B5EF4-FFF2-40B4-BE49-F238E27FC236}">
                <a16:creationId xmlns:a16="http://schemas.microsoft.com/office/drawing/2014/main" id="{9D9C6AF0-B067-4B17-9CAD-C97C18831861}"/>
              </a:ext>
            </a:extLst>
          </p:cNvPr>
          <p:cNvCxnSpPr>
            <a:cxnSpLocks/>
            <a:stCxn id="5" idx="0"/>
          </p:cNvCxnSpPr>
          <p:nvPr/>
        </p:nvCxnSpPr>
        <p:spPr>
          <a:xfrm flipV="1">
            <a:off x="5971583" y="3221665"/>
            <a:ext cx="950212" cy="999850"/>
          </a:xfrm>
          <a:prstGeom prst="bentConnector4">
            <a:avLst>
              <a:gd name="adj1" fmla="val 24058"/>
              <a:gd name="adj2" fmla="val 9960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40442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Complete OpenGL Pipelines</a:t>
            </a:r>
          </a:p>
        </p:txBody>
      </p:sp>
      <p:sp>
        <p:nvSpPr>
          <p:cNvPr id="3" name="Content Placeholder 2"/>
          <p:cNvSpPr>
            <a:spLocks noGrp="1"/>
          </p:cNvSpPr>
          <p:nvPr>
            <p:ph idx="1"/>
          </p:nvPr>
        </p:nvSpPr>
        <p:spPr/>
        <p:txBody>
          <a:bodyPr/>
          <a:lstStyle/>
          <a:p>
            <a:r>
              <a:rPr lang="en-US" dirty="0"/>
              <a:t>OpenGL 4.3</a:t>
            </a:r>
          </a:p>
          <a:p>
            <a:endParaRPr lang="en-US" dirty="0"/>
          </a:p>
          <a:p>
            <a:endParaRPr lang="en-US" dirty="0"/>
          </a:p>
          <a:p>
            <a:endParaRPr lang="en-US" dirty="0"/>
          </a:p>
          <a:p>
            <a:endParaRPr lang="en-US" dirty="0"/>
          </a:p>
        </p:txBody>
      </p:sp>
      <p:sp>
        <p:nvSpPr>
          <p:cNvPr id="5" name="Rounded Rectangle 4"/>
          <p:cNvSpPr/>
          <p:nvPr/>
        </p:nvSpPr>
        <p:spPr>
          <a:xfrm>
            <a:off x="6938894" y="3126256"/>
            <a:ext cx="1577459" cy="644338"/>
          </a:xfrm>
          <a:prstGeom prst="roundRect">
            <a:avLst/>
          </a:prstGeom>
          <a:solidFill>
            <a:srgbClr val="C0504D"/>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rgbClr val="FFFFFF"/>
                </a:solidFill>
              </a:rPr>
              <a:t>Primitive Setup</a:t>
            </a:r>
          </a:p>
          <a:p>
            <a:pPr algn="ctr"/>
            <a:r>
              <a:rPr lang="en-US" sz="1200" dirty="0">
                <a:solidFill>
                  <a:srgbClr val="FFFFFF"/>
                </a:solidFill>
              </a:rPr>
              <a:t>Clipping</a:t>
            </a:r>
          </a:p>
          <a:p>
            <a:pPr algn="ctr"/>
            <a:r>
              <a:rPr lang="en-US" sz="1200" dirty="0">
                <a:solidFill>
                  <a:srgbClr val="FFFFFF"/>
                </a:solidFill>
              </a:rPr>
              <a:t>Rasterization</a:t>
            </a:r>
          </a:p>
        </p:txBody>
      </p:sp>
      <p:sp>
        <p:nvSpPr>
          <p:cNvPr id="6" name="Rounded Rectangle 5"/>
          <p:cNvSpPr/>
          <p:nvPr/>
        </p:nvSpPr>
        <p:spPr>
          <a:xfrm>
            <a:off x="8913841" y="3136796"/>
            <a:ext cx="1332613" cy="67205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rgbClr val="FFFFFF"/>
                </a:solidFill>
              </a:rPr>
              <a:t>Fragment</a:t>
            </a:r>
            <a:br>
              <a:rPr lang="en-US" sz="1200" dirty="0">
                <a:solidFill>
                  <a:srgbClr val="FFFFFF"/>
                </a:solidFill>
              </a:rPr>
            </a:br>
            <a:r>
              <a:rPr lang="en-US" sz="1200" dirty="0">
                <a:solidFill>
                  <a:srgbClr val="FFFFFF"/>
                </a:solidFill>
              </a:rPr>
              <a:t>Shader</a:t>
            </a:r>
          </a:p>
        </p:txBody>
      </p:sp>
      <p:sp>
        <p:nvSpPr>
          <p:cNvPr id="7" name="Rounded Rectangle 6"/>
          <p:cNvSpPr/>
          <p:nvPr/>
        </p:nvSpPr>
        <p:spPr>
          <a:xfrm>
            <a:off x="10571858" y="3136796"/>
            <a:ext cx="1332613"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Blending</a:t>
            </a:r>
          </a:p>
        </p:txBody>
      </p:sp>
      <p:pic>
        <p:nvPicPr>
          <p:cNvPr id="8" name="Picture 8" descr="T:\redtransteapot.png"/>
          <p:cNvPicPr>
            <a:picLocks noChangeAspect="1" noChangeArrowheads="1"/>
          </p:cNvPicPr>
          <p:nvPr/>
        </p:nvPicPr>
        <p:blipFill>
          <a:blip r:embed="rId3" cstate="print"/>
          <a:srcRect/>
          <a:stretch>
            <a:fillRect/>
          </a:stretch>
        </p:blipFill>
        <p:spPr bwMode="auto">
          <a:xfrm>
            <a:off x="10522545" y="4400063"/>
            <a:ext cx="1431241" cy="1073431"/>
          </a:xfrm>
          <a:prstGeom prst="rect">
            <a:avLst/>
          </a:prstGeom>
          <a:noFill/>
          <a:ln>
            <a:solidFill>
              <a:schemeClr val="tx2">
                <a:lumMod val="40000"/>
                <a:lumOff val="60000"/>
              </a:schemeClr>
            </a:solidFill>
          </a:ln>
        </p:spPr>
      </p:pic>
      <p:sp>
        <p:nvSpPr>
          <p:cNvPr id="9" name="Rounded Rectangle 8"/>
          <p:cNvSpPr/>
          <p:nvPr/>
        </p:nvSpPr>
        <p:spPr>
          <a:xfrm>
            <a:off x="287529" y="2798907"/>
            <a:ext cx="1332613"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Vertex</a:t>
            </a:r>
            <a:br>
              <a:rPr lang="en-US" sz="1200" dirty="0"/>
            </a:br>
            <a:r>
              <a:rPr lang="en-US" sz="1200" dirty="0"/>
              <a:t>Data</a:t>
            </a:r>
          </a:p>
        </p:txBody>
      </p:sp>
      <p:sp>
        <p:nvSpPr>
          <p:cNvPr id="10" name="Rounded Rectangle 9"/>
          <p:cNvSpPr/>
          <p:nvPr/>
        </p:nvSpPr>
        <p:spPr>
          <a:xfrm>
            <a:off x="287529" y="4770095"/>
            <a:ext cx="1332613"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Pixel</a:t>
            </a:r>
            <a:br>
              <a:rPr lang="en-US" sz="1200" dirty="0"/>
            </a:br>
            <a:r>
              <a:rPr lang="en-US" sz="1200" dirty="0"/>
              <a:t>Data</a:t>
            </a:r>
          </a:p>
        </p:txBody>
      </p:sp>
      <p:sp>
        <p:nvSpPr>
          <p:cNvPr id="11" name="Rounded Rectangle 10"/>
          <p:cNvSpPr/>
          <p:nvPr/>
        </p:nvSpPr>
        <p:spPr>
          <a:xfrm>
            <a:off x="2046273" y="2798907"/>
            <a:ext cx="1332613" cy="67205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rgbClr val="FFFFFF"/>
                </a:solidFill>
              </a:rPr>
              <a:t>Vertex</a:t>
            </a:r>
            <a:br>
              <a:rPr lang="en-US" sz="1200" dirty="0">
                <a:solidFill>
                  <a:srgbClr val="FFFFFF"/>
                </a:solidFill>
              </a:rPr>
            </a:br>
            <a:r>
              <a:rPr lang="en-US" sz="1200" dirty="0">
                <a:solidFill>
                  <a:srgbClr val="FFFFFF"/>
                </a:solidFill>
              </a:rPr>
              <a:t>Shader</a:t>
            </a:r>
          </a:p>
        </p:txBody>
      </p:sp>
      <p:sp>
        <p:nvSpPr>
          <p:cNvPr id="12" name="Rounded Rectangle 11"/>
          <p:cNvSpPr/>
          <p:nvPr/>
        </p:nvSpPr>
        <p:spPr>
          <a:xfrm>
            <a:off x="2046273" y="4768253"/>
            <a:ext cx="1332613" cy="6720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t>Texture</a:t>
            </a:r>
            <a:br>
              <a:rPr lang="en-US" sz="1200" dirty="0"/>
            </a:br>
            <a:r>
              <a:rPr lang="en-US" sz="1200" dirty="0"/>
              <a:t>Store</a:t>
            </a:r>
          </a:p>
        </p:txBody>
      </p:sp>
      <p:cxnSp>
        <p:nvCxnSpPr>
          <p:cNvPr id="13" name="Straight Arrow Connector 12"/>
          <p:cNvCxnSpPr>
            <a:stCxn id="9" idx="3"/>
            <a:endCxn id="11" idx="1"/>
          </p:cNvCxnSpPr>
          <p:nvPr/>
        </p:nvCxnSpPr>
        <p:spPr>
          <a:xfrm>
            <a:off x="1620142" y="3134933"/>
            <a:ext cx="426131" cy="1588"/>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4" name="Elbow Connector 13"/>
          <p:cNvCxnSpPr>
            <a:cxnSpLocks/>
            <a:stCxn id="11" idx="3"/>
          </p:cNvCxnSpPr>
          <p:nvPr/>
        </p:nvCxnSpPr>
        <p:spPr>
          <a:xfrm>
            <a:off x="3378886" y="3134933"/>
            <a:ext cx="3558908" cy="380470"/>
          </a:xfrm>
          <a:prstGeom prst="bentConnector3">
            <a:avLst>
              <a:gd name="adj1" fmla="val 8719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0" idx="3"/>
            <a:endCxn id="12" idx="1"/>
          </p:cNvCxnSpPr>
          <p:nvPr/>
        </p:nvCxnSpPr>
        <p:spPr>
          <a:xfrm flipV="1">
            <a:off x="1620142" y="5104279"/>
            <a:ext cx="426131" cy="1842"/>
          </a:xfrm>
          <a:prstGeom prst="bentConnector3">
            <a:avLst>
              <a:gd name="adj1" fmla="val 50000"/>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6" name="Shape 15"/>
          <p:cNvCxnSpPr>
            <a:stCxn id="12" idx="3"/>
            <a:endCxn id="6" idx="2"/>
          </p:cNvCxnSpPr>
          <p:nvPr/>
        </p:nvCxnSpPr>
        <p:spPr>
          <a:xfrm flipV="1">
            <a:off x="3378886" y="3808847"/>
            <a:ext cx="6201262" cy="1295432"/>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endCxn id="6" idx="1"/>
          </p:cNvCxnSpPr>
          <p:nvPr/>
        </p:nvCxnSpPr>
        <p:spPr>
          <a:xfrm>
            <a:off x="8566863" y="3472822"/>
            <a:ext cx="346978" cy="0"/>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p:cNvCxnSpPr>
          <p:nvPr/>
        </p:nvCxnSpPr>
        <p:spPr>
          <a:xfrm>
            <a:off x="10246454" y="3472822"/>
            <a:ext cx="299721" cy="1588"/>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8" idx="0"/>
          </p:cNvCxnSpPr>
          <p:nvPr/>
        </p:nvCxnSpPr>
        <p:spPr>
          <a:xfrm rot="16200000" flipH="1">
            <a:off x="10942557" y="4104453"/>
            <a:ext cx="591217" cy="1"/>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5207694" y="3772183"/>
            <a:ext cx="1332613" cy="672051"/>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rgbClr val="FFFFFF"/>
                </a:solidFill>
              </a:rPr>
              <a:t>Geometry</a:t>
            </a:r>
            <a:br>
              <a:rPr lang="en-US" sz="1200" dirty="0">
                <a:solidFill>
                  <a:srgbClr val="FFFFFF"/>
                </a:solidFill>
              </a:rPr>
            </a:br>
            <a:r>
              <a:rPr lang="en-US" sz="1200" dirty="0">
                <a:solidFill>
                  <a:srgbClr val="FFFFFF"/>
                </a:solidFill>
              </a:rPr>
              <a:t>Shader</a:t>
            </a:r>
          </a:p>
        </p:txBody>
      </p:sp>
      <p:cxnSp>
        <p:nvCxnSpPr>
          <p:cNvPr id="26" name="Elbow Connector 25"/>
          <p:cNvCxnSpPr>
            <a:stCxn id="11" idx="3"/>
            <a:endCxn id="22" idx="0"/>
          </p:cNvCxnSpPr>
          <p:nvPr/>
        </p:nvCxnSpPr>
        <p:spPr>
          <a:xfrm>
            <a:off x="3378886" y="3134933"/>
            <a:ext cx="2495115" cy="637250"/>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31" name="Elbow Connector 30"/>
          <p:cNvCxnSpPr>
            <a:cxnSpLocks/>
            <a:stCxn id="22" idx="3"/>
          </p:cNvCxnSpPr>
          <p:nvPr/>
        </p:nvCxnSpPr>
        <p:spPr>
          <a:xfrm flipV="1">
            <a:off x="6540307" y="3515403"/>
            <a:ext cx="397487" cy="592806"/>
          </a:xfrm>
          <a:prstGeom prst="bentConnector3">
            <a:avLst>
              <a:gd name="adj1" fmla="val 2860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2046544" y="3772183"/>
            <a:ext cx="1332613" cy="672051"/>
          </a:xfrm>
          <a:prstGeom prst="roundRect">
            <a:avLst/>
          </a:prstGeom>
          <a:solidFill>
            <a:srgbClr val="81C9F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chemeClr val="tx1"/>
                </a:solidFill>
              </a:rPr>
              <a:t>Tessellation</a:t>
            </a:r>
            <a:br>
              <a:rPr lang="en-US" sz="1200" dirty="0">
                <a:solidFill>
                  <a:schemeClr val="tx1"/>
                </a:solidFill>
              </a:rPr>
            </a:br>
            <a:r>
              <a:rPr lang="en-US" sz="1200" dirty="0">
                <a:solidFill>
                  <a:schemeClr val="tx1"/>
                </a:solidFill>
              </a:rPr>
              <a:t>Control</a:t>
            </a:r>
            <a:br>
              <a:rPr lang="en-US" sz="1200" dirty="0">
                <a:solidFill>
                  <a:schemeClr val="tx1"/>
                </a:solidFill>
              </a:rPr>
            </a:br>
            <a:r>
              <a:rPr lang="en-US" sz="1200" dirty="0">
                <a:solidFill>
                  <a:schemeClr val="tx1"/>
                </a:solidFill>
              </a:rPr>
              <a:t>Shader</a:t>
            </a:r>
          </a:p>
        </p:txBody>
      </p:sp>
      <p:sp>
        <p:nvSpPr>
          <p:cNvPr id="37" name="Rounded Rectangle 36"/>
          <p:cNvSpPr/>
          <p:nvPr/>
        </p:nvSpPr>
        <p:spPr>
          <a:xfrm>
            <a:off x="3627120" y="3770593"/>
            <a:ext cx="1332613" cy="672051"/>
          </a:xfrm>
          <a:prstGeom prst="roundRect">
            <a:avLst/>
          </a:prstGeom>
          <a:solidFill>
            <a:srgbClr val="81C9F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200" dirty="0">
                <a:solidFill>
                  <a:schemeClr val="tx1"/>
                </a:solidFill>
              </a:rPr>
              <a:t>Tessellation</a:t>
            </a:r>
            <a:br>
              <a:rPr lang="en-US" sz="1200" dirty="0">
                <a:solidFill>
                  <a:schemeClr val="tx1"/>
                </a:solidFill>
              </a:rPr>
            </a:br>
            <a:r>
              <a:rPr lang="en-US" sz="1200" dirty="0">
                <a:solidFill>
                  <a:schemeClr val="tx1"/>
                </a:solidFill>
              </a:rPr>
              <a:t>Evaluation</a:t>
            </a:r>
            <a:br>
              <a:rPr lang="en-US" sz="1200" dirty="0">
                <a:solidFill>
                  <a:schemeClr val="tx1"/>
                </a:solidFill>
              </a:rPr>
            </a:br>
            <a:r>
              <a:rPr lang="en-US" sz="1200" dirty="0">
                <a:solidFill>
                  <a:schemeClr val="tx1"/>
                </a:solidFill>
              </a:rPr>
              <a:t>Shader</a:t>
            </a:r>
          </a:p>
        </p:txBody>
      </p:sp>
      <p:cxnSp>
        <p:nvCxnSpPr>
          <p:cNvPr id="52" name="Straight Arrow Connector 51"/>
          <p:cNvCxnSpPr>
            <a:stCxn id="34" idx="3"/>
            <a:endCxn id="37" idx="1"/>
          </p:cNvCxnSpPr>
          <p:nvPr/>
        </p:nvCxnSpPr>
        <p:spPr>
          <a:xfrm flipV="1">
            <a:off x="3379157" y="4106619"/>
            <a:ext cx="247963" cy="1590"/>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7" idx="3"/>
            <a:endCxn id="22" idx="1"/>
          </p:cNvCxnSpPr>
          <p:nvPr/>
        </p:nvCxnSpPr>
        <p:spPr>
          <a:xfrm>
            <a:off x="4959733" y="4106619"/>
            <a:ext cx="247961" cy="1590"/>
          </a:xfrm>
          <a:prstGeom prst="straightConnector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58" name="Elbow Connector 25"/>
          <p:cNvCxnSpPr>
            <a:cxnSpLocks/>
          </p:cNvCxnSpPr>
          <p:nvPr/>
        </p:nvCxnSpPr>
        <p:spPr>
          <a:xfrm flipV="1">
            <a:off x="4959736" y="3515403"/>
            <a:ext cx="1978059" cy="592806"/>
          </a:xfrm>
          <a:prstGeom prst="bentConnector3">
            <a:avLst>
              <a:gd name="adj1" fmla="val 6998"/>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1" idx="3"/>
            <a:endCxn id="34" idx="0"/>
          </p:cNvCxnSpPr>
          <p:nvPr/>
        </p:nvCxnSpPr>
        <p:spPr>
          <a:xfrm flipH="1">
            <a:off x="2712850" y="3134933"/>
            <a:ext cx="666036" cy="637250"/>
          </a:xfrm>
          <a:prstGeom prst="bentConnector4">
            <a:avLst>
              <a:gd name="adj1" fmla="val -45763"/>
              <a:gd name="adj2" fmla="val 76365"/>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11" idx="3"/>
            <a:endCxn id="37" idx="0"/>
          </p:cNvCxnSpPr>
          <p:nvPr/>
        </p:nvCxnSpPr>
        <p:spPr>
          <a:xfrm>
            <a:off x="3378885" y="3134935"/>
            <a:ext cx="914540" cy="635660"/>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79" name="Elbow Connector 66"/>
          <p:cNvCxnSpPr>
            <a:stCxn id="12" idx="3"/>
            <a:endCxn id="37" idx="2"/>
          </p:cNvCxnSpPr>
          <p:nvPr/>
        </p:nvCxnSpPr>
        <p:spPr>
          <a:xfrm flipV="1">
            <a:off x="3378886" y="4442644"/>
            <a:ext cx="914540" cy="661636"/>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82" name="Elbow Connector 66"/>
          <p:cNvCxnSpPr>
            <a:stCxn id="12" idx="3"/>
            <a:endCxn id="22" idx="2"/>
          </p:cNvCxnSpPr>
          <p:nvPr/>
        </p:nvCxnSpPr>
        <p:spPr>
          <a:xfrm flipV="1">
            <a:off x="3378886" y="4444234"/>
            <a:ext cx="2495115" cy="660046"/>
          </a:xfrm>
          <a:prstGeom prst="bentConnector2">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98" name="Elbow Connector 66"/>
          <p:cNvCxnSpPr>
            <a:stCxn id="12" idx="3"/>
            <a:endCxn id="34" idx="2"/>
          </p:cNvCxnSpPr>
          <p:nvPr/>
        </p:nvCxnSpPr>
        <p:spPr>
          <a:xfrm flipH="1" flipV="1">
            <a:off x="2712850" y="4444234"/>
            <a:ext cx="666036" cy="660046"/>
          </a:xfrm>
          <a:prstGeom prst="bentConnector4">
            <a:avLst>
              <a:gd name="adj1" fmla="val -45763"/>
              <a:gd name="adj2" fmla="val 75455"/>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cxnSp>
        <p:nvCxnSpPr>
          <p:cNvPr id="116" name="Elbow Connector 66"/>
          <p:cNvCxnSpPr>
            <a:stCxn id="12" idx="3"/>
          </p:cNvCxnSpPr>
          <p:nvPr/>
        </p:nvCxnSpPr>
        <p:spPr>
          <a:xfrm flipH="1" flipV="1">
            <a:off x="2712850" y="3470958"/>
            <a:ext cx="666036" cy="1633321"/>
          </a:xfrm>
          <a:prstGeom prst="bentConnector4">
            <a:avLst>
              <a:gd name="adj1" fmla="val -9578"/>
              <a:gd name="adj2" fmla="val 96091"/>
            </a:avLst>
          </a:prstGeom>
          <a:ln>
            <a:solidFill>
              <a:schemeClr val="tx1"/>
            </a:solidFill>
            <a:prstDash val="solid"/>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59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C6CB8-F73F-4998-B423-2BAD6AFB26C0}"/>
              </a:ext>
            </a:extLst>
          </p:cNvPr>
          <p:cNvSpPr>
            <a:spLocks noGrp="1"/>
          </p:cNvSpPr>
          <p:nvPr>
            <p:ph type="title"/>
          </p:nvPr>
        </p:nvSpPr>
        <p:spPr/>
        <p:txBody>
          <a:bodyPr/>
          <a:lstStyle/>
          <a:p>
            <a:r>
              <a:rPr lang="en-US" dirty="0"/>
              <a:t>ref</a:t>
            </a:r>
          </a:p>
        </p:txBody>
      </p:sp>
      <p:sp>
        <p:nvSpPr>
          <p:cNvPr id="3" name="Content Placeholder 2">
            <a:extLst>
              <a:ext uri="{FF2B5EF4-FFF2-40B4-BE49-F238E27FC236}">
                <a16:creationId xmlns:a16="http://schemas.microsoft.com/office/drawing/2014/main" id="{BC7E79DE-DEE9-499E-BED0-5F85310AC68F}"/>
              </a:ext>
            </a:extLst>
          </p:cNvPr>
          <p:cNvSpPr>
            <a:spLocks noGrp="1"/>
          </p:cNvSpPr>
          <p:nvPr>
            <p:ph idx="1"/>
          </p:nvPr>
        </p:nvSpPr>
        <p:spPr/>
        <p:txBody>
          <a:bodyPr/>
          <a:lstStyle/>
          <a:p>
            <a:r>
              <a:rPr lang="en-US" dirty="0"/>
              <a:t>SIGGRAPH University : "An Introduction to OpenGL Programming</a:t>
            </a:r>
            <a:r>
              <a:rPr lang="en-US" dirty="0">
                <a:hlinkClick r:id="rId2"/>
              </a:rPr>
              <a:t>“</a:t>
            </a:r>
            <a:endParaRPr lang="en-US" dirty="0"/>
          </a:p>
          <a:p>
            <a:pPr lvl="1"/>
            <a:r>
              <a:rPr lang="en-US" dirty="0">
                <a:hlinkClick r:id="rId2"/>
              </a:rPr>
              <a:t>https://www.youtube.com/watch?v=6-9XFm7XAT8</a:t>
            </a:r>
            <a:endParaRPr lang="en-US" dirty="0"/>
          </a:p>
        </p:txBody>
      </p:sp>
    </p:spTree>
    <p:extLst>
      <p:ext uri="{BB962C8B-B14F-4D97-AF65-F5344CB8AC3E}">
        <p14:creationId xmlns:p14="http://schemas.microsoft.com/office/powerpoint/2010/main" val="243723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OpenGL Programming steps</a:t>
            </a:r>
          </a:p>
        </p:txBody>
      </p:sp>
      <p:sp>
        <p:nvSpPr>
          <p:cNvPr id="3" name="Content Placeholder 2"/>
          <p:cNvSpPr>
            <a:spLocks noGrp="1"/>
          </p:cNvSpPr>
          <p:nvPr>
            <p:ph idx="1"/>
          </p:nvPr>
        </p:nvSpPr>
        <p:spPr/>
        <p:txBody>
          <a:bodyPr/>
          <a:lstStyle/>
          <a:p>
            <a:r>
              <a:rPr lang="en-US" dirty="0"/>
              <a:t>Modern OpenGL programs essentially do the following steps:</a:t>
            </a:r>
          </a:p>
          <a:p>
            <a:pPr lvl="1"/>
            <a:r>
              <a:rPr lang="en-US" dirty="0"/>
              <a:t>Create buffer objects and load data into them</a:t>
            </a:r>
          </a:p>
          <a:p>
            <a:pPr lvl="1"/>
            <a:r>
              <a:rPr lang="en-US" dirty="0"/>
              <a:t>Create shader programs</a:t>
            </a:r>
          </a:p>
          <a:p>
            <a:pPr lvl="1"/>
            <a:r>
              <a:rPr lang="en-US" dirty="0"/>
              <a:t>“Connect” data locations with shader variables</a:t>
            </a:r>
          </a:p>
          <a:p>
            <a:pPr lvl="1"/>
            <a:r>
              <a:rPr lang="en-US" dirty="0"/>
              <a:t>Render</a:t>
            </a:r>
          </a:p>
        </p:txBody>
      </p:sp>
    </p:spTree>
    <p:extLst>
      <p:ext uri="{BB962C8B-B14F-4D97-AF65-F5344CB8AC3E}">
        <p14:creationId xmlns:p14="http://schemas.microsoft.com/office/powerpoint/2010/main" val="335283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r>
              <a:rPr lang="en-US" dirty="0"/>
              <a:t>OpenGL’s Geometric Primitives</a:t>
            </a:r>
          </a:p>
        </p:txBody>
      </p:sp>
      <p:sp>
        <p:nvSpPr>
          <p:cNvPr id="54275" name="Rectangle 3"/>
          <p:cNvSpPr>
            <a:spLocks noGrp="1" noChangeArrowheads="1"/>
          </p:cNvSpPr>
          <p:nvPr>
            <p:ph idx="1"/>
          </p:nvPr>
        </p:nvSpPr>
        <p:spPr/>
        <p:txBody>
          <a:bodyPr/>
          <a:lstStyle/>
          <a:p>
            <a:r>
              <a:rPr lang="en-US"/>
              <a:t>All primitives are specified by vertices</a:t>
            </a:r>
            <a:endParaRPr lang="en-US" dirty="0"/>
          </a:p>
        </p:txBody>
      </p:sp>
      <p:grpSp>
        <p:nvGrpSpPr>
          <p:cNvPr id="5" name="Group 13"/>
          <p:cNvGrpSpPr>
            <a:grpSpLocks/>
          </p:cNvGrpSpPr>
          <p:nvPr/>
        </p:nvGrpSpPr>
        <p:grpSpPr bwMode="auto">
          <a:xfrm>
            <a:off x="4064000" y="4445004"/>
            <a:ext cx="3136901" cy="1966915"/>
            <a:chOff x="124" y="2964"/>
            <a:chExt cx="1482" cy="1239"/>
          </a:xfrm>
        </p:grpSpPr>
        <p:sp>
          <p:nvSpPr>
            <p:cNvPr id="378894" name="Rectangle 14"/>
            <p:cNvSpPr>
              <a:spLocks noChangeArrowheads="1"/>
            </p:cNvSpPr>
            <p:nvPr/>
          </p:nvSpPr>
          <p:spPr bwMode="auto">
            <a:xfrm>
              <a:off x="124" y="3892"/>
              <a:ext cx="1482" cy="311"/>
            </a:xfrm>
            <a:prstGeom prst="rect">
              <a:avLst/>
            </a:prstGeom>
            <a:noFill/>
            <a:ln w="9525">
              <a:noFill/>
              <a:miter lim="800000"/>
              <a:headEnd/>
              <a:tailEnd/>
            </a:ln>
            <a:effectLst/>
          </p:spPr>
          <p:txBody>
            <a:bodyPr wrap="none" lIns="122767" tIns="61384" rIns="122767" bIns="61384">
              <a:prstTxWarp prst="textNoShape">
                <a:avLst/>
              </a:prstTxWarp>
              <a:spAutoFit/>
            </a:bodyPr>
            <a:lstStyle/>
            <a:p>
              <a:pPr eaLnBrk="0" hangingPunct="0"/>
              <a:r>
                <a:rPr lang="en-US" sz="2400" b="1" dirty="0">
                  <a:solidFill>
                    <a:srgbClr val="000000"/>
                  </a:solidFill>
                  <a:effectLst>
                    <a:outerShdw blurRad="38100" dist="38100" dir="2700000" algn="tl">
                      <a:srgbClr val="DDDDDD"/>
                    </a:outerShdw>
                  </a:effectLst>
                  <a:latin typeface="Consolas" pitchFamily="49" charset="0"/>
                  <a:cs typeface="Consolas" pitchFamily="49" charset="0"/>
                </a:rPr>
                <a:t>GL_TRIANGLE_STRIP</a:t>
              </a:r>
            </a:p>
          </p:txBody>
        </p:sp>
        <p:grpSp>
          <p:nvGrpSpPr>
            <p:cNvPr id="6" name="Group 15"/>
            <p:cNvGrpSpPr>
              <a:grpSpLocks/>
            </p:cNvGrpSpPr>
            <p:nvPr/>
          </p:nvGrpSpPr>
          <p:grpSpPr bwMode="auto">
            <a:xfrm>
              <a:off x="662" y="2964"/>
              <a:ext cx="673" cy="853"/>
              <a:chOff x="858" y="2910"/>
              <a:chExt cx="673" cy="913"/>
            </a:xfrm>
          </p:grpSpPr>
          <p:sp>
            <p:nvSpPr>
              <p:cNvPr id="54314" name="Freeform 16"/>
              <p:cNvSpPr>
                <a:spLocks/>
              </p:cNvSpPr>
              <p:nvPr/>
            </p:nvSpPr>
            <p:spPr bwMode="auto">
              <a:xfrm>
                <a:off x="858" y="2910"/>
                <a:ext cx="673" cy="337"/>
              </a:xfrm>
              <a:custGeom>
                <a:avLst/>
                <a:gdLst>
                  <a:gd name="T0" fmla="*/ 0 w 673"/>
                  <a:gd name="T1" fmla="*/ 48 h 337"/>
                  <a:gd name="T2" fmla="*/ 672 w 673"/>
                  <a:gd name="T3" fmla="*/ 0 h 337"/>
                  <a:gd name="T4" fmla="*/ 144 w 673"/>
                  <a:gd name="T5" fmla="*/ 336 h 337"/>
                  <a:gd name="T6" fmla="*/ 0 w 673"/>
                  <a:gd name="T7" fmla="*/ 48 h 337"/>
                  <a:gd name="T8" fmla="*/ 0 60000 65536"/>
                  <a:gd name="T9" fmla="*/ 0 60000 65536"/>
                  <a:gd name="T10" fmla="*/ 0 60000 65536"/>
                  <a:gd name="T11" fmla="*/ 0 60000 65536"/>
                  <a:gd name="T12" fmla="*/ 0 w 673"/>
                  <a:gd name="T13" fmla="*/ 0 h 337"/>
                  <a:gd name="T14" fmla="*/ 673 w 673"/>
                  <a:gd name="T15" fmla="*/ 337 h 337"/>
                </a:gdLst>
                <a:ahLst/>
                <a:cxnLst>
                  <a:cxn ang="T8">
                    <a:pos x="T0" y="T1"/>
                  </a:cxn>
                  <a:cxn ang="T9">
                    <a:pos x="T2" y="T3"/>
                  </a:cxn>
                  <a:cxn ang="T10">
                    <a:pos x="T4" y="T5"/>
                  </a:cxn>
                  <a:cxn ang="T11">
                    <a:pos x="T6" y="T7"/>
                  </a:cxn>
                </a:cxnLst>
                <a:rect l="T12" t="T13" r="T14" b="T15"/>
                <a:pathLst>
                  <a:path w="673" h="337">
                    <a:moveTo>
                      <a:pt x="0" y="48"/>
                    </a:moveTo>
                    <a:lnTo>
                      <a:pt x="672" y="0"/>
                    </a:lnTo>
                    <a:lnTo>
                      <a:pt x="144" y="336"/>
                    </a:lnTo>
                    <a:lnTo>
                      <a:pt x="0" y="48"/>
                    </a:lnTo>
                  </a:path>
                </a:pathLst>
              </a:custGeom>
              <a:gradFill rotWithShape="0">
                <a:gsLst>
                  <a:gs pos="0">
                    <a:srgbClr val="5F5F5F"/>
                  </a:gs>
                  <a:gs pos="100000">
                    <a:schemeClr val="bg1"/>
                  </a:gs>
                </a:gsLst>
                <a:lin ang="18900000" scaled="1"/>
              </a:gradFill>
              <a:ln w="12700" cap="rnd">
                <a:solidFill>
                  <a:srgbClr val="FFFFFF"/>
                </a:solidFill>
                <a:round/>
                <a:headEnd/>
                <a:tailEnd/>
              </a:ln>
            </p:spPr>
            <p:txBody>
              <a:bodyPr>
                <a:prstTxWarp prst="textNoShape">
                  <a:avLst/>
                </a:prstTxWarp>
              </a:bodyPr>
              <a:lstStyle/>
              <a:p>
                <a:endParaRPr lang="en-US" sz="2400"/>
              </a:p>
            </p:txBody>
          </p:sp>
          <p:sp>
            <p:nvSpPr>
              <p:cNvPr id="54315" name="Freeform 17"/>
              <p:cNvSpPr>
                <a:spLocks/>
              </p:cNvSpPr>
              <p:nvPr/>
            </p:nvSpPr>
            <p:spPr bwMode="auto">
              <a:xfrm>
                <a:off x="1002" y="2910"/>
                <a:ext cx="529" cy="337"/>
              </a:xfrm>
              <a:custGeom>
                <a:avLst/>
                <a:gdLst>
                  <a:gd name="T0" fmla="*/ 0 w 529"/>
                  <a:gd name="T1" fmla="*/ 336 h 337"/>
                  <a:gd name="T2" fmla="*/ 528 w 529"/>
                  <a:gd name="T3" fmla="*/ 0 h 337"/>
                  <a:gd name="T4" fmla="*/ 384 w 529"/>
                  <a:gd name="T5" fmla="*/ 288 h 337"/>
                  <a:gd name="T6" fmla="*/ 0 w 529"/>
                  <a:gd name="T7" fmla="*/ 336 h 337"/>
                  <a:gd name="T8" fmla="*/ 0 60000 65536"/>
                  <a:gd name="T9" fmla="*/ 0 60000 65536"/>
                  <a:gd name="T10" fmla="*/ 0 60000 65536"/>
                  <a:gd name="T11" fmla="*/ 0 60000 65536"/>
                  <a:gd name="T12" fmla="*/ 0 w 529"/>
                  <a:gd name="T13" fmla="*/ 0 h 337"/>
                  <a:gd name="T14" fmla="*/ 529 w 529"/>
                  <a:gd name="T15" fmla="*/ 337 h 337"/>
                </a:gdLst>
                <a:ahLst/>
                <a:cxnLst>
                  <a:cxn ang="T8">
                    <a:pos x="T0" y="T1"/>
                  </a:cxn>
                  <a:cxn ang="T9">
                    <a:pos x="T2" y="T3"/>
                  </a:cxn>
                  <a:cxn ang="T10">
                    <a:pos x="T4" y="T5"/>
                  </a:cxn>
                  <a:cxn ang="T11">
                    <a:pos x="T6" y="T7"/>
                  </a:cxn>
                </a:cxnLst>
                <a:rect l="T12" t="T13" r="T14" b="T15"/>
                <a:pathLst>
                  <a:path w="529" h="337">
                    <a:moveTo>
                      <a:pt x="0" y="336"/>
                    </a:moveTo>
                    <a:lnTo>
                      <a:pt x="528" y="0"/>
                    </a:lnTo>
                    <a:lnTo>
                      <a:pt x="384" y="288"/>
                    </a:lnTo>
                    <a:lnTo>
                      <a:pt x="0" y="336"/>
                    </a:lnTo>
                  </a:path>
                </a:pathLst>
              </a:custGeom>
              <a:gradFill rotWithShape="0">
                <a:gsLst>
                  <a:gs pos="0">
                    <a:srgbClr val="5F5F5F"/>
                  </a:gs>
                  <a:gs pos="100000">
                    <a:schemeClr val="bg1"/>
                  </a:gs>
                </a:gsLst>
                <a:lin ang="18900000" scaled="1"/>
              </a:gradFill>
              <a:ln w="12700" cap="rnd">
                <a:solidFill>
                  <a:srgbClr val="FFFFFF"/>
                </a:solidFill>
                <a:round/>
                <a:headEnd/>
                <a:tailEnd/>
              </a:ln>
            </p:spPr>
            <p:txBody>
              <a:bodyPr>
                <a:prstTxWarp prst="textNoShape">
                  <a:avLst/>
                </a:prstTxWarp>
              </a:bodyPr>
              <a:lstStyle/>
              <a:p>
                <a:endParaRPr lang="en-US" sz="2400"/>
              </a:p>
            </p:txBody>
          </p:sp>
          <p:sp>
            <p:nvSpPr>
              <p:cNvPr id="54316" name="Freeform 18"/>
              <p:cNvSpPr>
                <a:spLocks/>
              </p:cNvSpPr>
              <p:nvPr/>
            </p:nvSpPr>
            <p:spPr bwMode="auto">
              <a:xfrm>
                <a:off x="954" y="3198"/>
                <a:ext cx="433" cy="289"/>
              </a:xfrm>
              <a:custGeom>
                <a:avLst/>
                <a:gdLst>
                  <a:gd name="T0" fmla="*/ 432 w 433"/>
                  <a:gd name="T1" fmla="*/ 0 h 289"/>
                  <a:gd name="T2" fmla="*/ 48 w 433"/>
                  <a:gd name="T3" fmla="*/ 48 h 289"/>
                  <a:gd name="T4" fmla="*/ 0 w 433"/>
                  <a:gd name="T5" fmla="*/ 288 h 289"/>
                  <a:gd name="T6" fmla="*/ 432 w 433"/>
                  <a:gd name="T7" fmla="*/ 0 h 289"/>
                  <a:gd name="T8" fmla="*/ 0 60000 65536"/>
                  <a:gd name="T9" fmla="*/ 0 60000 65536"/>
                  <a:gd name="T10" fmla="*/ 0 60000 65536"/>
                  <a:gd name="T11" fmla="*/ 0 60000 65536"/>
                  <a:gd name="T12" fmla="*/ 0 w 433"/>
                  <a:gd name="T13" fmla="*/ 0 h 289"/>
                  <a:gd name="T14" fmla="*/ 433 w 433"/>
                  <a:gd name="T15" fmla="*/ 289 h 289"/>
                </a:gdLst>
                <a:ahLst/>
                <a:cxnLst>
                  <a:cxn ang="T8">
                    <a:pos x="T0" y="T1"/>
                  </a:cxn>
                  <a:cxn ang="T9">
                    <a:pos x="T2" y="T3"/>
                  </a:cxn>
                  <a:cxn ang="T10">
                    <a:pos x="T4" y="T5"/>
                  </a:cxn>
                  <a:cxn ang="T11">
                    <a:pos x="T6" y="T7"/>
                  </a:cxn>
                </a:cxnLst>
                <a:rect l="T12" t="T13" r="T14" b="T15"/>
                <a:pathLst>
                  <a:path w="433" h="289">
                    <a:moveTo>
                      <a:pt x="432" y="0"/>
                    </a:moveTo>
                    <a:lnTo>
                      <a:pt x="48" y="48"/>
                    </a:lnTo>
                    <a:lnTo>
                      <a:pt x="0" y="288"/>
                    </a:lnTo>
                    <a:lnTo>
                      <a:pt x="432" y="0"/>
                    </a:lnTo>
                  </a:path>
                </a:pathLst>
              </a:custGeom>
              <a:gradFill rotWithShape="0">
                <a:gsLst>
                  <a:gs pos="0">
                    <a:srgbClr val="5F5F5F"/>
                  </a:gs>
                  <a:gs pos="100000">
                    <a:srgbClr val="AFAFAF"/>
                  </a:gs>
                </a:gsLst>
                <a:lin ang="2700000" scaled="1"/>
              </a:gradFill>
              <a:ln w="12700" cap="rnd">
                <a:solidFill>
                  <a:srgbClr val="FFFFFF"/>
                </a:solidFill>
                <a:round/>
                <a:headEnd/>
                <a:tailEnd/>
              </a:ln>
            </p:spPr>
            <p:txBody>
              <a:bodyPr>
                <a:prstTxWarp prst="textNoShape">
                  <a:avLst/>
                </a:prstTxWarp>
              </a:bodyPr>
              <a:lstStyle/>
              <a:p>
                <a:endParaRPr lang="en-US" sz="2400"/>
              </a:p>
            </p:txBody>
          </p:sp>
          <p:sp>
            <p:nvSpPr>
              <p:cNvPr id="378899" name="Freeform 19"/>
              <p:cNvSpPr>
                <a:spLocks/>
              </p:cNvSpPr>
              <p:nvPr/>
            </p:nvSpPr>
            <p:spPr bwMode="auto">
              <a:xfrm>
                <a:off x="954" y="3198"/>
                <a:ext cx="433" cy="337"/>
              </a:xfrm>
              <a:custGeom>
                <a:avLst/>
                <a:gdLst/>
                <a:ahLst/>
                <a:cxnLst>
                  <a:cxn ang="0">
                    <a:pos x="432" y="0"/>
                  </a:cxn>
                  <a:cxn ang="0">
                    <a:pos x="384" y="336"/>
                  </a:cxn>
                  <a:cxn ang="0">
                    <a:pos x="0" y="288"/>
                  </a:cxn>
                  <a:cxn ang="0">
                    <a:pos x="432" y="0"/>
                  </a:cxn>
                </a:cxnLst>
                <a:rect l="0" t="0" r="r" b="b"/>
                <a:pathLst>
                  <a:path w="433" h="337">
                    <a:moveTo>
                      <a:pt x="432" y="0"/>
                    </a:moveTo>
                    <a:lnTo>
                      <a:pt x="384" y="336"/>
                    </a:lnTo>
                    <a:lnTo>
                      <a:pt x="0" y="288"/>
                    </a:lnTo>
                    <a:lnTo>
                      <a:pt x="432" y="0"/>
                    </a:lnTo>
                  </a:path>
                </a:pathLst>
              </a:custGeom>
              <a:gradFill rotWithShape="0">
                <a:gsLst>
                  <a:gs pos="0">
                    <a:schemeClr val="tx1"/>
                  </a:gs>
                  <a:gs pos="100000">
                    <a:schemeClr val="tx1">
                      <a:gamma/>
                      <a:tint val="30196"/>
                      <a:invGamma/>
                    </a:schemeClr>
                  </a:gs>
                </a:gsLst>
                <a:lin ang="2700000" scaled="1"/>
              </a:gradFill>
              <a:ln w="12700" cap="rnd" cmpd="sng">
                <a:solidFill>
                  <a:srgbClr val="FFFFFF"/>
                </a:solidFill>
                <a:prstDash val="solid"/>
                <a:round/>
                <a:headEnd/>
                <a:tailEnd/>
              </a:ln>
              <a:effectLst/>
            </p:spPr>
            <p:txBody>
              <a:bodyPr>
                <a:prstTxWarp prst="textNoShape">
                  <a:avLst/>
                </a:prstTxWarp>
              </a:bodyPr>
              <a:lstStyle/>
              <a:p>
                <a:endParaRPr lang="en-US" sz="2400"/>
              </a:p>
            </p:txBody>
          </p:sp>
          <p:sp>
            <p:nvSpPr>
              <p:cNvPr id="54318" name="Freeform 20"/>
              <p:cNvSpPr>
                <a:spLocks/>
              </p:cNvSpPr>
              <p:nvPr/>
            </p:nvSpPr>
            <p:spPr bwMode="auto">
              <a:xfrm>
                <a:off x="954" y="3486"/>
                <a:ext cx="385" cy="337"/>
              </a:xfrm>
              <a:custGeom>
                <a:avLst/>
                <a:gdLst>
                  <a:gd name="T0" fmla="*/ 0 w 385"/>
                  <a:gd name="T1" fmla="*/ 0 h 337"/>
                  <a:gd name="T2" fmla="*/ 192 w 385"/>
                  <a:gd name="T3" fmla="*/ 336 h 337"/>
                  <a:gd name="T4" fmla="*/ 384 w 385"/>
                  <a:gd name="T5" fmla="*/ 48 h 337"/>
                  <a:gd name="T6" fmla="*/ 0 w 385"/>
                  <a:gd name="T7" fmla="*/ 0 h 337"/>
                  <a:gd name="T8" fmla="*/ 0 60000 65536"/>
                  <a:gd name="T9" fmla="*/ 0 60000 65536"/>
                  <a:gd name="T10" fmla="*/ 0 60000 65536"/>
                  <a:gd name="T11" fmla="*/ 0 60000 65536"/>
                  <a:gd name="T12" fmla="*/ 0 w 385"/>
                  <a:gd name="T13" fmla="*/ 0 h 337"/>
                  <a:gd name="T14" fmla="*/ 385 w 385"/>
                  <a:gd name="T15" fmla="*/ 337 h 337"/>
                </a:gdLst>
                <a:ahLst/>
                <a:cxnLst>
                  <a:cxn ang="T8">
                    <a:pos x="T0" y="T1"/>
                  </a:cxn>
                  <a:cxn ang="T9">
                    <a:pos x="T2" y="T3"/>
                  </a:cxn>
                  <a:cxn ang="T10">
                    <a:pos x="T4" y="T5"/>
                  </a:cxn>
                  <a:cxn ang="T11">
                    <a:pos x="T6" y="T7"/>
                  </a:cxn>
                </a:cxnLst>
                <a:rect l="T12" t="T13" r="T14" b="T15"/>
                <a:pathLst>
                  <a:path w="385" h="337">
                    <a:moveTo>
                      <a:pt x="0" y="0"/>
                    </a:moveTo>
                    <a:lnTo>
                      <a:pt x="192" y="336"/>
                    </a:lnTo>
                    <a:lnTo>
                      <a:pt x="384" y="48"/>
                    </a:lnTo>
                    <a:lnTo>
                      <a:pt x="0" y="0"/>
                    </a:lnTo>
                  </a:path>
                </a:pathLst>
              </a:custGeom>
              <a:gradFill rotWithShape="0">
                <a:gsLst>
                  <a:gs pos="0">
                    <a:schemeClr val="tx1"/>
                  </a:gs>
                  <a:gs pos="100000">
                    <a:schemeClr val="bg1"/>
                  </a:gs>
                </a:gsLst>
                <a:lin ang="18900000" scaled="1"/>
              </a:gradFill>
              <a:ln w="12700" cap="rnd">
                <a:solidFill>
                  <a:srgbClr val="FFFFFF"/>
                </a:solidFill>
                <a:round/>
                <a:headEnd/>
                <a:tailEnd/>
              </a:ln>
            </p:spPr>
            <p:txBody>
              <a:bodyPr>
                <a:prstTxWarp prst="textNoShape">
                  <a:avLst/>
                </a:prstTxWarp>
              </a:bodyPr>
              <a:lstStyle/>
              <a:p>
                <a:endParaRPr lang="en-US" sz="2400"/>
              </a:p>
            </p:txBody>
          </p:sp>
          <p:sp>
            <p:nvSpPr>
              <p:cNvPr id="54319" name="Freeform 21"/>
              <p:cNvSpPr>
                <a:spLocks/>
              </p:cNvSpPr>
              <p:nvPr/>
            </p:nvSpPr>
            <p:spPr bwMode="auto">
              <a:xfrm>
                <a:off x="1146" y="3534"/>
                <a:ext cx="337" cy="289"/>
              </a:xfrm>
              <a:custGeom>
                <a:avLst/>
                <a:gdLst>
                  <a:gd name="T0" fmla="*/ 192 w 337"/>
                  <a:gd name="T1" fmla="*/ 0 h 289"/>
                  <a:gd name="T2" fmla="*/ 336 w 337"/>
                  <a:gd name="T3" fmla="*/ 192 h 289"/>
                  <a:gd name="T4" fmla="*/ 0 w 337"/>
                  <a:gd name="T5" fmla="*/ 288 h 289"/>
                  <a:gd name="T6" fmla="*/ 192 w 337"/>
                  <a:gd name="T7" fmla="*/ 0 h 289"/>
                  <a:gd name="T8" fmla="*/ 0 60000 65536"/>
                  <a:gd name="T9" fmla="*/ 0 60000 65536"/>
                  <a:gd name="T10" fmla="*/ 0 60000 65536"/>
                  <a:gd name="T11" fmla="*/ 0 60000 65536"/>
                  <a:gd name="T12" fmla="*/ 0 w 337"/>
                  <a:gd name="T13" fmla="*/ 0 h 289"/>
                  <a:gd name="T14" fmla="*/ 337 w 337"/>
                  <a:gd name="T15" fmla="*/ 289 h 289"/>
                </a:gdLst>
                <a:ahLst/>
                <a:cxnLst>
                  <a:cxn ang="T8">
                    <a:pos x="T0" y="T1"/>
                  </a:cxn>
                  <a:cxn ang="T9">
                    <a:pos x="T2" y="T3"/>
                  </a:cxn>
                  <a:cxn ang="T10">
                    <a:pos x="T4" y="T5"/>
                  </a:cxn>
                  <a:cxn ang="T11">
                    <a:pos x="T6" y="T7"/>
                  </a:cxn>
                </a:cxnLst>
                <a:rect l="T12" t="T13" r="T14" b="T15"/>
                <a:pathLst>
                  <a:path w="337" h="289">
                    <a:moveTo>
                      <a:pt x="192" y="0"/>
                    </a:moveTo>
                    <a:lnTo>
                      <a:pt x="336" y="192"/>
                    </a:lnTo>
                    <a:lnTo>
                      <a:pt x="0" y="288"/>
                    </a:lnTo>
                    <a:lnTo>
                      <a:pt x="192" y="0"/>
                    </a:lnTo>
                  </a:path>
                </a:pathLst>
              </a:custGeom>
              <a:gradFill rotWithShape="0">
                <a:gsLst>
                  <a:gs pos="0">
                    <a:srgbClr val="5F5F5F"/>
                  </a:gs>
                  <a:gs pos="100000">
                    <a:srgbClr val="AFAFAF"/>
                  </a:gs>
                </a:gsLst>
                <a:lin ang="18900000" scaled="1"/>
              </a:gradFill>
              <a:ln w="12700" cap="rnd">
                <a:solidFill>
                  <a:srgbClr val="FFFFFF"/>
                </a:solidFill>
                <a:round/>
                <a:headEnd/>
                <a:tailEnd/>
              </a:ln>
            </p:spPr>
            <p:txBody>
              <a:bodyPr>
                <a:prstTxWarp prst="textNoShape">
                  <a:avLst/>
                </a:prstTxWarp>
              </a:bodyPr>
              <a:lstStyle/>
              <a:p>
                <a:endParaRPr lang="en-US" sz="2400"/>
              </a:p>
            </p:txBody>
          </p:sp>
        </p:grpSp>
      </p:grpSp>
      <p:grpSp>
        <p:nvGrpSpPr>
          <p:cNvPr id="7" name="Group 22"/>
          <p:cNvGrpSpPr>
            <a:grpSpLocks/>
          </p:cNvGrpSpPr>
          <p:nvPr/>
        </p:nvGrpSpPr>
        <p:grpSpPr bwMode="auto">
          <a:xfrm>
            <a:off x="8255002" y="4826002"/>
            <a:ext cx="2796117" cy="1220787"/>
            <a:chOff x="2078" y="3401"/>
            <a:chExt cx="1321" cy="769"/>
          </a:xfrm>
        </p:grpSpPr>
        <p:grpSp>
          <p:nvGrpSpPr>
            <p:cNvPr id="8" name="Group 23"/>
            <p:cNvGrpSpPr>
              <a:grpSpLocks/>
            </p:cNvGrpSpPr>
            <p:nvPr/>
          </p:nvGrpSpPr>
          <p:grpSpPr bwMode="auto">
            <a:xfrm>
              <a:off x="2472" y="3401"/>
              <a:ext cx="769" cy="360"/>
              <a:chOff x="2679" y="3379"/>
              <a:chExt cx="769" cy="385"/>
            </a:xfrm>
          </p:grpSpPr>
          <p:sp>
            <p:nvSpPr>
              <p:cNvPr id="378904" name="Freeform 24"/>
              <p:cNvSpPr>
                <a:spLocks/>
              </p:cNvSpPr>
              <p:nvPr/>
            </p:nvSpPr>
            <p:spPr bwMode="auto">
              <a:xfrm>
                <a:off x="2679" y="3379"/>
                <a:ext cx="433" cy="289"/>
              </a:xfrm>
              <a:custGeom>
                <a:avLst/>
                <a:gdLst/>
                <a:ahLst/>
                <a:cxnLst>
                  <a:cxn ang="0">
                    <a:pos x="432" y="0"/>
                  </a:cxn>
                  <a:cxn ang="0">
                    <a:pos x="48" y="48"/>
                  </a:cxn>
                  <a:cxn ang="0">
                    <a:pos x="0" y="288"/>
                  </a:cxn>
                  <a:cxn ang="0">
                    <a:pos x="432" y="0"/>
                  </a:cxn>
                </a:cxnLst>
                <a:rect l="0" t="0" r="r" b="b"/>
                <a:pathLst>
                  <a:path w="433" h="289">
                    <a:moveTo>
                      <a:pt x="432" y="0"/>
                    </a:moveTo>
                    <a:lnTo>
                      <a:pt x="48" y="48"/>
                    </a:lnTo>
                    <a:lnTo>
                      <a:pt x="0" y="288"/>
                    </a:lnTo>
                    <a:lnTo>
                      <a:pt x="432" y="0"/>
                    </a:lnTo>
                  </a:path>
                </a:pathLst>
              </a:custGeom>
              <a:gradFill rotWithShape="0">
                <a:gsLst>
                  <a:gs pos="0">
                    <a:schemeClr val="accent1"/>
                  </a:gs>
                  <a:gs pos="100000">
                    <a:schemeClr val="accent1">
                      <a:gamma/>
                      <a:shade val="69804"/>
                      <a:invGamma/>
                    </a:schemeClr>
                  </a:gs>
                </a:gsLst>
                <a:lin ang="18900000" scaled="1"/>
              </a:gradFill>
              <a:ln w="12700" cap="rnd" cmpd="sng">
                <a:solidFill>
                  <a:srgbClr val="FFFFFF"/>
                </a:solidFill>
                <a:prstDash val="solid"/>
                <a:round/>
                <a:headEnd/>
                <a:tailEnd/>
              </a:ln>
              <a:effectLst/>
            </p:spPr>
            <p:txBody>
              <a:bodyPr>
                <a:prstTxWarp prst="textNoShape">
                  <a:avLst/>
                </a:prstTxWarp>
              </a:bodyPr>
              <a:lstStyle/>
              <a:p>
                <a:endParaRPr lang="en-US" sz="2400"/>
              </a:p>
            </p:txBody>
          </p:sp>
          <p:sp>
            <p:nvSpPr>
              <p:cNvPr id="378905" name="Freeform 25"/>
              <p:cNvSpPr>
                <a:spLocks/>
              </p:cNvSpPr>
              <p:nvPr/>
            </p:nvSpPr>
            <p:spPr bwMode="auto">
              <a:xfrm>
                <a:off x="2679" y="3379"/>
                <a:ext cx="529" cy="289"/>
              </a:xfrm>
              <a:custGeom>
                <a:avLst/>
                <a:gdLst/>
                <a:ahLst/>
                <a:cxnLst>
                  <a:cxn ang="0">
                    <a:pos x="0" y="288"/>
                  </a:cxn>
                  <a:cxn ang="0">
                    <a:pos x="528" y="144"/>
                  </a:cxn>
                  <a:cxn ang="0">
                    <a:pos x="432" y="0"/>
                  </a:cxn>
                  <a:cxn ang="0">
                    <a:pos x="0" y="288"/>
                  </a:cxn>
                </a:cxnLst>
                <a:rect l="0" t="0" r="r" b="b"/>
                <a:pathLst>
                  <a:path w="529" h="289">
                    <a:moveTo>
                      <a:pt x="0" y="288"/>
                    </a:moveTo>
                    <a:lnTo>
                      <a:pt x="528" y="144"/>
                    </a:lnTo>
                    <a:lnTo>
                      <a:pt x="432" y="0"/>
                    </a:lnTo>
                    <a:lnTo>
                      <a:pt x="0" y="288"/>
                    </a:lnTo>
                  </a:path>
                </a:pathLst>
              </a:custGeom>
              <a:gradFill rotWithShape="0">
                <a:gsLst>
                  <a:gs pos="0">
                    <a:schemeClr val="accent1"/>
                  </a:gs>
                  <a:gs pos="100000">
                    <a:schemeClr val="accent1">
                      <a:gamma/>
                      <a:shade val="69804"/>
                      <a:invGamma/>
                    </a:schemeClr>
                  </a:gs>
                </a:gsLst>
                <a:lin ang="18900000" scaled="1"/>
              </a:gradFill>
              <a:ln w="12700" cap="rnd" cmpd="sng">
                <a:solidFill>
                  <a:srgbClr val="FFFFFF"/>
                </a:solidFill>
                <a:prstDash val="solid"/>
                <a:round/>
                <a:headEnd/>
                <a:tailEnd/>
              </a:ln>
              <a:effectLst/>
            </p:spPr>
            <p:txBody>
              <a:bodyPr>
                <a:prstTxWarp prst="textNoShape">
                  <a:avLst/>
                </a:prstTxWarp>
              </a:bodyPr>
              <a:lstStyle/>
              <a:p>
                <a:endParaRPr lang="en-US" sz="2400"/>
              </a:p>
            </p:txBody>
          </p:sp>
          <p:sp>
            <p:nvSpPr>
              <p:cNvPr id="378906" name="Freeform 26"/>
              <p:cNvSpPr>
                <a:spLocks/>
              </p:cNvSpPr>
              <p:nvPr/>
            </p:nvSpPr>
            <p:spPr bwMode="auto">
              <a:xfrm>
                <a:off x="2679" y="3523"/>
                <a:ext cx="769" cy="142"/>
              </a:xfrm>
              <a:custGeom>
                <a:avLst/>
                <a:gdLst/>
                <a:ahLst/>
                <a:cxnLst>
                  <a:cxn ang="0">
                    <a:pos x="0" y="144"/>
                  </a:cxn>
                  <a:cxn ang="0">
                    <a:pos x="528" y="0"/>
                  </a:cxn>
                  <a:cxn ang="0">
                    <a:pos x="768" y="48"/>
                  </a:cxn>
                  <a:cxn ang="0">
                    <a:pos x="0" y="144"/>
                  </a:cxn>
                </a:cxnLst>
                <a:rect l="0" t="0" r="r" b="b"/>
                <a:pathLst>
                  <a:path w="769" h="145">
                    <a:moveTo>
                      <a:pt x="0" y="144"/>
                    </a:moveTo>
                    <a:lnTo>
                      <a:pt x="528" y="0"/>
                    </a:lnTo>
                    <a:lnTo>
                      <a:pt x="768" y="48"/>
                    </a:lnTo>
                    <a:lnTo>
                      <a:pt x="0" y="144"/>
                    </a:lnTo>
                  </a:path>
                </a:pathLst>
              </a:custGeom>
              <a:gradFill rotWithShape="0">
                <a:gsLst>
                  <a:gs pos="0">
                    <a:schemeClr val="accent1"/>
                  </a:gs>
                  <a:gs pos="100000">
                    <a:schemeClr val="accent1">
                      <a:gamma/>
                      <a:shade val="69804"/>
                      <a:invGamma/>
                    </a:schemeClr>
                  </a:gs>
                </a:gsLst>
                <a:lin ang="18900000" scaled="1"/>
              </a:gradFill>
              <a:ln w="12700" cap="rnd" cmpd="sng">
                <a:solidFill>
                  <a:srgbClr val="FFFFFF"/>
                </a:solidFill>
                <a:prstDash val="solid"/>
                <a:round/>
                <a:headEnd/>
                <a:tailEnd/>
              </a:ln>
              <a:effectLst/>
            </p:spPr>
            <p:txBody>
              <a:bodyPr>
                <a:prstTxWarp prst="textNoShape">
                  <a:avLst/>
                </a:prstTxWarp>
              </a:bodyPr>
              <a:lstStyle/>
              <a:p>
                <a:endParaRPr lang="en-US" sz="2400"/>
              </a:p>
            </p:txBody>
          </p:sp>
          <p:sp>
            <p:nvSpPr>
              <p:cNvPr id="378907" name="Freeform 27"/>
              <p:cNvSpPr>
                <a:spLocks/>
              </p:cNvSpPr>
              <p:nvPr/>
            </p:nvSpPr>
            <p:spPr bwMode="auto">
              <a:xfrm>
                <a:off x="2679" y="3572"/>
                <a:ext cx="769" cy="195"/>
              </a:xfrm>
              <a:custGeom>
                <a:avLst/>
                <a:gdLst/>
                <a:ahLst/>
                <a:cxnLst>
                  <a:cxn ang="0">
                    <a:pos x="0" y="96"/>
                  </a:cxn>
                  <a:cxn ang="0">
                    <a:pos x="768" y="0"/>
                  </a:cxn>
                  <a:cxn ang="0">
                    <a:pos x="576" y="192"/>
                  </a:cxn>
                  <a:cxn ang="0">
                    <a:pos x="0" y="96"/>
                  </a:cxn>
                </a:cxnLst>
                <a:rect l="0" t="0" r="r" b="b"/>
                <a:pathLst>
                  <a:path w="769" h="193">
                    <a:moveTo>
                      <a:pt x="0" y="96"/>
                    </a:moveTo>
                    <a:lnTo>
                      <a:pt x="768" y="0"/>
                    </a:lnTo>
                    <a:lnTo>
                      <a:pt x="576" y="192"/>
                    </a:lnTo>
                    <a:lnTo>
                      <a:pt x="0" y="96"/>
                    </a:lnTo>
                  </a:path>
                </a:pathLst>
              </a:custGeom>
              <a:gradFill rotWithShape="0">
                <a:gsLst>
                  <a:gs pos="0">
                    <a:schemeClr val="accent1"/>
                  </a:gs>
                  <a:gs pos="100000">
                    <a:schemeClr val="accent1">
                      <a:gamma/>
                      <a:shade val="69804"/>
                      <a:invGamma/>
                    </a:schemeClr>
                  </a:gs>
                </a:gsLst>
                <a:lin ang="18900000" scaled="1"/>
              </a:gradFill>
              <a:ln w="12700" cap="rnd" cmpd="sng">
                <a:solidFill>
                  <a:srgbClr val="FFFFFF"/>
                </a:solidFill>
                <a:prstDash val="solid"/>
                <a:round/>
                <a:headEnd/>
                <a:tailEnd/>
              </a:ln>
              <a:effectLst/>
            </p:spPr>
            <p:txBody>
              <a:bodyPr>
                <a:prstTxWarp prst="textNoShape">
                  <a:avLst/>
                </a:prstTxWarp>
              </a:bodyPr>
              <a:lstStyle/>
              <a:p>
                <a:endParaRPr lang="en-US" sz="2400"/>
              </a:p>
            </p:txBody>
          </p:sp>
        </p:grpSp>
        <p:sp>
          <p:nvSpPr>
            <p:cNvPr id="378908" name="Rectangle 28"/>
            <p:cNvSpPr>
              <a:spLocks noChangeArrowheads="1"/>
            </p:cNvSpPr>
            <p:nvPr/>
          </p:nvSpPr>
          <p:spPr bwMode="auto">
            <a:xfrm>
              <a:off x="2078" y="3859"/>
              <a:ext cx="1321" cy="311"/>
            </a:xfrm>
            <a:prstGeom prst="rect">
              <a:avLst/>
            </a:prstGeom>
            <a:noFill/>
            <a:ln w="9525">
              <a:noFill/>
              <a:miter lim="800000"/>
              <a:headEnd/>
              <a:tailEnd/>
            </a:ln>
            <a:effectLst/>
          </p:spPr>
          <p:txBody>
            <a:bodyPr wrap="none" lIns="122767" tIns="61384" rIns="122767" bIns="61384">
              <a:prstTxWarp prst="textNoShape">
                <a:avLst/>
              </a:prstTxWarp>
              <a:spAutoFit/>
            </a:bodyPr>
            <a:lstStyle/>
            <a:p>
              <a:pPr eaLnBrk="0" hangingPunct="0"/>
              <a:r>
                <a:rPr lang="en-US" sz="2400" b="1" dirty="0">
                  <a:solidFill>
                    <a:srgbClr val="000000"/>
                  </a:solidFill>
                  <a:effectLst>
                    <a:outerShdw blurRad="38100" dist="38100" dir="2700000" algn="tl">
                      <a:srgbClr val="DDDDDD"/>
                    </a:outerShdw>
                  </a:effectLst>
                  <a:latin typeface="Consolas" pitchFamily="49" charset="0"/>
                  <a:cs typeface="Consolas" pitchFamily="49" charset="0"/>
                </a:rPr>
                <a:t>GL_TRIANGLE_FAN</a:t>
              </a:r>
            </a:p>
          </p:txBody>
        </p:sp>
      </p:grpSp>
      <p:grpSp>
        <p:nvGrpSpPr>
          <p:cNvPr id="11" name="Group 36"/>
          <p:cNvGrpSpPr>
            <a:grpSpLocks/>
          </p:cNvGrpSpPr>
          <p:nvPr/>
        </p:nvGrpSpPr>
        <p:grpSpPr bwMode="auto">
          <a:xfrm>
            <a:off x="2794002" y="2790828"/>
            <a:ext cx="1606550" cy="1065211"/>
            <a:chOff x="1256" y="1684"/>
            <a:chExt cx="759" cy="671"/>
          </a:xfrm>
        </p:grpSpPr>
        <p:grpSp>
          <p:nvGrpSpPr>
            <p:cNvPr id="12" name="Group 37"/>
            <p:cNvGrpSpPr>
              <a:grpSpLocks/>
            </p:cNvGrpSpPr>
            <p:nvPr/>
          </p:nvGrpSpPr>
          <p:grpSpPr bwMode="auto">
            <a:xfrm>
              <a:off x="1434" y="1684"/>
              <a:ext cx="562" cy="307"/>
              <a:chOff x="1434" y="1514"/>
              <a:chExt cx="562" cy="329"/>
            </a:xfrm>
          </p:grpSpPr>
          <p:sp>
            <p:nvSpPr>
              <p:cNvPr id="54298" name="Line 38"/>
              <p:cNvSpPr>
                <a:spLocks noChangeShapeType="1"/>
              </p:cNvSpPr>
              <p:nvPr/>
            </p:nvSpPr>
            <p:spPr bwMode="auto">
              <a:xfrm flipV="1">
                <a:off x="1434" y="1514"/>
                <a:ext cx="328" cy="329"/>
              </a:xfrm>
              <a:prstGeom prst="line">
                <a:avLst/>
              </a:prstGeom>
              <a:noFill/>
              <a:ln w="12700">
                <a:solidFill>
                  <a:srgbClr val="FFFFFF"/>
                </a:solidFill>
                <a:round/>
                <a:headEnd type="none" w="sm" len="sm"/>
                <a:tailEnd type="none" w="sm" len="sm"/>
              </a:ln>
            </p:spPr>
            <p:txBody>
              <a:bodyPr wrap="none" anchor="ctr">
                <a:prstTxWarp prst="textNoShape">
                  <a:avLst/>
                </a:prstTxWarp>
              </a:bodyPr>
              <a:lstStyle/>
              <a:p>
                <a:endParaRPr lang="en-US" sz="2400"/>
              </a:p>
            </p:txBody>
          </p:sp>
          <p:sp>
            <p:nvSpPr>
              <p:cNvPr id="54299" name="Line 39"/>
              <p:cNvSpPr>
                <a:spLocks noChangeShapeType="1"/>
              </p:cNvSpPr>
              <p:nvPr/>
            </p:nvSpPr>
            <p:spPr bwMode="auto">
              <a:xfrm>
                <a:off x="1796" y="1514"/>
                <a:ext cx="200" cy="222"/>
              </a:xfrm>
              <a:prstGeom prst="line">
                <a:avLst/>
              </a:prstGeom>
              <a:noFill/>
              <a:ln w="12700">
                <a:solidFill>
                  <a:srgbClr val="000000"/>
                </a:solidFill>
                <a:round/>
                <a:headEnd type="none" w="sm" len="sm"/>
                <a:tailEnd type="none" w="sm" len="sm"/>
              </a:ln>
            </p:spPr>
            <p:txBody>
              <a:bodyPr wrap="none" anchor="ctr">
                <a:prstTxWarp prst="textNoShape">
                  <a:avLst/>
                </a:prstTxWarp>
              </a:bodyPr>
              <a:lstStyle/>
              <a:p>
                <a:endParaRPr lang="en-US" sz="2400"/>
              </a:p>
            </p:txBody>
          </p:sp>
        </p:grpSp>
        <p:sp>
          <p:nvSpPr>
            <p:cNvPr id="378920" name="Rectangle 40"/>
            <p:cNvSpPr>
              <a:spLocks noChangeArrowheads="1"/>
            </p:cNvSpPr>
            <p:nvPr/>
          </p:nvSpPr>
          <p:spPr bwMode="auto">
            <a:xfrm>
              <a:off x="1256" y="2044"/>
              <a:ext cx="759" cy="311"/>
            </a:xfrm>
            <a:prstGeom prst="rect">
              <a:avLst/>
            </a:prstGeom>
            <a:noFill/>
            <a:ln w="9525">
              <a:noFill/>
              <a:miter lim="800000"/>
              <a:headEnd/>
              <a:tailEnd/>
            </a:ln>
            <a:effectLst/>
          </p:spPr>
          <p:txBody>
            <a:bodyPr wrap="none" lIns="122767" tIns="61384" rIns="122767" bIns="61384">
              <a:prstTxWarp prst="textNoShape">
                <a:avLst/>
              </a:prstTxWarp>
              <a:spAutoFit/>
            </a:bodyPr>
            <a:lstStyle/>
            <a:p>
              <a:pPr eaLnBrk="0" hangingPunct="0"/>
              <a:r>
                <a:rPr lang="en-US" sz="2400" b="1" dirty="0">
                  <a:solidFill>
                    <a:srgbClr val="000000"/>
                  </a:solidFill>
                  <a:effectLst>
                    <a:outerShdw blurRad="38100" dist="38100" dir="2700000" algn="tl">
                      <a:srgbClr val="DDDDDD"/>
                    </a:outerShdw>
                  </a:effectLst>
                  <a:latin typeface="Consolas" pitchFamily="49" charset="0"/>
                  <a:cs typeface="Consolas" pitchFamily="49" charset="0"/>
                </a:rPr>
                <a:t>GL_LINES</a:t>
              </a:r>
            </a:p>
          </p:txBody>
        </p:sp>
      </p:grpSp>
      <p:grpSp>
        <p:nvGrpSpPr>
          <p:cNvPr id="13" name="Group 41"/>
          <p:cNvGrpSpPr>
            <a:grpSpLocks/>
          </p:cNvGrpSpPr>
          <p:nvPr/>
        </p:nvGrpSpPr>
        <p:grpSpPr bwMode="auto">
          <a:xfrm>
            <a:off x="9112251" y="2285997"/>
            <a:ext cx="2286001" cy="1646238"/>
            <a:chOff x="3262" y="1629"/>
            <a:chExt cx="1080" cy="1037"/>
          </a:xfrm>
          <a:noFill/>
        </p:grpSpPr>
        <p:sp>
          <p:nvSpPr>
            <p:cNvPr id="54294" name="Freeform 42"/>
            <p:cNvSpPr>
              <a:spLocks/>
            </p:cNvSpPr>
            <p:nvPr/>
          </p:nvSpPr>
          <p:spPr bwMode="auto">
            <a:xfrm>
              <a:off x="3564" y="1629"/>
              <a:ext cx="665" cy="668"/>
            </a:xfrm>
            <a:custGeom>
              <a:avLst/>
              <a:gdLst>
                <a:gd name="T0" fmla="*/ 336 w 665"/>
                <a:gd name="T1" fmla="*/ 268 h 715"/>
                <a:gd name="T2" fmla="*/ 243 w 665"/>
                <a:gd name="T3" fmla="*/ 44 h 715"/>
                <a:gd name="T4" fmla="*/ 586 w 665"/>
                <a:gd name="T5" fmla="*/ 0 h 715"/>
                <a:gd name="T6" fmla="*/ 0 w 665"/>
                <a:gd name="T7" fmla="*/ 231 h 715"/>
                <a:gd name="T8" fmla="*/ 429 w 665"/>
                <a:gd name="T9" fmla="*/ 623 h 715"/>
                <a:gd name="T10" fmla="*/ 664 w 665"/>
                <a:gd name="T11" fmla="*/ 243 h 715"/>
                <a:gd name="T12" fmla="*/ 336 w 665"/>
                <a:gd name="T13" fmla="*/ 268 h 715"/>
                <a:gd name="T14" fmla="*/ 0 60000 65536"/>
                <a:gd name="T15" fmla="*/ 0 60000 65536"/>
                <a:gd name="T16" fmla="*/ 0 60000 65536"/>
                <a:gd name="T17" fmla="*/ 0 60000 65536"/>
                <a:gd name="T18" fmla="*/ 0 60000 65536"/>
                <a:gd name="T19" fmla="*/ 0 60000 65536"/>
                <a:gd name="T20" fmla="*/ 0 60000 65536"/>
                <a:gd name="T21" fmla="*/ 0 w 665"/>
                <a:gd name="T22" fmla="*/ 0 h 715"/>
                <a:gd name="T23" fmla="*/ 665 w 665"/>
                <a:gd name="T24" fmla="*/ 715 h 7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5" h="715">
                  <a:moveTo>
                    <a:pt x="336" y="307"/>
                  </a:moveTo>
                  <a:lnTo>
                    <a:pt x="243" y="50"/>
                  </a:lnTo>
                  <a:lnTo>
                    <a:pt x="586" y="0"/>
                  </a:lnTo>
                  <a:lnTo>
                    <a:pt x="0" y="264"/>
                  </a:lnTo>
                  <a:lnTo>
                    <a:pt x="429" y="714"/>
                  </a:lnTo>
                  <a:lnTo>
                    <a:pt x="664" y="278"/>
                  </a:lnTo>
                  <a:lnTo>
                    <a:pt x="336" y="307"/>
                  </a:lnTo>
                </a:path>
              </a:pathLst>
            </a:custGeom>
            <a:grpFill/>
            <a:ln w="12700" cap="rnd">
              <a:solidFill>
                <a:srgbClr val="000000"/>
              </a:solidFill>
              <a:round/>
              <a:headEnd/>
              <a:tailEnd/>
            </a:ln>
          </p:spPr>
          <p:txBody>
            <a:bodyPr>
              <a:prstTxWarp prst="textNoShape">
                <a:avLst/>
              </a:prstTxWarp>
            </a:bodyPr>
            <a:lstStyle/>
            <a:p>
              <a:endParaRPr lang="en-US" sz="2400"/>
            </a:p>
          </p:txBody>
        </p:sp>
        <p:sp>
          <p:nvSpPr>
            <p:cNvPr id="378923" name="Rectangle 43"/>
            <p:cNvSpPr>
              <a:spLocks noChangeArrowheads="1"/>
            </p:cNvSpPr>
            <p:nvPr/>
          </p:nvSpPr>
          <p:spPr bwMode="auto">
            <a:xfrm>
              <a:off x="3262" y="2355"/>
              <a:ext cx="1080" cy="311"/>
            </a:xfrm>
            <a:prstGeom prst="rect">
              <a:avLst/>
            </a:prstGeom>
            <a:grpFill/>
            <a:ln w="9525">
              <a:noFill/>
              <a:miter lim="800000"/>
              <a:headEnd/>
              <a:tailEnd/>
            </a:ln>
            <a:effectLst/>
          </p:spPr>
          <p:txBody>
            <a:bodyPr wrap="none" lIns="122767" tIns="61384" rIns="122767" bIns="61384">
              <a:prstTxWarp prst="textNoShape">
                <a:avLst/>
              </a:prstTxWarp>
              <a:spAutoFit/>
            </a:bodyPr>
            <a:lstStyle/>
            <a:p>
              <a:pPr eaLnBrk="0" hangingPunct="0"/>
              <a:r>
                <a:rPr lang="en-US" sz="2400" b="1" dirty="0">
                  <a:solidFill>
                    <a:srgbClr val="000000"/>
                  </a:solidFill>
                  <a:effectLst>
                    <a:outerShdw blurRad="38100" dist="38100" dir="2700000" algn="tl">
                      <a:srgbClr val="DDDDDD"/>
                    </a:outerShdw>
                  </a:effectLst>
                  <a:latin typeface="Consolas" pitchFamily="49" charset="0"/>
                  <a:cs typeface="Consolas" pitchFamily="49" charset="0"/>
                </a:rPr>
                <a:t>GL_LINE_LOOP</a:t>
              </a:r>
            </a:p>
          </p:txBody>
        </p:sp>
      </p:grpSp>
      <p:grpSp>
        <p:nvGrpSpPr>
          <p:cNvPr id="14" name="Group 44"/>
          <p:cNvGrpSpPr>
            <a:grpSpLocks/>
          </p:cNvGrpSpPr>
          <p:nvPr/>
        </p:nvGrpSpPr>
        <p:grpSpPr bwMode="auto">
          <a:xfrm>
            <a:off x="5461000" y="2285999"/>
            <a:ext cx="2457451" cy="1636710"/>
            <a:chOff x="1985" y="1595"/>
            <a:chExt cx="1161" cy="1031"/>
          </a:xfrm>
        </p:grpSpPr>
        <p:sp>
          <p:nvSpPr>
            <p:cNvPr id="54292" name="Freeform 45"/>
            <p:cNvSpPr>
              <a:spLocks/>
            </p:cNvSpPr>
            <p:nvPr/>
          </p:nvSpPr>
          <p:spPr bwMode="auto">
            <a:xfrm>
              <a:off x="2214" y="1595"/>
              <a:ext cx="908" cy="622"/>
            </a:xfrm>
            <a:custGeom>
              <a:avLst/>
              <a:gdLst>
                <a:gd name="T0" fmla="*/ 393 w 908"/>
                <a:gd name="T1" fmla="*/ 412 h 665"/>
                <a:gd name="T2" fmla="*/ 115 w 908"/>
                <a:gd name="T3" fmla="*/ 69 h 665"/>
                <a:gd name="T4" fmla="*/ 0 w 908"/>
                <a:gd name="T5" fmla="*/ 331 h 665"/>
                <a:gd name="T6" fmla="*/ 907 w 908"/>
                <a:gd name="T7" fmla="*/ 200 h 665"/>
                <a:gd name="T8" fmla="*/ 407 w 908"/>
                <a:gd name="T9" fmla="*/ 0 h 665"/>
                <a:gd name="T10" fmla="*/ 715 w 908"/>
                <a:gd name="T11" fmla="*/ 487 h 665"/>
                <a:gd name="T12" fmla="*/ 315 w 908"/>
                <a:gd name="T13" fmla="*/ 581 h 665"/>
                <a:gd name="T14" fmla="*/ 0 60000 65536"/>
                <a:gd name="T15" fmla="*/ 0 60000 65536"/>
                <a:gd name="T16" fmla="*/ 0 60000 65536"/>
                <a:gd name="T17" fmla="*/ 0 60000 65536"/>
                <a:gd name="T18" fmla="*/ 0 60000 65536"/>
                <a:gd name="T19" fmla="*/ 0 60000 65536"/>
                <a:gd name="T20" fmla="*/ 0 60000 65536"/>
                <a:gd name="T21" fmla="*/ 0 w 908"/>
                <a:gd name="T22" fmla="*/ 0 h 665"/>
                <a:gd name="T23" fmla="*/ 908 w 908"/>
                <a:gd name="T24" fmla="*/ 665 h 6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8" h="665">
                  <a:moveTo>
                    <a:pt x="393" y="471"/>
                  </a:moveTo>
                  <a:lnTo>
                    <a:pt x="115" y="79"/>
                  </a:lnTo>
                  <a:lnTo>
                    <a:pt x="0" y="379"/>
                  </a:lnTo>
                  <a:lnTo>
                    <a:pt x="907" y="229"/>
                  </a:lnTo>
                  <a:lnTo>
                    <a:pt x="407" y="0"/>
                  </a:lnTo>
                  <a:lnTo>
                    <a:pt x="715" y="557"/>
                  </a:lnTo>
                  <a:lnTo>
                    <a:pt x="315" y="664"/>
                  </a:lnTo>
                </a:path>
              </a:pathLst>
            </a:custGeom>
            <a:noFill/>
            <a:ln w="12700" cap="rnd">
              <a:solidFill>
                <a:srgbClr val="000000"/>
              </a:solidFill>
              <a:round/>
              <a:headEnd type="none" w="sm" len="sm"/>
              <a:tailEnd type="none" w="sm" len="sm"/>
            </a:ln>
          </p:spPr>
          <p:txBody>
            <a:bodyPr>
              <a:prstTxWarp prst="textNoShape">
                <a:avLst/>
              </a:prstTxWarp>
            </a:bodyPr>
            <a:lstStyle/>
            <a:p>
              <a:endParaRPr lang="en-US" sz="2400"/>
            </a:p>
          </p:txBody>
        </p:sp>
        <p:sp>
          <p:nvSpPr>
            <p:cNvPr id="378926" name="Rectangle 46"/>
            <p:cNvSpPr>
              <a:spLocks noChangeArrowheads="1"/>
            </p:cNvSpPr>
            <p:nvPr/>
          </p:nvSpPr>
          <p:spPr bwMode="auto">
            <a:xfrm>
              <a:off x="1985" y="2315"/>
              <a:ext cx="1161" cy="311"/>
            </a:xfrm>
            <a:prstGeom prst="rect">
              <a:avLst/>
            </a:prstGeom>
            <a:noFill/>
            <a:ln w="9525">
              <a:noFill/>
              <a:miter lim="800000"/>
              <a:headEnd/>
              <a:tailEnd/>
            </a:ln>
            <a:effectLst/>
          </p:spPr>
          <p:txBody>
            <a:bodyPr wrap="none" lIns="122767" tIns="61384" rIns="122767" bIns="61384">
              <a:prstTxWarp prst="textNoShape">
                <a:avLst/>
              </a:prstTxWarp>
              <a:spAutoFit/>
            </a:bodyPr>
            <a:lstStyle/>
            <a:p>
              <a:pPr eaLnBrk="0" hangingPunct="0"/>
              <a:r>
                <a:rPr lang="en-US" sz="2400" b="1" dirty="0">
                  <a:solidFill>
                    <a:srgbClr val="000000"/>
                  </a:solidFill>
                  <a:effectLst>
                    <a:outerShdw blurRad="38100" dist="38100" dir="2700000" algn="tl">
                      <a:srgbClr val="DDDDDD"/>
                    </a:outerShdw>
                  </a:effectLst>
                  <a:latin typeface="Consolas" pitchFamily="49" charset="0"/>
                  <a:cs typeface="Consolas" pitchFamily="49" charset="0"/>
                </a:rPr>
                <a:t>GL_LINE_STRIP</a:t>
              </a:r>
            </a:p>
          </p:txBody>
        </p:sp>
      </p:grpSp>
      <p:grpSp>
        <p:nvGrpSpPr>
          <p:cNvPr id="15" name="Group 47"/>
          <p:cNvGrpSpPr>
            <a:grpSpLocks/>
          </p:cNvGrpSpPr>
          <p:nvPr/>
        </p:nvGrpSpPr>
        <p:grpSpPr bwMode="auto">
          <a:xfrm>
            <a:off x="380999" y="4698999"/>
            <a:ext cx="2286000" cy="1265239"/>
            <a:chOff x="1527" y="2690"/>
            <a:chExt cx="1080" cy="797"/>
          </a:xfrm>
        </p:grpSpPr>
        <p:sp>
          <p:nvSpPr>
            <p:cNvPr id="54289" name="Freeform 48"/>
            <p:cNvSpPr>
              <a:spLocks/>
            </p:cNvSpPr>
            <p:nvPr/>
          </p:nvSpPr>
          <p:spPr bwMode="auto">
            <a:xfrm>
              <a:off x="1797" y="2690"/>
              <a:ext cx="244" cy="175"/>
            </a:xfrm>
            <a:custGeom>
              <a:avLst/>
              <a:gdLst>
                <a:gd name="T0" fmla="*/ 158 w 244"/>
                <a:gd name="T1" fmla="*/ 0 h 187"/>
                <a:gd name="T2" fmla="*/ 0 w 244"/>
                <a:gd name="T3" fmla="*/ 150 h 187"/>
                <a:gd name="T4" fmla="*/ 243 w 244"/>
                <a:gd name="T5" fmla="*/ 163 h 187"/>
                <a:gd name="T6" fmla="*/ 158 w 244"/>
                <a:gd name="T7" fmla="*/ 0 h 187"/>
                <a:gd name="T8" fmla="*/ 0 60000 65536"/>
                <a:gd name="T9" fmla="*/ 0 60000 65536"/>
                <a:gd name="T10" fmla="*/ 0 60000 65536"/>
                <a:gd name="T11" fmla="*/ 0 60000 65536"/>
                <a:gd name="T12" fmla="*/ 0 w 244"/>
                <a:gd name="T13" fmla="*/ 0 h 187"/>
                <a:gd name="T14" fmla="*/ 244 w 244"/>
                <a:gd name="T15" fmla="*/ 187 h 187"/>
              </a:gdLst>
              <a:ahLst/>
              <a:cxnLst>
                <a:cxn ang="T8">
                  <a:pos x="T0" y="T1"/>
                </a:cxn>
                <a:cxn ang="T9">
                  <a:pos x="T2" y="T3"/>
                </a:cxn>
                <a:cxn ang="T10">
                  <a:pos x="T4" y="T5"/>
                </a:cxn>
                <a:cxn ang="T11">
                  <a:pos x="T6" y="T7"/>
                </a:cxn>
              </a:cxnLst>
              <a:rect l="T12" t="T13" r="T14" b="T15"/>
              <a:pathLst>
                <a:path w="244" h="187">
                  <a:moveTo>
                    <a:pt x="158" y="0"/>
                  </a:moveTo>
                  <a:lnTo>
                    <a:pt x="0" y="171"/>
                  </a:lnTo>
                  <a:lnTo>
                    <a:pt x="243" y="186"/>
                  </a:lnTo>
                  <a:lnTo>
                    <a:pt x="158" y="0"/>
                  </a:lnTo>
                </a:path>
              </a:pathLst>
            </a:custGeom>
            <a:solidFill>
              <a:srgbClr val="FFFF00"/>
            </a:solidFill>
            <a:ln w="9525" cap="rnd">
              <a:noFill/>
              <a:round/>
              <a:headEnd/>
              <a:tailEnd/>
            </a:ln>
          </p:spPr>
          <p:txBody>
            <a:bodyPr>
              <a:prstTxWarp prst="textNoShape">
                <a:avLst/>
              </a:prstTxWarp>
            </a:bodyPr>
            <a:lstStyle/>
            <a:p>
              <a:endParaRPr lang="en-US" sz="2400"/>
            </a:p>
          </p:txBody>
        </p:sp>
        <p:sp>
          <p:nvSpPr>
            <p:cNvPr id="54290" name="Freeform 49"/>
            <p:cNvSpPr>
              <a:spLocks/>
            </p:cNvSpPr>
            <p:nvPr/>
          </p:nvSpPr>
          <p:spPr bwMode="auto">
            <a:xfrm>
              <a:off x="2076" y="2830"/>
              <a:ext cx="451" cy="269"/>
            </a:xfrm>
            <a:custGeom>
              <a:avLst/>
              <a:gdLst>
                <a:gd name="T0" fmla="*/ 129 w 451"/>
                <a:gd name="T1" fmla="*/ 0 h 287"/>
                <a:gd name="T2" fmla="*/ 0 w 451"/>
                <a:gd name="T3" fmla="*/ 157 h 287"/>
                <a:gd name="T4" fmla="*/ 450 w 451"/>
                <a:gd name="T5" fmla="*/ 251 h 287"/>
                <a:gd name="T6" fmla="*/ 129 w 451"/>
                <a:gd name="T7" fmla="*/ 0 h 287"/>
                <a:gd name="T8" fmla="*/ 0 60000 65536"/>
                <a:gd name="T9" fmla="*/ 0 60000 65536"/>
                <a:gd name="T10" fmla="*/ 0 60000 65536"/>
                <a:gd name="T11" fmla="*/ 0 60000 65536"/>
                <a:gd name="T12" fmla="*/ 0 w 451"/>
                <a:gd name="T13" fmla="*/ 0 h 287"/>
                <a:gd name="T14" fmla="*/ 451 w 451"/>
                <a:gd name="T15" fmla="*/ 287 h 287"/>
              </a:gdLst>
              <a:ahLst/>
              <a:cxnLst>
                <a:cxn ang="T8">
                  <a:pos x="T0" y="T1"/>
                </a:cxn>
                <a:cxn ang="T9">
                  <a:pos x="T2" y="T3"/>
                </a:cxn>
                <a:cxn ang="T10">
                  <a:pos x="T4" y="T5"/>
                </a:cxn>
                <a:cxn ang="T11">
                  <a:pos x="T6" y="T7"/>
                </a:cxn>
              </a:cxnLst>
              <a:rect l="T12" t="T13" r="T14" b="T15"/>
              <a:pathLst>
                <a:path w="451" h="287">
                  <a:moveTo>
                    <a:pt x="129" y="0"/>
                  </a:moveTo>
                  <a:lnTo>
                    <a:pt x="0" y="179"/>
                  </a:lnTo>
                  <a:lnTo>
                    <a:pt x="450" y="286"/>
                  </a:lnTo>
                  <a:lnTo>
                    <a:pt x="129" y="0"/>
                  </a:lnTo>
                </a:path>
              </a:pathLst>
            </a:custGeom>
            <a:solidFill>
              <a:srgbClr val="66FF66"/>
            </a:solidFill>
            <a:ln w="9525" cap="rnd">
              <a:noFill/>
              <a:round/>
              <a:headEnd/>
              <a:tailEnd/>
            </a:ln>
          </p:spPr>
          <p:txBody>
            <a:bodyPr>
              <a:prstTxWarp prst="textNoShape">
                <a:avLst/>
              </a:prstTxWarp>
            </a:bodyPr>
            <a:lstStyle/>
            <a:p>
              <a:endParaRPr lang="en-US" sz="2400"/>
            </a:p>
          </p:txBody>
        </p:sp>
        <p:sp>
          <p:nvSpPr>
            <p:cNvPr id="378930" name="Rectangle 50"/>
            <p:cNvSpPr>
              <a:spLocks noChangeArrowheads="1"/>
            </p:cNvSpPr>
            <p:nvPr/>
          </p:nvSpPr>
          <p:spPr bwMode="auto">
            <a:xfrm>
              <a:off x="1527" y="3176"/>
              <a:ext cx="1080" cy="311"/>
            </a:xfrm>
            <a:prstGeom prst="rect">
              <a:avLst/>
            </a:prstGeom>
            <a:noFill/>
            <a:ln w="9525">
              <a:noFill/>
              <a:miter lim="800000"/>
              <a:headEnd/>
              <a:tailEnd/>
            </a:ln>
            <a:effectLst/>
          </p:spPr>
          <p:txBody>
            <a:bodyPr wrap="none" lIns="122767" tIns="61384" rIns="122767" bIns="61384">
              <a:prstTxWarp prst="textNoShape">
                <a:avLst/>
              </a:prstTxWarp>
              <a:spAutoFit/>
            </a:bodyPr>
            <a:lstStyle/>
            <a:p>
              <a:pPr eaLnBrk="0" hangingPunct="0"/>
              <a:r>
                <a:rPr lang="en-US" sz="2400" b="1" dirty="0">
                  <a:solidFill>
                    <a:srgbClr val="000000"/>
                  </a:solidFill>
                  <a:effectLst>
                    <a:outerShdw blurRad="38100" dist="38100" dir="2700000" algn="tl">
                      <a:srgbClr val="DDDDDD"/>
                    </a:outerShdw>
                  </a:effectLst>
                  <a:latin typeface="Consolas" pitchFamily="49" charset="0"/>
                  <a:cs typeface="Consolas" pitchFamily="49" charset="0"/>
                </a:rPr>
                <a:t>GL_TRIANGLES</a:t>
              </a:r>
            </a:p>
          </p:txBody>
        </p:sp>
      </p:grpSp>
      <p:sp>
        <p:nvSpPr>
          <p:cNvPr id="55" name="Rectangle 40"/>
          <p:cNvSpPr>
            <a:spLocks noChangeArrowheads="1"/>
          </p:cNvSpPr>
          <p:nvPr/>
        </p:nvSpPr>
        <p:spPr bwMode="auto">
          <a:xfrm>
            <a:off x="381001" y="3429000"/>
            <a:ext cx="1839180" cy="524293"/>
          </a:xfrm>
          <a:prstGeom prst="rect">
            <a:avLst/>
          </a:prstGeom>
          <a:noFill/>
          <a:ln w="9525">
            <a:noFill/>
            <a:miter lim="800000"/>
            <a:headEnd/>
            <a:tailEnd/>
          </a:ln>
          <a:effectLst/>
        </p:spPr>
        <p:txBody>
          <a:bodyPr wrap="none" lIns="153459" tIns="76731" rIns="153459" bIns="76731">
            <a:prstTxWarp prst="textNoShape">
              <a:avLst/>
            </a:prstTxWarp>
            <a:spAutoFit/>
          </a:bodyPr>
          <a:lstStyle/>
          <a:p>
            <a:pPr eaLnBrk="0" hangingPunct="0"/>
            <a:r>
              <a:rPr lang="en-US" sz="2400" b="1" dirty="0">
                <a:solidFill>
                  <a:srgbClr val="000000"/>
                </a:solidFill>
                <a:effectLst>
                  <a:outerShdw blurRad="38100" dist="38100" dir="2700000" algn="tl">
                    <a:srgbClr val="DDDDDD"/>
                  </a:outerShdw>
                </a:effectLst>
                <a:latin typeface="Consolas" pitchFamily="49" charset="0"/>
                <a:cs typeface="Consolas" pitchFamily="49" charset="0"/>
              </a:rPr>
              <a:t>GL_POINTS</a:t>
            </a:r>
          </a:p>
        </p:txBody>
      </p:sp>
      <p:sp>
        <p:nvSpPr>
          <p:cNvPr id="56" name="Line 39"/>
          <p:cNvSpPr>
            <a:spLocks noChangeShapeType="1"/>
          </p:cNvSpPr>
          <p:nvPr/>
        </p:nvSpPr>
        <p:spPr bwMode="auto">
          <a:xfrm flipV="1">
            <a:off x="3302000" y="2667000"/>
            <a:ext cx="508000" cy="381000"/>
          </a:xfrm>
          <a:prstGeom prst="line">
            <a:avLst/>
          </a:prstGeom>
          <a:noFill/>
          <a:ln w="12700">
            <a:solidFill>
              <a:srgbClr val="000000"/>
            </a:solidFill>
            <a:round/>
            <a:headEnd type="none" w="sm" len="sm"/>
            <a:tailEnd type="none" w="sm" len="sm"/>
          </a:ln>
        </p:spPr>
        <p:txBody>
          <a:bodyPr wrap="none" lIns="152400" tIns="76200" rIns="152400" bIns="76200" anchor="ctr">
            <a:prstTxWarp prst="textNoShape">
              <a:avLst/>
            </a:prstTxWarp>
          </a:bodyPr>
          <a:lstStyle/>
          <a:p>
            <a:endParaRPr lang="en-US" sz="2400"/>
          </a:p>
        </p:txBody>
      </p:sp>
      <p:sp>
        <p:nvSpPr>
          <p:cNvPr id="57" name="Oval 56"/>
          <p:cNvSpPr/>
          <p:nvPr/>
        </p:nvSpPr>
        <p:spPr>
          <a:xfrm>
            <a:off x="1016000" y="2540000"/>
            <a:ext cx="127000" cy="127000"/>
          </a:xfrm>
          <a:prstGeom prst="ellipse">
            <a:avLst/>
          </a:prstGeom>
          <a:solidFill>
            <a:srgbClr val="000000"/>
          </a:solidFill>
        </p:spPr>
        <p:style>
          <a:lnRef idx="1">
            <a:schemeClr val="accent1"/>
          </a:lnRef>
          <a:fillRef idx="3">
            <a:schemeClr val="accent1"/>
          </a:fillRef>
          <a:effectRef idx="2">
            <a:schemeClr val="accent1"/>
          </a:effectRef>
          <a:fontRef idx="minor">
            <a:schemeClr val="lt1"/>
          </a:fontRef>
        </p:style>
        <p:txBody>
          <a:bodyPr lIns="152400" tIns="76200" rIns="152400" bIns="76200" rtlCol="0" anchor="ctr"/>
          <a:lstStyle/>
          <a:p>
            <a:pPr algn="ctr"/>
            <a:endParaRPr lang="en-US" sz="2400"/>
          </a:p>
        </p:txBody>
      </p:sp>
      <p:sp>
        <p:nvSpPr>
          <p:cNvPr id="58" name="Oval 57"/>
          <p:cNvSpPr/>
          <p:nvPr/>
        </p:nvSpPr>
        <p:spPr>
          <a:xfrm>
            <a:off x="1270000" y="2794000"/>
            <a:ext cx="127000" cy="127000"/>
          </a:xfrm>
          <a:prstGeom prst="ellipse">
            <a:avLst/>
          </a:prstGeom>
          <a:solidFill>
            <a:srgbClr val="000000"/>
          </a:solidFill>
        </p:spPr>
        <p:style>
          <a:lnRef idx="1">
            <a:schemeClr val="accent1"/>
          </a:lnRef>
          <a:fillRef idx="3">
            <a:schemeClr val="accent1"/>
          </a:fillRef>
          <a:effectRef idx="2">
            <a:schemeClr val="accent1"/>
          </a:effectRef>
          <a:fontRef idx="minor">
            <a:schemeClr val="lt1"/>
          </a:fontRef>
        </p:style>
        <p:txBody>
          <a:bodyPr lIns="152400" tIns="76200" rIns="152400" bIns="76200" rtlCol="0" anchor="ctr"/>
          <a:lstStyle/>
          <a:p>
            <a:pPr algn="ctr"/>
            <a:endParaRPr lang="en-US" sz="2400"/>
          </a:p>
        </p:txBody>
      </p:sp>
      <p:sp>
        <p:nvSpPr>
          <p:cNvPr id="59" name="Oval 58"/>
          <p:cNvSpPr/>
          <p:nvPr/>
        </p:nvSpPr>
        <p:spPr>
          <a:xfrm>
            <a:off x="1778000" y="2921000"/>
            <a:ext cx="127000" cy="127000"/>
          </a:xfrm>
          <a:prstGeom prst="ellipse">
            <a:avLst/>
          </a:prstGeom>
          <a:solidFill>
            <a:srgbClr val="000000"/>
          </a:solidFill>
        </p:spPr>
        <p:style>
          <a:lnRef idx="1">
            <a:schemeClr val="accent1"/>
          </a:lnRef>
          <a:fillRef idx="3">
            <a:schemeClr val="accent1"/>
          </a:fillRef>
          <a:effectRef idx="2">
            <a:schemeClr val="accent1"/>
          </a:effectRef>
          <a:fontRef idx="minor">
            <a:schemeClr val="lt1"/>
          </a:fontRef>
        </p:style>
        <p:txBody>
          <a:bodyPr lIns="152400" tIns="76200" rIns="152400" bIns="76200" rtlCol="0" anchor="ctr"/>
          <a:lstStyle/>
          <a:p>
            <a:pPr algn="ctr"/>
            <a:endParaRPr lang="en-US" sz="2400"/>
          </a:p>
        </p:txBody>
      </p:sp>
      <p:sp>
        <p:nvSpPr>
          <p:cNvPr id="60" name="Oval 59"/>
          <p:cNvSpPr/>
          <p:nvPr/>
        </p:nvSpPr>
        <p:spPr>
          <a:xfrm>
            <a:off x="2032000" y="2540000"/>
            <a:ext cx="127000" cy="127000"/>
          </a:xfrm>
          <a:prstGeom prst="ellipse">
            <a:avLst/>
          </a:prstGeom>
          <a:solidFill>
            <a:srgbClr val="000000"/>
          </a:solidFill>
        </p:spPr>
        <p:style>
          <a:lnRef idx="1">
            <a:schemeClr val="accent1"/>
          </a:lnRef>
          <a:fillRef idx="3">
            <a:schemeClr val="accent1"/>
          </a:fillRef>
          <a:effectRef idx="2">
            <a:schemeClr val="accent1"/>
          </a:effectRef>
          <a:fontRef idx="minor">
            <a:schemeClr val="lt1"/>
          </a:fontRef>
        </p:style>
        <p:txBody>
          <a:bodyPr lIns="152400" tIns="76200" rIns="152400" bIns="76200" rtlCol="0" anchor="ctr"/>
          <a:lstStyle/>
          <a:p>
            <a:pPr algn="ctr"/>
            <a:endParaRPr lang="en-US" sz="2400"/>
          </a:p>
        </p:txBody>
      </p:sp>
    </p:spTree>
    <p:extLst>
      <p:ext uri="{BB962C8B-B14F-4D97-AF65-F5344CB8AC3E}">
        <p14:creationId xmlns:p14="http://schemas.microsoft.com/office/powerpoint/2010/main" val="178956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Geometric Objects</a:t>
            </a:r>
          </a:p>
        </p:txBody>
      </p:sp>
      <p:sp>
        <p:nvSpPr>
          <p:cNvPr id="12" name="Content Placeholder 11"/>
          <p:cNvSpPr>
            <a:spLocks noGrp="1"/>
          </p:cNvSpPr>
          <p:nvPr>
            <p:ph idx="1"/>
          </p:nvPr>
        </p:nvSpPr>
        <p:spPr>
          <a:xfrm>
            <a:off x="838200" y="1825625"/>
            <a:ext cx="10515600" cy="4351338"/>
          </a:xfrm>
        </p:spPr>
        <p:txBody>
          <a:bodyPr>
            <a:normAutofit/>
          </a:bodyPr>
          <a:lstStyle/>
          <a:p>
            <a:r>
              <a:rPr lang="en-US" dirty="0"/>
              <a:t>Geometric objects are represented using </a:t>
            </a:r>
            <a:r>
              <a:rPr lang="en-US" i="1" dirty="0"/>
              <a:t>vertices</a:t>
            </a:r>
          </a:p>
          <a:p>
            <a:r>
              <a:rPr lang="en-US" dirty="0"/>
              <a:t>A vertex is a collection of generic attributes</a:t>
            </a:r>
          </a:p>
          <a:p>
            <a:pPr lvl="1"/>
            <a:r>
              <a:rPr lang="en-US" dirty="0"/>
              <a:t>positional coordinates</a:t>
            </a:r>
          </a:p>
          <a:p>
            <a:pPr lvl="1"/>
            <a:r>
              <a:rPr lang="en-US" dirty="0"/>
              <a:t>colors</a:t>
            </a:r>
          </a:p>
          <a:p>
            <a:pPr lvl="1"/>
            <a:r>
              <a:rPr lang="en-US" dirty="0"/>
              <a:t>texture coordinates</a:t>
            </a:r>
          </a:p>
          <a:p>
            <a:pPr lvl="1"/>
            <a:r>
              <a:rPr lang="en-US" dirty="0"/>
              <a:t>any other data associated with that point in space</a:t>
            </a:r>
          </a:p>
          <a:p>
            <a:r>
              <a:rPr lang="en-US" dirty="0"/>
              <a:t>Position stored in 4 dimensional homogeneous coordinates</a:t>
            </a:r>
          </a:p>
          <a:p>
            <a:r>
              <a:rPr lang="en-US" dirty="0"/>
              <a:t>Vertex data must be stored in vertex buffer objects (VBOs)</a:t>
            </a:r>
          </a:p>
          <a:p>
            <a:r>
              <a:rPr lang="en-US" dirty="0"/>
              <a:t>VBOs must be stored in vertex array objects (VAOs)</a:t>
            </a:r>
          </a:p>
        </p:txBody>
      </p:sp>
      <p:grpSp>
        <p:nvGrpSpPr>
          <p:cNvPr id="4" name="Group 11"/>
          <p:cNvGrpSpPr/>
          <p:nvPr/>
        </p:nvGrpSpPr>
        <p:grpSpPr>
          <a:xfrm>
            <a:off x="8353483" y="1781106"/>
            <a:ext cx="1718733" cy="1420813"/>
            <a:chOff x="393700" y="3708400"/>
            <a:chExt cx="1289050" cy="1420813"/>
          </a:xfrm>
        </p:grpSpPr>
        <p:sp>
          <p:nvSpPr>
            <p:cNvPr id="8" name="Freeform 5"/>
            <p:cNvSpPr>
              <a:spLocks/>
            </p:cNvSpPr>
            <p:nvPr/>
          </p:nvSpPr>
          <p:spPr bwMode="auto">
            <a:xfrm>
              <a:off x="439738" y="3746500"/>
              <a:ext cx="1189037" cy="1336675"/>
            </a:xfrm>
            <a:custGeom>
              <a:avLst/>
              <a:gdLst>
                <a:gd name="T0" fmla="*/ 923644354 w 1152"/>
                <a:gd name="T1" fmla="*/ 0 h 1108"/>
                <a:gd name="T2" fmla="*/ 0 w 1152"/>
                <a:gd name="T3" fmla="*/ 1612545177 h 1108"/>
                <a:gd name="T4" fmla="*/ 1227264746 w 1152"/>
                <a:gd name="T5" fmla="*/ 1095890129 h 1108"/>
                <a:gd name="T6" fmla="*/ 923644354 w 1152"/>
                <a:gd name="T7" fmla="*/ 0 h 1108"/>
                <a:gd name="T8" fmla="*/ 0 60000 65536"/>
                <a:gd name="T9" fmla="*/ 0 60000 65536"/>
                <a:gd name="T10" fmla="*/ 0 60000 65536"/>
                <a:gd name="T11" fmla="*/ 0 60000 65536"/>
                <a:gd name="T12" fmla="*/ 0 w 1152"/>
                <a:gd name="T13" fmla="*/ 0 h 1108"/>
                <a:gd name="T14" fmla="*/ 1152 w 1152"/>
                <a:gd name="T15" fmla="*/ 1108 h 1108"/>
              </a:gdLst>
              <a:ahLst/>
              <a:cxnLst>
                <a:cxn ang="T8">
                  <a:pos x="T0" y="T1"/>
                </a:cxn>
                <a:cxn ang="T9">
                  <a:pos x="T2" y="T3"/>
                </a:cxn>
                <a:cxn ang="T10">
                  <a:pos x="T4" y="T5"/>
                </a:cxn>
                <a:cxn ang="T11">
                  <a:pos x="T6" y="T7"/>
                </a:cxn>
              </a:cxnLst>
              <a:rect l="T12" t="T13" r="T14" b="T15"/>
              <a:pathLst>
                <a:path w="1152" h="1108">
                  <a:moveTo>
                    <a:pt x="867" y="0"/>
                  </a:moveTo>
                  <a:lnTo>
                    <a:pt x="0" y="1108"/>
                  </a:lnTo>
                  <a:lnTo>
                    <a:pt x="1152" y="753"/>
                  </a:lnTo>
                  <a:lnTo>
                    <a:pt x="867" y="0"/>
                  </a:lnTo>
                  <a:close/>
                </a:path>
              </a:pathLst>
            </a:custGeom>
            <a:solidFill>
              <a:srgbClr val="AF8BF1"/>
            </a:solidFill>
            <a:ln w="9525">
              <a:noFill/>
              <a:round/>
              <a:headEnd/>
              <a:tailEnd/>
            </a:ln>
          </p:spPr>
          <p:txBody>
            <a:bodyPr>
              <a:prstTxWarp prst="textNoShape">
                <a:avLst/>
              </a:prstTxWarp>
            </a:bodyPr>
            <a:lstStyle/>
            <a:p>
              <a:endParaRPr lang="en-US" sz="2400" dirty="0"/>
            </a:p>
          </p:txBody>
        </p:sp>
        <p:sp>
          <p:nvSpPr>
            <p:cNvPr id="9" name="Oval 6"/>
            <p:cNvSpPr>
              <a:spLocks noChangeArrowheads="1"/>
            </p:cNvSpPr>
            <p:nvPr/>
          </p:nvSpPr>
          <p:spPr bwMode="auto">
            <a:xfrm>
              <a:off x="1268413" y="3708400"/>
              <a:ext cx="109537" cy="128588"/>
            </a:xfrm>
            <a:prstGeom prst="ellipse">
              <a:avLst/>
            </a:prstGeom>
            <a:solidFill>
              <a:srgbClr val="FF6600"/>
            </a:solidFill>
            <a:ln w="9525">
              <a:noFill/>
              <a:round/>
              <a:headEnd/>
              <a:tailEnd/>
            </a:ln>
          </p:spPr>
          <p:txBody>
            <a:bodyPr wrap="none" anchor="ctr">
              <a:prstTxWarp prst="textNoShape">
                <a:avLst/>
              </a:prstTxWarp>
            </a:bodyPr>
            <a:lstStyle/>
            <a:p>
              <a:endParaRPr lang="en-US" sz="2400" dirty="0"/>
            </a:p>
          </p:txBody>
        </p:sp>
        <p:sp>
          <p:nvSpPr>
            <p:cNvPr id="10" name="Oval 7"/>
            <p:cNvSpPr>
              <a:spLocks noChangeArrowheads="1"/>
            </p:cNvSpPr>
            <p:nvPr/>
          </p:nvSpPr>
          <p:spPr bwMode="auto">
            <a:xfrm>
              <a:off x="393700" y="5000625"/>
              <a:ext cx="111125" cy="128588"/>
            </a:xfrm>
            <a:prstGeom prst="ellipse">
              <a:avLst/>
            </a:prstGeom>
            <a:solidFill>
              <a:srgbClr val="FF6600"/>
            </a:solidFill>
            <a:ln w="9525">
              <a:noFill/>
              <a:round/>
              <a:headEnd/>
              <a:tailEnd/>
            </a:ln>
          </p:spPr>
          <p:txBody>
            <a:bodyPr wrap="none" anchor="ctr">
              <a:prstTxWarp prst="textNoShape">
                <a:avLst/>
              </a:prstTxWarp>
            </a:bodyPr>
            <a:lstStyle/>
            <a:p>
              <a:endParaRPr lang="en-US" sz="2400" dirty="0"/>
            </a:p>
          </p:txBody>
        </p:sp>
        <p:sp>
          <p:nvSpPr>
            <p:cNvPr id="11" name="Oval 8"/>
            <p:cNvSpPr>
              <a:spLocks noChangeArrowheads="1"/>
            </p:cNvSpPr>
            <p:nvPr/>
          </p:nvSpPr>
          <p:spPr bwMode="auto">
            <a:xfrm>
              <a:off x="1573213" y="4572000"/>
              <a:ext cx="109537" cy="128588"/>
            </a:xfrm>
            <a:prstGeom prst="ellipse">
              <a:avLst/>
            </a:prstGeom>
            <a:solidFill>
              <a:srgbClr val="FF6600"/>
            </a:solidFill>
            <a:ln w="9525">
              <a:noFill/>
              <a:round/>
              <a:headEnd/>
              <a:tailEnd/>
            </a:ln>
          </p:spPr>
          <p:txBody>
            <a:bodyPr wrap="none" anchor="ctr">
              <a:prstTxWarp prst="textNoShape">
                <a:avLst/>
              </a:prstTxWarp>
            </a:bodyPr>
            <a:lstStyle/>
            <a:p>
              <a:endParaRPr lang="en-US" sz="2400" dirty="0"/>
            </a:p>
          </p:txBody>
        </p:sp>
      </p:grpSp>
      <p:cxnSp>
        <p:nvCxnSpPr>
          <p:cNvPr id="6" name="AutoShape 10"/>
          <p:cNvCxnSpPr>
            <a:cxnSpLocks noChangeShapeType="1"/>
            <a:stCxn id="7" idx="1"/>
            <a:endCxn id="11" idx="6"/>
          </p:cNvCxnSpPr>
          <p:nvPr/>
        </p:nvCxnSpPr>
        <p:spPr bwMode="auto">
          <a:xfrm flipH="1">
            <a:off x="10072216" y="2570715"/>
            <a:ext cx="703872" cy="138285"/>
          </a:xfrm>
          <a:prstGeom prst="straightConnector1">
            <a:avLst/>
          </a:prstGeom>
          <a:noFill/>
          <a:ln w="9525">
            <a:solidFill>
              <a:schemeClr val="tx1"/>
            </a:solidFill>
            <a:round/>
            <a:headEnd/>
            <a:tailEnd type="triangle" w="med" len="med"/>
          </a:ln>
        </p:spPr>
      </p:cxnSp>
      <p:graphicFrame>
        <p:nvGraphicFramePr>
          <p:cNvPr id="7" name="Object 6"/>
          <p:cNvGraphicFramePr>
            <a:graphicFrameLocks noChangeAspect="1"/>
          </p:cNvGraphicFramePr>
          <p:nvPr/>
        </p:nvGraphicFramePr>
        <p:xfrm>
          <a:off x="10776088" y="1784264"/>
          <a:ext cx="699069" cy="1572905"/>
        </p:xfrm>
        <a:graphic>
          <a:graphicData uri="http://schemas.openxmlformats.org/presentationml/2006/ole">
            <mc:AlternateContent xmlns:mc="http://schemas.openxmlformats.org/markup-compatibility/2006">
              <mc:Choice xmlns:v="urn:schemas-microsoft-com:vml" Requires="v">
                <p:oleObj spid="_x0000_s2187" name="Equation" r:id="rId4" imgW="304800" imgH="914400" progId="">
                  <p:embed/>
                </p:oleObj>
              </mc:Choice>
              <mc:Fallback>
                <p:oleObj name="Equation" r:id="rId4" imgW="304800" imgH="914400" progId="">
                  <p:embed/>
                  <p:pic>
                    <p:nvPicPr>
                      <p:cNvPr id="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76088" y="1784264"/>
                        <a:ext cx="699069" cy="157290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36743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BE93-E18C-48C3-A2A8-D03D53D691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307B2D-36E1-4FD2-A40F-C8C723502260}"/>
              </a:ext>
            </a:extLst>
          </p:cNvPr>
          <p:cNvSpPr>
            <a:spLocks noGrp="1"/>
          </p:cNvSpPr>
          <p:nvPr>
            <p:ph idx="1"/>
          </p:nvPr>
        </p:nvSpPr>
        <p:spPr/>
        <p:txBody>
          <a:bodyPr/>
          <a:lstStyle/>
          <a:p>
            <a:endParaRPr lang="en-US"/>
          </a:p>
        </p:txBody>
      </p:sp>
      <p:grpSp>
        <p:nvGrpSpPr>
          <p:cNvPr id="6" name="Group 5">
            <a:extLst>
              <a:ext uri="{FF2B5EF4-FFF2-40B4-BE49-F238E27FC236}">
                <a16:creationId xmlns:a16="http://schemas.microsoft.com/office/drawing/2014/main" id="{932BD250-CAA8-4CDE-B38A-39583B778AFA}"/>
              </a:ext>
            </a:extLst>
          </p:cNvPr>
          <p:cNvGrpSpPr/>
          <p:nvPr/>
        </p:nvGrpSpPr>
        <p:grpSpPr>
          <a:xfrm>
            <a:off x="0" y="0"/>
            <a:ext cx="9784080" cy="6858000"/>
            <a:chOff x="0" y="0"/>
            <a:chExt cx="7369204" cy="5273040"/>
          </a:xfrm>
        </p:grpSpPr>
        <p:pic>
          <p:nvPicPr>
            <p:cNvPr id="4" name="Picture 3">
              <a:extLst>
                <a:ext uri="{FF2B5EF4-FFF2-40B4-BE49-F238E27FC236}">
                  <a16:creationId xmlns:a16="http://schemas.microsoft.com/office/drawing/2014/main" id="{E4DFA33B-67EA-4680-8C6A-A9305F3281C3}"/>
                </a:ext>
              </a:extLst>
            </p:cNvPr>
            <p:cNvPicPr>
              <a:picLocks noChangeAspect="1"/>
            </p:cNvPicPr>
            <p:nvPr/>
          </p:nvPicPr>
          <p:blipFill rotWithShape="1">
            <a:blip r:embed="rId3"/>
            <a:srcRect b="40933"/>
            <a:stretch/>
          </p:blipFill>
          <p:spPr>
            <a:xfrm>
              <a:off x="0" y="0"/>
              <a:ext cx="7369204" cy="4050792"/>
            </a:xfrm>
            <a:prstGeom prst="rect">
              <a:avLst/>
            </a:prstGeom>
          </p:spPr>
        </p:pic>
        <p:pic>
          <p:nvPicPr>
            <p:cNvPr id="5" name="Picture 4">
              <a:extLst>
                <a:ext uri="{FF2B5EF4-FFF2-40B4-BE49-F238E27FC236}">
                  <a16:creationId xmlns:a16="http://schemas.microsoft.com/office/drawing/2014/main" id="{4AAC666B-8928-4E7F-B51B-300EE0C4D70A}"/>
                </a:ext>
              </a:extLst>
            </p:cNvPr>
            <p:cNvPicPr>
              <a:picLocks noChangeAspect="1"/>
            </p:cNvPicPr>
            <p:nvPr/>
          </p:nvPicPr>
          <p:blipFill rotWithShape="1">
            <a:blip r:embed="rId3"/>
            <a:srcRect t="82178"/>
            <a:stretch/>
          </p:blipFill>
          <p:spPr>
            <a:xfrm>
              <a:off x="0" y="4050792"/>
              <a:ext cx="7369204" cy="1222248"/>
            </a:xfrm>
            <a:prstGeom prst="rect">
              <a:avLst/>
            </a:prstGeom>
          </p:spPr>
        </p:pic>
      </p:grpSp>
      <p:sp>
        <p:nvSpPr>
          <p:cNvPr id="8" name="Rectangle 7">
            <a:extLst>
              <a:ext uri="{FF2B5EF4-FFF2-40B4-BE49-F238E27FC236}">
                <a16:creationId xmlns:a16="http://schemas.microsoft.com/office/drawing/2014/main" id="{475103CF-B734-4216-A710-61E3D0318ED0}"/>
              </a:ext>
            </a:extLst>
          </p:cNvPr>
          <p:cNvSpPr/>
          <p:nvPr/>
        </p:nvSpPr>
        <p:spPr>
          <a:xfrm>
            <a:off x="6675120" y="1"/>
            <a:ext cx="5299629" cy="4489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dirty="0"/>
              <a:t>Prepare buffer for VBO</a:t>
            </a:r>
          </a:p>
          <a:p>
            <a:pPr marL="800100" lvl="1" indent="-342900">
              <a:buAutoNum type="arabicPeriod"/>
            </a:pPr>
            <a:r>
              <a:rPr lang="en-US" dirty="0" err="1"/>
              <a:t>glGenBuffer</a:t>
            </a:r>
            <a:r>
              <a:rPr lang="en-US" dirty="0"/>
              <a:t>() + </a:t>
            </a:r>
            <a:r>
              <a:rPr lang="en-US" dirty="0" err="1"/>
              <a:t>glBufferData</a:t>
            </a:r>
            <a:r>
              <a:rPr lang="en-US" dirty="0"/>
              <a:t>()</a:t>
            </a:r>
          </a:p>
          <a:p>
            <a:pPr marL="800100" lvl="1" indent="-342900">
              <a:buAutoNum type="arabicPeriod"/>
            </a:pPr>
            <a:r>
              <a:rPr lang="en-US" dirty="0"/>
              <a:t>or </a:t>
            </a:r>
            <a:r>
              <a:rPr lang="en-US" dirty="0" err="1"/>
              <a:t>glCeateBuffer</a:t>
            </a:r>
            <a:r>
              <a:rPr lang="en-US" dirty="0"/>
              <a:t>() + </a:t>
            </a:r>
            <a:r>
              <a:rPr lang="en-US" dirty="0" err="1"/>
              <a:t>glNamedBufferStorage</a:t>
            </a:r>
            <a:r>
              <a:rPr lang="en-US" dirty="0"/>
              <a:t>()</a:t>
            </a:r>
          </a:p>
          <a:p>
            <a:pPr marL="342900" indent="-342900">
              <a:buAutoNum type="arabicPeriod"/>
            </a:pPr>
            <a:r>
              <a:rPr lang="en-US" dirty="0"/>
              <a:t>Bind buffer // OpenGL as state machine,</a:t>
            </a:r>
          </a:p>
          <a:p>
            <a:pPr marL="800100" lvl="1" indent="-342900">
              <a:buAutoNum type="arabicPeriod"/>
            </a:pPr>
            <a:r>
              <a:rPr lang="en-US" dirty="0" err="1"/>
              <a:t>glBindBuffer</a:t>
            </a:r>
            <a:r>
              <a:rPr lang="en-US" dirty="0"/>
              <a:t>()</a:t>
            </a:r>
          </a:p>
          <a:p>
            <a:pPr marL="800100" lvl="1" indent="-342900">
              <a:buAutoNum type="arabicPeriod"/>
            </a:pPr>
            <a:endParaRPr lang="en-US" dirty="0"/>
          </a:p>
          <a:p>
            <a:pPr lvl="1"/>
            <a:endParaRPr lang="en-US" dirty="0"/>
          </a:p>
          <a:p>
            <a:pPr marL="342900" indent="-342900">
              <a:buAutoNum type="arabicPeriod"/>
            </a:pPr>
            <a:r>
              <a:rPr lang="en-US" dirty="0"/>
              <a:t>Generate VAOs by calling</a:t>
            </a:r>
          </a:p>
          <a:p>
            <a:pPr lvl="1"/>
            <a:r>
              <a:rPr lang="en-US" dirty="0" err="1"/>
              <a:t>glGenVertexArrays</a:t>
            </a:r>
            <a:r>
              <a:rPr lang="en-US" dirty="0"/>
              <a:t>()</a:t>
            </a:r>
          </a:p>
          <a:p>
            <a:pPr marL="342900" indent="-342900">
              <a:buAutoNum type="arabicPeriod"/>
            </a:pPr>
            <a:r>
              <a:rPr lang="en-US" dirty="0"/>
              <a:t>Bind a specific VAO for initialization</a:t>
            </a:r>
          </a:p>
          <a:p>
            <a:pPr lvl="1"/>
            <a:r>
              <a:rPr lang="en-US" dirty="0" err="1">
                <a:sym typeface="Wingdings" panose="05000000000000000000" pitchFamily="2" charset="2"/>
              </a:rPr>
              <a:t>glBindVertexArray</a:t>
            </a:r>
            <a:r>
              <a:rPr lang="en-US" dirty="0">
                <a:sym typeface="Wingdings" panose="05000000000000000000" pitchFamily="2" charset="2"/>
              </a:rPr>
              <a:t>()</a:t>
            </a:r>
          </a:p>
          <a:p>
            <a:endParaRPr lang="en-US" dirty="0">
              <a:sym typeface="Wingdings" panose="05000000000000000000" pitchFamily="2" charset="2"/>
            </a:endParaRPr>
          </a:p>
        </p:txBody>
      </p:sp>
    </p:spTree>
    <p:extLst>
      <p:ext uri="{BB962C8B-B14F-4D97-AF65-F5344CB8AC3E}">
        <p14:creationId xmlns:p14="http://schemas.microsoft.com/office/powerpoint/2010/main" val="1983051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VBOs in Code</a:t>
            </a:r>
          </a:p>
        </p:txBody>
      </p:sp>
      <p:sp>
        <p:nvSpPr>
          <p:cNvPr id="3" name="Content Placeholder 2"/>
          <p:cNvSpPr>
            <a:spLocks noGrp="1"/>
          </p:cNvSpPr>
          <p:nvPr>
            <p:ph idx="1"/>
          </p:nvPr>
        </p:nvSpPr>
        <p:spPr/>
        <p:txBody>
          <a:bodyPr>
            <a:normAutofit fontScale="70000" lnSpcReduction="20000"/>
          </a:bodyPr>
          <a:lstStyle/>
          <a:p>
            <a:r>
              <a:rPr lang="en-US" dirty="0"/>
              <a:t>Create and initialize a buffer object</a:t>
            </a:r>
            <a:br>
              <a:rPr lang="en-US" dirty="0"/>
            </a:br>
            <a:endParaRPr lang="en-US" dirty="0"/>
          </a:p>
          <a:p>
            <a:pPr marL="445234" lvl="1" indent="0">
              <a:buNone/>
            </a:pPr>
            <a:r>
              <a:rPr lang="en-US" dirty="0" err="1">
                <a:solidFill>
                  <a:srgbClr val="660066"/>
                </a:solidFill>
                <a:latin typeface="Consolas"/>
                <a:cs typeface="Consolas"/>
              </a:rPr>
              <a:t>GLuint</a:t>
            </a:r>
            <a:r>
              <a:rPr lang="en-US" dirty="0">
                <a:solidFill>
                  <a:srgbClr val="660066"/>
                </a:solidFill>
                <a:latin typeface="Consolas"/>
                <a:cs typeface="Consolas"/>
              </a:rPr>
              <a:t> buffer;</a:t>
            </a:r>
          </a:p>
          <a:p>
            <a:pPr marL="445234" lvl="1" indent="0">
              <a:buNone/>
            </a:pPr>
            <a:r>
              <a:rPr lang="en-US" dirty="0" err="1">
                <a:solidFill>
                  <a:srgbClr val="660066"/>
                </a:solidFill>
                <a:latin typeface="Consolas"/>
                <a:cs typeface="Consolas"/>
              </a:rPr>
              <a:t>glGenBuffers</a:t>
            </a:r>
            <a:r>
              <a:rPr lang="en-US" dirty="0">
                <a:solidFill>
                  <a:srgbClr val="660066"/>
                </a:solidFill>
                <a:latin typeface="Consolas"/>
                <a:cs typeface="Consolas"/>
              </a:rPr>
              <a:t>( 1, &amp;buffer );</a:t>
            </a:r>
          </a:p>
          <a:p>
            <a:pPr marL="445234" lvl="1" indent="0">
              <a:buNone/>
            </a:pPr>
            <a:r>
              <a:rPr lang="en-US" dirty="0" err="1">
                <a:solidFill>
                  <a:srgbClr val="660066"/>
                </a:solidFill>
                <a:latin typeface="Consolas"/>
                <a:cs typeface="Consolas"/>
              </a:rPr>
              <a:t>glBindBuffer</a:t>
            </a:r>
            <a:r>
              <a:rPr lang="en-US" dirty="0">
                <a:solidFill>
                  <a:srgbClr val="660066"/>
                </a:solidFill>
                <a:latin typeface="Consolas"/>
                <a:cs typeface="Consolas"/>
              </a:rPr>
              <a:t>( GL_ARRAY_BUFFER, buffer );</a:t>
            </a:r>
          </a:p>
          <a:p>
            <a:pPr marL="445234" lvl="1" indent="0">
              <a:buNone/>
            </a:pPr>
            <a:endParaRPr lang="en-US" dirty="0">
              <a:solidFill>
                <a:srgbClr val="660066"/>
              </a:solidFill>
              <a:latin typeface="Consolas"/>
              <a:cs typeface="Consolas"/>
            </a:endParaRPr>
          </a:p>
          <a:p>
            <a:pPr marL="445234" lvl="1" indent="0">
              <a:buNone/>
            </a:pPr>
            <a:r>
              <a:rPr lang="en-US" dirty="0" err="1">
                <a:solidFill>
                  <a:srgbClr val="660066"/>
                </a:solidFill>
                <a:latin typeface="Consolas"/>
                <a:cs typeface="Consolas"/>
              </a:rPr>
              <a:t>glBufferData</a:t>
            </a:r>
            <a:r>
              <a:rPr lang="en-US" dirty="0">
                <a:solidFill>
                  <a:srgbClr val="660066"/>
                </a:solidFill>
                <a:latin typeface="Consolas"/>
                <a:cs typeface="Consolas"/>
              </a:rPr>
              <a:t>( GL_ARRAY_BUFFER,  </a:t>
            </a:r>
            <a:r>
              <a:rPr lang="en-US" dirty="0" err="1">
                <a:solidFill>
                  <a:srgbClr val="660066"/>
                </a:solidFill>
                <a:latin typeface="Consolas"/>
                <a:cs typeface="Consolas"/>
              </a:rPr>
              <a:t>sizeof</a:t>
            </a:r>
            <a:r>
              <a:rPr lang="en-US" dirty="0">
                <a:solidFill>
                  <a:srgbClr val="660066"/>
                </a:solidFill>
                <a:latin typeface="Consolas"/>
                <a:cs typeface="Consolas"/>
              </a:rPr>
              <a:t>(</a:t>
            </a:r>
            <a:r>
              <a:rPr lang="en-US" dirty="0" err="1">
                <a:solidFill>
                  <a:srgbClr val="660066"/>
                </a:solidFill>
                <a:latin typeface="Consolas"/>
                <a:cs typeface="Consolas"/>
              </a:rPr>
              <a:t>vPositions</a:t>
            </a:r>
            <a:r>
              <a:rPr lang="en-US" dirty="0">
                <a:solidFill>
                  <a:srgbClr val="660066"/>
                </a:solidFill>
                <a:latin typeface="Consolas"/>
                <a:cs typeface="Consolas"/>
              </a:rPr>
              <a:t>) + </a:t>
            </a:r>
            <a:r>
              <a:rPr lang="en-US" dirty="0" err="1">
                <a:solidFill>
                  <a:srgbClr val="660066"/>
                </a:solidFill>
                <a:latin typeface="Consolas"/>
                <a:cs typeface="Consolas"/>
              </a:rPr>
              <a:t>sizeof</a:t>
            </a:r>
            <a:r>
              <a:rPr lang="en-US" dirty="0">
                <a:solidFill>
                  <a:srgbClr val="660066"/>
                </a:solidFill>
                <a:latin typeface="Consolas"/>
                <a:cs typeface="Consolas"/>
              </a:rPr>
              <a:t>(</a:t>
            </a:r>
            <a:r>
              <a:rPr lang="en-US" dirty="0" err="1">
                <a:solidFill>
                  <a:srgbClr val="660066"/>
                </a:solidFill>
                <a:latin typeface="Consolas"/>
                <a:cs typeface="Consolas"/>
              </a:rPr>
              <a:t>vColors</a:t>
            </a:r>
            <a:r>
              <a:rPr lang="en-US" dirty="0">
                <a:solidFill>
                  <a:srgbClr val="660066"/>
                </a:solidFill>
                <a:latin typeface="Consolas"/>
                <a:cs typeface="Consolas"/>
              </a:rPr>
              <a:t>), NULL, GL_STATIC_DRAW );</a:t>
            </a:r>
          </a:p>
          <a:p>
            <a:pPr marL="445234" lvl="1" indent="0">
              <a:buNone/>
            </a:pPr>
            <a:r>
              <a:rPr lang="en-US" dirty="0" err="1">
                <a:solidFill>
                  <a:srgbClr val="660066"/>
                </a:solidFill>
                <a:latin typeface="Consolas"/>
                <a:cs typeface="Consolas"/>
              </a:rPr>
              <a:t>glBufferSubData</a:t>
            </a:r>
            <a:r>
              <a:rPr lang="en-US" dirty="0">
                <a:solidFill>
                  <a:srgbClr val="660066"/>
                </a:solidFill>
                <a:latin typeface="Consolas"/>
                <a:cs typeface="Consolas"/>
              </a:rPr>
              <a:t>( GL_ARRAY_BUFFER, 0,sizeof(</a:t>
            </a:r>
            <a:r>
              <a:rPr lang="en-US" dirty="0" err="1">
                <a:solidFill>
                  <a:srgbClr val="660066"/>
                </a:solidFill>
                <a:latin typeface="Consolas"/>
                <a:cs typeface="Consolas"/>
              </a:rPr>
              <a:t>vPositions</a:t>
            </a:r>
            <a:r>
              <a:rPr lang="en-US" dirty="0">
                <a:solidFill>
                  <a:srgbClr val="660066"/>
                </a:solidFill>
                <a:latin typeface="Consolas"/>
                <a:cs typeface="Consolas"/>
              </a:rPr>
              <a:t>), </a:t>
            </a:r>
            <a:r>
              <a:rPr lang="en-US" dirty="0" err="1">
                <a:solidFill>
                  <a:srgbClr val="660066"/>
                </a:solidFill>
                <a:latin typeface="Consolas"/>
                <a:cs typeface="Consolas"/>
              </a:rPr>
              <a:t>vPositions</a:t>
            </a:r>
            <a:r>
              <a:rPr lang="en-US" dirty="0">
                <a:solidFill>
                  <a:srgbClr val="660066"/>
                </a:solidFill>
                <a:latin typeface="Consolas"/>
                <a:cs typeface="Consolas"/>
              </a:rPr>
              <a:t> );</a:t>
            </a:r>
          </a:p>
          <a:p>
            <a:pPr marL="445234" lvl="1" indent="0">
              <a:buNone/>
            </a:pPr>
            <a:r>
              <a:rPr lang="en-US" dirty="0" err="1">
                <a:solidFill>
                  <a:srgbClr val="660066"/>
                </a:solidFill>
                <a:latin typeface="Consolas"/>
                <a:cs typeface="Consolas"/>
              </a:rPr>
              <a:t>glBufferSubData</a:t>
            </a:r>
            <a:r>
              <a:rPr lang="en-US" dirty="0">
                <a:solidFill>
                  <a:srgbClr val="660066"/>
                </a:solidFill>
                <a:latin typeface="Consolas"/>
                <a:cs typeface="Consolas"/>
              </a:rPr>
              <a:t>( GL_ARRAY_BUFFER, </a:t>
            </a:r>
            <a:r>
              <a:rPr lang="en-US" dirty="0" err="1">
                <a:solidFill>
                  <a:srgbClr val="660066"/>
                </a:solidFill>
                <a:latin typeface="Consolas"/>
                <a:cs typeface="Consolas"/>
              </a:rPr>
              <a:t>sizeof</a:t>
            </a:r>
            <a:r>
              <a:rPr lang="en-US" dirty="0">
                <a:solidFill>
                  <a:srgbClr val="660066"/>
                </a:solidFill>
                <a:latin typeface="Consolas"/>
                <a:cs typeface="Consolas"/>
              </a:rPr>
              <a:t>(</a:t>
            </a:r>
            <a:r>
              <a:rPr lang="en-US" dirty="0" err="1">
                <a:solidFill>
                  <a:srgbClr val="660066"/>
                </a:solidFill>
                <a:latin typeface="Consolas"/>
                <a:cs typeface="Consolas"/>
              </a:rPr>
              <a:t>vPositions</a:t>
            </a:r>
            <a:r>
              <a:rPr lang="en-US" dirty="0">
                <a:solidFill>
                  <a:srgbClr val="660066"/>
                </a:solidFill>
                <a:latin typeface="Consolas"/>
                <a:cs typeface="Consolas"/>
              </a:rPr>
              <a:t>), </a:t>
            </a:r>
            <a:r>
              <a:rPr lang="en-US" dirty="0" err="1">
                <a:solidFill>
                  <a:srgbClr val="660066"/>
                </a:solidFill>
                <a:latin typeface="Consolas"/>
                <a:cs typeface="Consolas"/>
              </a:rPr>
              <a:t>sizeof</a:t>
            </a:r>
            <a:r>
              <a:rPr lang="en-US" dirty="0">
                <a:solidFill>
                  <a:srgbClr val="660066"/>
                </a:solidFill>
                <a:latin typeface="Consolas"/>
                <a:cs typeface="Consolas"/>
              </a:rPr>
              <a:t>(</a:t>
            </a:r>
            <a:r>
              <a:rPr lang="en-US" dirty="0" err="1">
                <a:solidFill>
                  <a:srgbClr val="660066"/>
                </a:solidFill>
                <a:latin typeface="Consolas"/>
                <a:cs typeface="Consolas"/>
              </a:rPr>
              <a:t>vColors</a:t>
            </a:r>
            <a:r>
              <a:rPr lang="en-US" dirty="0">
                <a:solidFill>
                  <a:srgbClr val="660066"/>
                </a:solidFill>
                <a:latin typeface="Consolas"/>
                <a:cs typeface="Consolas"/>
              </a:rPr>
              <a:t>), </a:t>
            </a:r>
            <a:r>
              <a:rPr lang="en-US" dirty="0" err="1">
                <a:solidFill>
                  <a:srgbClr val="660066"/>
                </a:solidFill>
                <a:latin typeface="Consolas"/>
                <a:cs typeface="Consolas"/>
              </a:rPr>
              <a:t>vColors</a:t>
            </a:r>
            <a:r>
              <a:rPr lang="en-US" dirty="0">
                <a:solidFill>
                  <a:srgbClr val="660066"/>
                </a:solidFill>
                <a:latin typeface="Consolas"/>
                <a:cs typeface="Consolas"/>
              </a:rPr>
              <a:t> );</a:t>
            </a:r>
          </a:p>
          <a:p>
            <a:pPr marL="445234" lvl="1" indent="0">
              <a:buNone/>
            </a:pPr>
            <a:endParaRPr lang="en-US" dirty="0">
              <a:solidFill>
                <a:srgbClr val="660066"/>
              </a:solidFill>
              <a:latin typeface="Consolas"/>
              <a:cs typeface="Consolas"/>
            </a:endParaRPr>
          </a:p>
          <a:p>
            <a:pPr marL="445234" lvl="1" indent="0">
              <a:buNone/>
            </a:pPr>
            <a:r>
              <a:rPr lang="en-US" dirty="0">
                <a:solidFill>
                  <a:srgbClr val="660066"/>
                </a:solidFill>
                <a:latin typeface="Consolas"/>
                <a:cs typeface="Consolas"/>
              </a:rPr>
              <a:t>void </a:t>
            </a:r>
            <a:r>
              <a:rPr lang="en-US" dirty="0" err="1">
                <a:solidFill>
                  <a:srgbClr val="660066"/>
                </a:solidFill>
                <a:latin typeface="Consolas"/>
                <a:cs typeface="Consolas"/>
              </a:rPr>
              <a:t>glNamedBufferStorage</a:t>
            </a:r>
            <a:r>
              <a:rPr lang="en-US" dirty="0">
                <a:solidFill>
                  <a:srgbClr val="660066"/>
                </a:solidFill>
                <a:latin typeface="Consolas"/>
                <a:cs typeface="Consolas"/>
              </a:rPr>
              <a:t>(</a:t>
            </a:r>
            <a:r>
              <a:rPr lang="en-US" dirty="0" err="1">
                <a:solidFill>
                  <a:srgbClr val="660066"/>
                </a:solidFill>
                <a:latin typeface="Consolas"/>
                <a:cs typeface="Consolas"/>
              </a:rPr>
              <a:t>GLuint</a:t>
            </a:r>
            <a:r>
              <a:rPr lang="en-US" dirty="0">
                <a:solidFill>
                  <a:srgbClr val="660066"/>
                </a:solidFill>
                <a:latin typeface="Consolas"/>
                <a:cs typeface="Consolas"/>
              </a:rPr>
              <a:t> buffer, </a:t>
            </a:r>
            <a:r>
              <a:rPr lang="en-US" dirty="0" err="1">
                <a:solidFill>
                  <a:srgbClr val="660066"/>
                </a:solidFill>
                <a:latin typeface="Consolas"/>
                <a:cs typeface="Consolas"/>
              </a:rPr>
              <a:t>GLsizeiptr</a:t>
            </a:r>
            <a:r>
              <a:rPr lang="en-US" dirty="0">
                <a:solidFill>
                  <a:srgbClr val="660066"/>
                </a:solidFill>
                <a:latin typeface="Consolas"/>
                <a:cs typeface="Consolas"/>
              </a:rPr>
              <a:t> size, const void *data, </a:t>
            </a:r>
            <a:r>
              <a:rPr lang="en-US" dirty="0" err="1">
                <a:solidFill>
                  <a:srgbClr val="660066"/>
                </a:solidFill>
                <a:latin typeface="Consolas"/>
                <a:cs typeface="Consolas"/>
              </a:rPr>
              <a:t>GLbitfield</a:t>
            </a:r>
            <a:r>
              <a:rPr lang="en-US" dirty="0">
                <a:solidFill>
                  <a:srgbClr val="660066"/>
                </a:solidFill>
                <a:latin typeface="Consolas"/>
                <a:cs typeface="Consolas"/>
              </a:rPr>
              <a:t> flags);</a:t>
            </a:r>
          </a:p>
          <a:p>
            <a:pPr marL="445234" lvl="1" indent="0">
              <a:buNone/>
            </a:pPr>
            <a:endParaRPr lang="en-US" dirty="0">
              <a:solidFill>
                <a:srgbClr val="660066"/>
              </a:solidFill>
              <a:latin typeface="Consolas"/>
              <a:cs typeface="Consolas"/>
            </a:endParaRPr>
          </a:p>
          <a:p>
            <a:pPr marL="445234" lvl="1" indent="0">
              <a:buNone/>
            </a:pPr>
            <a:endParaRPr lang="en-US" dirty="0">
              <a:solidFill>
                <a:srgbClr val="660066"/>
              </a:solidFill>
              <a:latin typeface="Consolas"/>
              <a:cs typeface="Consolas"/>
            </a:endParaRPr>
          </a:p>
          <a:p>
            <a:pPr marL="445234" lvl="1" indent="0">
              <a:buNone/>
            </a:pPr>
            <a:r>
              <a:rPr lang="en-US" altLang="zh-CN" dirty="0" err="1">
                <a:solidFill>
                  <a:srgbClr val="660066"/>
                </a:solidFill>
                <a:latin typeface="Consolas"/>
                <a:cs typeface="Consolas"/>
              </a:rPr>
              <a:t>glDeleteBuffer</a:t>
            </a:r>
            <a:r>
              <a:rPr lang="en-US" altLang="zh-CN" dirty="0">
                <a:solidFill>
                  <a:srgbClr val="660066"/>
                </a:solidFill>
                <a:latin typeface="Consolas"/>
                <a:cs typeface="Consolas"/>
              </a:rPr>
              <a:t>(</a:t>
            </a:r>
            <a:r>
              <a:rPr lang="en-US" altLang="zh-CN" dirty="0" err="1">
                <a:solidFill>
                  <a:srgbClr val="660066"/>
                </a:solidFill>
                <a:latin typeface="Consolas"/>
                <a:cs typeface="Consolas"/>
              </a:rPr>
              <a:t>Glenum</a:t>
            </a:r>
            <a:r>
              <a:rPr lang="en-US" altLang="zh-CN" dirty="0">
                <a:solidFill>
                  <a:srgbClr val="660066"/>
                </a:solidFill>
                <a:latin typeface="Consolas"/>
                <a:cs typeface="Consolas"/>
              </a:rPr>
              <a:t> target, </a:t>
            </a:r>
            <a:r>
              <a:rPr lang="en-US" altLang="zh-CN" dirty="0" err="1">
                <a:solidFill>
                  <a:srgbClr val="660066"/>
                </a:solidFill>
                <a:latin typeface="Consolas"/>
                <a:cs typeface="Consolas"/>
              </a:rPr>
              <a:t>Gluint</a:t>
            </a:r>
            <a:r>
              <a:rPr lang="en-US" altLang="zh-CN" dirty="0">
                <a:solidFill>
                  <a:srgbClr val="660066"/>
                </a:solidFill>
                <a:latin typeface="Consolas"/>
                <a:cs typeface="Consolas"/>
              </a:rPr>
              <a:t> buffer);</a:t>
            </a:r>
          </a:p>
          <a:p>
            <a:pPr marL="445234" lvl="1" indent="0">
              <a:buNone/>
            </a:pPr>
            <a:r>
              <a:rPr lang="en-US" altLang="zh-CN" dirty="0" err="1">
                <a:solidFill>
                  <a:srgbClr val="660066"/>
                </a:solidFill>
                <a:latin typeface="Consolas"/>
                <a:cs typeface="Consolas"/>
              </a:rPr>
              <a:t>glDeleteBuffers</a:t>
            </a:r>
            <a:r>
              <a:rPr lang="en-US" altLang="zh-CN" dirty="0">
                <a:solidFill>
                  <a:srgbClr val="660066"/>
                </a:solidFill>
                <a:latin typeface="Consolas"/>
                <a:cs typeface="Consolas"/>
              </a:rPr>
              <a:t>(</a:t>
            </a:r>
            <a:r>
              <a:rPr lang="en-US" altLang="zh-CN" dirty="0" err="1">
                <a:solidFill>
                  <a:srgbClr val="660066"/>
                </a:solidFill>
                <a:latin typeface="Consolas"/>
                <a:cs typeface="Consolas"/>
              </a:rPr>
              <a:t>Glsizei</a:t>
            </a:r>
            <a:r>
              <a:rPr lang="en-US" altLang="zh-CN" dirty="0">
                <a:solidFill>
                  <a:srgbClr val="660066"/>
                </a:solidFill>
                <a:latin typeface="Consolas"/>
                <a:cs typeface="Consolas"/>
              </a:rPr>
              <a:t> n, </a:t>
            </a:r>
            <a:r>
              <a:rPr lang="en-US" altLang="zh-CN" dirty="0" err="1">
                <a:solidFill>
                  <a:srgbClr val="660066"/>
                </a:solidFill>
                <a:latin typeface="Consolas"/>
                <a:cs typeface="Consolas"/>
              </a:rPr>
              <a:t>Gluint</a:t>
            </a:r>
            <a:r>
              <a:rPr lang="en-US" altLang="zh-CN" dirty="0">
                <a:solidFill>
                  <a:srgbClr val="660066"/>
                </a:solidFill>
                <a:latin typeface="Consolas"/>
                <a:cs typeface="Consolas"/>
              </a:rPr>
              <a:t> *buffer);</a:t>
            </a:r>
          </a:p>
          <a:p>
            <a:pPr marL="445234" lvl="1" indent="0">
              <a:buNone/>
            </a:pPr>
            <a:r>
              <a:rPr lang="en-US" altLang="zh-CN" dirty="0" err="1">
                <a:solidFill>
                  <a:srgbClr val="660066"/>
                </a:solidFill>
                <a:latin typeface="Consolas"/>
                <a:cs typeface="Consolas"/>
              </a:rPr>
              <a:t>Glboolean</a:t>
            </a:r>
            <a:r>
              <a:rPr lang="en-US" altLang="zh-CN" dirty="0">
                <a:solidFill>
                  <a:srgbClr val="660066"/>
                </a:solidFill>
                <a:latin typeface="Consolas"/>
                <a:cs typeface="Consolas"/>
              </a:rPr>
              <a:t> </a:t>
            </a:r>
            <a:r>
              <a:rPr lang="en-US" altLang="zh-CN" dirty="0" err="1">
                <a:solidFill>
                  <a:srgbClr val="660066"/>
                </a:solidFill>
                <a:latin typeface="Consolas"/>
                <a:cs typeface="Consolas"/>
              </a:rPr>
              <a:t>gllsBuffer</a:t>
            </a:r>
            <a:r>
              <a:rPr lang="en-US" altLang="zh-CN" dirty="0">
                <a:solidFill>
                  <a:srgbClr val="660066"/>
                </a:solidFill>
                <a:latin typeface="Consolas"/>
                <a:cs typeface="Consolas"/>
              </a:rPr>
              <a:t>(</a:t>
            </a:r>
            <a:r>
              <a:rPr lang="en-US" altLang="zh-CN" dirty="0" err="1">
                <a:solidFill>
                  <a:srgbClr val="660066"/>
                </a:solidFill>
                <a:latin typeface="Consolas"/>
                <a:cs typeface="Consolas"/>
              </a:rPr>
              <a:t>Gluint</a:t>
            </a:r>
            <a:r>
              <a:rPr lang="en-US" altLang="zh-CN" dirty="0">
                <a:solidFill>
                  <a:srgbClr val="660066"/>
                </a:solidFill>
                <a:latin typeface="Consolas"/>
                <a:cs typeface="Consolas"/>
              </a:rPr>
              <a:t> buffer);</a:t>
            </a:r>
          </a:p>
          <a:p>
            <a:pPr marL="445234" lvl="1" indent="0">
              <a:buNone/>
            </a:pPr>
            <a:endParaRPr lang="en-US" dirty="0">
              <a:solidFill>
                <a:srgbClr val="660066"/>
              </a:solidFill>
              <a:latin typeface="Consolas"/>
              <a:cs typeface="Consolas"/>
            </a:endParaRPr>
          </a:p>
          <a:p>
            <a:pPr marL="445234" lvl="1" indent="0">
              <a:buNone/>
            </a:pPr>
            <a:endParaRPr lang="en-US" dirty="0">
              <a:solidFill>
                <a:srgbClr val="660066"/>
              </a:solidFill>
              <a:latin typeface="Consolas"/>
              <a:cs typeface="Consolas"/>
            </a:endParaRPr>
          </a:p>
        </p:txBody>
      </p:sp>
    </p:spTree>
    <p:extLst>
      <p:ext uri="{BB962C8B-B14F-4D97-AF65-F5344CB8AC3E}">
        <p14:creationId xmlns:p14="http://schemas.microsoft.com/office/powerpoint/2010/main" val="2265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VAOs in Code</a:t>
            </a:r>
          </a:p>
        </p:txBody>
      </p:sp>
      <p:sp>
        <p:nvSpPr>
          <p:cNvPr id="3" name="Content Placeholder 2"/>
          <p:cNvSpPr>
            <a:spLocks noGrp="1"/>
          </p:cNvSpPr>
          <p:nvPr>
            <p:ph idx="1"/>
          </p:nvPr>
        </p:nvSpPr>
        <p:spPr/>
        <p:txBody>
          <a:bodyPr/>
          <a:lstStyle/>
          <a:p>
            <a:r>
              <a:rPr lang="en-US" dirty="0"/>
              <a:t>Create a vertex array object</a:t>
            </a:r>
            <a:br>
              <a:rPr lang="en-US" dirty="0"/>
            </a:br>
            <a:endParaRPr lang="en-US" dirty="0"/>
          </a:p>
          <a:p>
            <a:pPr marL="0" indent="0">
              <a:buNone/>
            </a:pPr>
            <a:r>
              <a:rPr lang="en-US" dirty="0">
                <a:solidFill>
                  <a:srgbClr val="660066"/>
                </a:solidFill>
                <a:latin typeface="Consolas"/>
                <a:cs typeface="Consolas"/>
              </a:rPr>
              <a:t>	</a:t>
            </a:r>
            <a:r>
              <a:rPr lang="en-US" dirty="0" err="1">
                <a:solidFill>
                  <a:srgbClr val="660066"/>
                </a:solidFill>
                <a:latin typeface="Consolas"/>
                <a:cs typeface="Consolas"/>
              </a:rPr>
              <a:t>GLuint</a:t>
            </a:r>
            <a:r>
              <a:rPr lang="en-US" dirty="0">
                <a:solidFill>
                  <a:srgbClr val="660066"/>
                </a:solidFill>
                <a:latin typeface="Consolas"/>
                <a:cs typeface="Consolas"/>
              </a:rPr>
              <a:t> </a:t>
            </a:r>
            <a:r>
              <a:rPr lang="en-US" dirty="0" err="1">
                <a:solidFill>
                  <a:srgbClr val="660066"/>
                </a:solidFill>
                <a:latin typeface="Consolas"/>
                <a:cs typeface="Consolas"/>
              </a:rPr>
              <a:t>vao</a:t>
            </a:r>
            <a:r>
              <a:rPr lang="en-US" dirty="0">
                <a:solidFill>
                  <a:srgbClr val="660066"/>
                </a:solidFill>
                <a:latin typeface="Consolas"/>
                <a:cs typeface="Consolas"/>
              </a:rPr>
              <a:t>;</a:t>
            </a:r>
          </a:p>
          <a:p>
            <a:pPr marL="0" indent="0">
              <a:buNone/>
            </a:pPr>
            <a:r>
              <a:rPr lang="en-US" dirty="0">
                <a:solidFill>
                  <a:srgbClr val="660066"/>
                </a:solidFill>
                <a:latin typeface="Consolas"/>
                <a:cs typeface="Consolas"/>
              </a:rPr>
              <a:t>	</a:t>
            </a:r>
            <a:r>
              <a:rPr lang="en-US" dirty="0" err="1">
                <a:solidFill>
                  <a:srgbClr val="660066"/>
                </a:solidFill>
                <a:latin typeface="Consolas"/>
                <a:cs typeface="Consolas"/>
              </a:rPr>
              <a:t>glGenVertexArrays</a:t>
            </a:r>
            <a:r>
              <a:rPr lang="en-US" dirty="0">
                <a:solidFill>
                  <a:srgbClr val="660066"/>
                </a:solidFill>
                <a:latin typeface="Consolas"/>
                <a:cs typeface="Consolas"/>
              </a:rPr>
              <a:t>( 1, &amp;</a:t>
            </a:r>
            <a:r>
              <a:rPr lang="en-US" dirty="0" err="1">
                <a:solidFill>
                  <a:srgbClr val="660066"/>
                </a:solidFill>
                <a:latin typeface="Consolas"/>
                <a:cs typeface="Consolas"/>
              </a:rPr>
              <a:t>vao</a:t>
            </a:r>
            <a:r>
              <a:rPr lang="en-US" dirty="0">
                <a:solidFill>
                  <a:srgbClr val="660066"/>
                </a:solidFill>
                <a:latin typeface="Consolas"/>
                <a:cs typeface="Consolas"/>
              </a:rPr>
              <a:t> );</a:t>
            </a:r>
          </a:p>
          <a:p>
            <a:pPr marL="0" indent="0">
              <a:buNone/>
            </a:pPr>
            <a:r>
              <a:rPr lang="en-US" dirty="0">
                <a:solidFill>
                  <a:srgbClr val="660066"/>
                </a:solidFill>
                <a:latin typeface="Consolas"/>
                <a:cs typeface="Consolas"/>
              </a:rPr>
              <a:t>	</a:t>
            </a:r>
            <a:r>
              <a:rPr lang="en-US" dirty="0" err="1">
                <a:solidFill>
                  <a:srgbClr val="660066"/>
                </a:solidFill>
                <a:latin typeface="Consolas"/>
                <a:cs typeface="Consolas"/>
              </a:rPr>
              <a:t>glBindVertexArray</a:t>
            </a:r>
            <a:r>
              <a:rPr lang="en-US" dirty="0">
                <a:solidFill>
                  <a:srgbClr val="660066"/>
                </a:solidFill>
                <a:latin typeface="Consolas"/>
                <a:cs typeface="Consolas"/>
              </a:rPr>
              <a:t>( </a:t>
            </a:r>
            <a:r>
              <a:rPr lang="en-US" dirty="0" err="1">
                <a:solidFill>
                  <a:srgbClr val="660066"/>
                </a:solidFill>
                <a:latin typeface="Consolas"/>
                <a:cs typeface="Consolas"/>
              </a:rPr>
              <a:t>vao</a:t>
            </a:r>
            <a:r>
              <a:rPr lang="en-US" dirty="0">
                <a:solidFill>
                  <a:srgbClr val="660066"/>
                </a:solidFill>
                <a:latin typeface="Consolas"/>
                <a:cs typeface="Consolas"/>
              </a:rPr>
              <a:t> );</a:t>
            </a:r>
          </a:p>
        </p:txBody>
      </p:sp>
    </p:spTree>
    <p:extLst>
      <p:ext uri="{BB962C8B-B14F-4D97-AF65-F5344CB8AC3E}">
        <p14:creationId xmlns:p14="http://schemas.microsoft.com/office/powerpoint/2010/main" val="340173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7283</TotalTime>
  <Words>4072</Words>
  <Application>Microsoft Office PowerPoint</Application>
  <PresentationFormat>Widescreen</PresentationFormat>
  <Paragraphs>534</Paragraphs>
  <Slides>30</Slides>
  <Notes>19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7" baseType="lpstr">
      <vt:lpstr>Arial</vt:lpstr>
      <vt:lpstr>Calibri</vt:lpstr>
      <vt:lpstr>Calibri Light</vt:lpstr>
      <vt:lpstr>Consolas</vt:lpstr>
      <vt:lpstr>Times</vt:lpstr>
      <vt:lpstr>Office Theme</vt:lpstr>
      <vt:lpstr>Equation</vt:lpstr>
      <vt:lpstr>OpenGL Programming Guide</vt:lpstr>
      <vt:lpstr>A Simplified OpenGL Pipeline Model</vt:lpstr>
      <vt:lpstr>A Complete OpenGL Pipelines</vt:lpstr>
      <vt:lpstr>OpenGL Programming steps</vt:lpstr>
      <vt:lpstr>OpenGL’s Geometric Primitives</vt:lpstr>
      <vt:lpstr>Representing Geometric Objects</vt:lpstr>
      <vt:lpstr>PowerPoint Presentation</vt:lpstr>
      <vt:lpstr>VBOs in Code</vt:lpstr>
      <vt:lpstr>VAOs in Code</vt:lpstr>
      <vt:lpstr>VAOs in Code</vt:lpstr>
      <vt:lpstr>Vertex Attribute in Code</vt:lpstr>
      <vt:lpstr>Getting Your Shaders into OpenGL</vt:lpstr>
      <vt:lpstr>PowerPoint Presentation</vt:lpstr>
      <vt:lpstr>GLSL data type</vt:lpstr>
      <vt:lpstr>GLSL shader operation</vt:lpstr>
      <vt:lpstr>GLSL shader syntax</vt:lpstr>
      <vt:lpstr>PowerPoint Presentation</vt:lpstr>
      <vt:lpstr>Use Shader in the OpenGL pipeline</vt:lpstr>
      <vt:lpstr>App to vertex shader input</vt:lpstr>
      <vt:lpstr>“Connect” data locations with shader variables</vt:lpstr>
      <vt:lpstr>Determining Locations After Linking</vt:lpstr>
      <vt:lpstr>Uniform blocks</vt:lpstr>
      <vt:lpstr>Bind Buffer with Uniform Block</vt:lpstr>
      <vt:lpstr>Access Uniform  </vt:lpstr>
      <vt:lpstr>Buffer in shader</vt:lpstr>
      <vt:lpstr>Finishing the Cube Program</vt:lpstr>
      <vt:lpstr>PowerPoint Presentation</vt:lpstr>
      <vt:lpstr>Built-in Variables</vt:lpstr>
      <vt:lpstr>Simple Data flow Vertex shader  Raster  Fragment Shader  FB</vt:lpstr>
      <vt:lpstr>ref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OpenGL Programming Guide study</dc:title>
  <dc:creator>Yifei Huang</dc:creator>
  <cp:lastModifiedBy>Yifei Huang</cp:lastModifiedBy>
  <cp:revision>171</cp:revision>
  <dcterms:created xsi:type="dcterms:W3CDTF">2019-04-24T08:17:46Z</dcterms:created>
  <dcterms:modified xsi:type="dcterms:W3CDTF">2019-05-05T07:52:55Z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Owner">
    <vt:lpwstr>yifeih@nvidia.com</vt:lpwstr>
  </property>
  <property fmtid="{D5CDD505-2E9C-101B-9397-08002B2CF9AE}" pid="5" name="MSIP_Label_6b558183-044c-4105-8d9c-cea02a2a3d86_SetDate">
    <vt:lpwstr>2019-04-24T08:18:52.3574768Z</vt:lpwstr>
  </property>
  <property fmtid="{D5CDD505-2E9C-101B-9397-08002B2CF9AE}" pid="6" name="MSIP_Label_6b558183-044c-4105-8d9c-cea02a2a3d86_Name">
    <vt:lpwstr>Unrestricted</vt:lpwstr>
  </property>
  <property fmtid="{D5CDD505-2E9C-101B-9397-08002B2CF9AE}" pid="7" name="MSIP_Label_6b558183-044c-4105-8d9c-cea02a2a3d86_Application">
    <vt:lpwstr>Microsoft Azure Information Protection</vt:lpwstr>
  </property>
  <property fmtid="{D5CDD505-2E9C-101B-9397-08002B2CF9AE}" pid="8" name="MSIP_Label_6b558183-044c-4105-8d9c-cea02a2a3d86_Extended_MSFT_Method">
    <vt:lpwstr>Automatic</vt:lpwstr>
  </property>
  <property fmtid="{D5CDD505-2E9C-101B-9397-08002B2CF9AE}" pid="9" name="Sensitivity">
    <vt:lpwstr>Unrestricted</vt:lpwstr>
  </property>
</Properties>
</file>