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73" autoAdjust="0"/>
  </p:normalViewPr>
  <p:slideViewPr>
    <p:cSldViewPr snapToGrid="0">
      <p:cViewPr varScale="1">
        <p:scale>
          <a:sx n="74" d="100"/>
          <a:sy n="74" d="100"/>
        </p:scale>
        <p:origin x="55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6DB72-2C9D-4462-920D-A4EEDEFB2379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76137-C389-40A7-AA68-9A61576C7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8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4701-C661-436A-AF3F-D436E533F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0EC95-84F8-4F8F-BF1D-12B4BCCE4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E96CA-3607-43FF-9632-20A6D021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DA75-5386-4D04-B839-B2743255670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F8942-E476-4800-B7C6-3DAFFA09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1F835-DC6E-41D1-870C-E029D4FB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C37-0A45-462C-85D4-0FC12F25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8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8E9F-18E2-494D-A37B-07F2E521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921D8-5043-4F09-AADD-3988D9CF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F9F90-8ED5-4802-BDA6-AD28F3C0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DA75-5386-4D04-B839-B2743255670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CA441-D94F-48CB-A026-F549A279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25099-90D4-4AC1-92AE-2770BFA0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C37-0A45-462C-85D4-0FC12F25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3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2A278-2B99-4E96-8226-28C6432B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6478B-F444-42A5-B8CB-1E516ADEA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242A4-1537-4BA4-BED2-0002E65E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DA75-5386-4D04-B839-B2743255670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A2F02-7D90-47BF-8424-90527EB7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487E-7CE1-41C0-A41D-C165F884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C37-0A45-462C-85D4-0FC12F25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9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AE30-3BDC-4FC7-9EC2-3CBAF097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5EB81-CA83-4329-8E41-5EA724E08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42CD5-6A5E-434D-9ABD-ACE15B04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DA75-5386-4D04-B839-B2743255670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CED47-85BE-4D89-9A08-36DF4060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88BDF-0763-4BC2-927D-1ADB3B3F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C37-0A45-462C-85D4-0FC12F25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0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F2A3-7027-4AE6-9937-C9751F17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C737F-7238-439E-B378-B87AC096A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AEAF2-7196-47CF-9E2C-025F6D79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DA75-5386-4D04-B839-B2743255670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9E222-D443-4D95-A521-A9C965B6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B8F33-4A26-428D-B0D2-79FCD956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C37-0A45-462C-85D4-0FC12F25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0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999C-9317-4900-92AF-3306B7B2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82807-2A78-4153-8722-51E5BCC9F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2086D-1A25-4709-BC26-4ED08ABA9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8DACD-32A8-4D9A-9FFA-E51D9429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DA75-5386-4D04-B839-B2743255670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9A62D-56F8-4002-9481-04CF560D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C419A-7F49-4996-9DC6-F5A92CEB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C37-0A45-462C-85D4-0FC12F25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5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D38D-315A-4587-A628-4DD782E48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EA04B-6C45-41A3-AA36-AE43204C6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9220B-95EF-4768-9583-79FDFB8F6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DFB21-B9C3-4CF8-AF1D-1C79FA87F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442D7-A17F-477C-853A-BF804EBFF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DE7F1-A22C-46D6-9B48-1C26C504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DA75-5386-4D04-B839-B2743255670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2E03C-2747-4581-B685-4BE73A08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6797C-2496-498F-BCFA-4FB4E10D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C37-0A45-462C-85D4-0FC12F25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D3A6B-DA0A-4482-9FDF-397F0A3C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F3341-CE2D-45ED-8BD6-472029F4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DA75-5386-4D04-B839-B2743255670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B44C4-FB25-4AA5-9545-30BF28CB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A24B6-FB55-4458-B1E0-E20E5120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C37-0A45-462C-85D4-0FC12F25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5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86423-5262-4DBC-8989-813FA5B4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DA75-5386-4D04-B839-B2743255670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7777B-CAF3-4236-A1B4-567D9A68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6AE92-A08B-4889-A916-D8153B36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C37-0A45-462C-85D4-0FC12F25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764B-0DCE-42FA-B53F-E8736AD4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8225E-EF90-4284-BD60-1A6C2A10F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A21EE-3AB8-42CB-9096-381A7395F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DC9AF-8A4D-4419-A291-E4382A3D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DA75-5386-4D04-B839-B2743255670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E95D5-3758-47EC-B615-1444DA39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D314E-6E6D-4549-8819-908ABD91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C37-0A45-462C-85D4-0FC12F25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3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D7CE-51B9-481C-A731-9C5F43BF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720379-A6EB-49D0-BA73-58F18CF22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08AE9-586F-4122-AB7F-BF5C8F748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C7CE1-07C0-4FA7-985F-52B10490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DA75-5386-4D04-B839-B2743255670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666D6-4289-486A-8CDF-86165513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78D40-B543-4B42-9CE8-A1C20CE8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C37-0A45-462C-85D4-0FC12F25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6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43E36-FCC1-4AC0-843F-B90D1272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40EEB-826B-454E-9658-164A2503D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CFD2C-6CBF-434D-9CEE-5B5ABA599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BDA75-5386-4D04-B839-B2743255670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0F37A-886D-429F-A259-F61FA3E72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70332-C8EE-47E3-A2DD-0B1A1B9DC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4BC37-0A45-462C-85D4-0FC12F25B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442C-7961-475F-9F49-0D5368B3A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OpenGL Programming Guide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931BF-8E34-4464-9AB1-750786C035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 03</a:t>
            </a:r>
          </a:p>
          <a:p>
            <a:r>
              <a:rPr lang="en-US" dirty="0"/>
              <a:t>Yifei Huang</a:t>
            </a:r>
          </a:p>
        </p:txBody>
      </p:sp>
    </p:spTree>
    <p:extLst>
      <p:ext uri="{BB962C8B-B14F-4D97-AF65-F5344CB8AC3E}">
        <p14:creationId xmlns:p14="http://schemas.microsoft.com/office/powerpoint/2010/main" val="1028324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B7E7-9D3A-4EDC-AE53-FCC3992E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data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097D0-4BF6-4A1E-BEAC-B1C068E50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29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glCreateBuffer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Glsize</a:t>
            </a:r>
            <a:r>
              <a:rPr lang="en-US" dirty="0"/>
              <a:t> n, </a:t>
            </a:r>
            <a:r>
              <a:rPr lang="en-US" dirty="0" err="1"/>
              <a:t>Gluint</a:t>
            </a:r>
            <a:r>
              <a:rPr lang="en-US" dirty="0"/>
              <a:t> *buffers);</a:t>
            </a:r>
          </a:p>
          <a:p>
            <a:r>
              <a:rPr lang="en-US" dirty="0"/>
              <a:t>Void </a:t>
            </a:r>
            <a:r>
              <a:rPr lang="en-US" dirty="0" err="1"/>
              <a:t>glNindBuffer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Glenum</a:t>
            </a:r>
            <a:r>
              <a:rPr lang="en-US" dirty="0"/>
              <a:t> target, </a:t>
            </a:r>
            <a:r>
              <a:rPr lang="en-US" dirty="0" err="1"/>
              <a:t>Gluint</a:t>
            </a:r>
            <a:r>
              <a:rPr lang="en-US" dirty="0"/>
              <a:t> buffer);</a:t>
            </a:r>
          </a:p>
          <a:p>
            <a:r>
              <a:rPr lang="en-US" dirty="0"/>
              <a:t>Void </a:t>
            </a:r>
            <a:r>
              <a:rPr lang="en-US" dirty="0" err="1"/>
              <a:t>glNamedBufferStorage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Gluint</a:t>
            </a:r>
            <a:r>
              <a:rPr lang="en-US" dirty="0"/>
              <a:t> buffer, </a:t>
            </a:r>
            <a:r>
              <a:rPr lang="en-US" dirty="0" err="1"/>
              <a:t>Glsizeiptr</a:t>
            </a:r>
            <a:r>
              <a:rPr lang="en-US" dirty="0"/>
              <a:t> size, const void* data, </a:t>
            </a:r>
            <a:r>
              <a:rPr lang="en-US" dirty="0" err="1"/>
              <a:t>Glbitfield</a:t>
            </a:r>
            <a:r>
              <a:rPr lang="en-US" dirty="0"/>
              <a:t> flags);</a:t>
            </a:r>
          </a:p>
          <a:p>
            <a:r>
              <a:rPr lang="en-US" dirty="0"/>
              <a:t>Void </a:t>
            </a:r>
            <a:r>
              <a:rPr lang="en-US" dirty="0" err="1"/>
              <a:t>glNamedBufferSubData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Gluint</a:t>
            </a:r>
            <a:r>
              <a:rPr lang="en-US" dirty="0"/>
              <a:t> buffer, </a:t>
            </a:r>
            <a:r>
              <a:rPr lang="en-US" dirty="0" err="1"/>
              <a:t>Glsizeiptr</a:t>
            </a:r>
            <a:r>
              <a:rPr lang="en-US" dirty="0"/>
              <a:t> size, const void *data);</a:t>
            </a:r>
          </a:p>
          <a:p>
            <a:r>
              <a:rPr lang="en-US" dirty="0"/>
              <a:t>Void </a:t>
            </a:r>
            <a:r>
              <a:rPr lang="en-US" dirty="0" err="1"/>
              <a:t>glClearNamedBufferData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Gluint</a:t>
            </a:r>
            <a:r>
              <a:rPr lang="en-US" dirty="0"/>
              <a:t> buffer, </a:t>
            </a:r>
            <a:r>
              <a:rPr lang="en-US" dirty="0" err="1"/>
              <a:t>Glenum</a:t>
            </a:r>
            <a:r>
              <a:rPr lang="en-US" dirty="0"/>
              <a:t> </a:t>
            </a:r>
            <a:r>
              <a:rPr lang="en-US" dirty="0" err="1"/>
              <a:t>internalformat</a:t>
            </a:r>
            <a:r>
              <a:rPr lang="en-US" dirty="0"/>
              <a:t>, </a:t>
            </a:r>
            <a:r>
              <a:rPr lang="en-US" dirty="0" err="1"/>
              <a:t>Glenum</a:t>
            </a:r>
            <a:r>
              <a:rPr lang="en-US" dirty="0"/>
              <a:t> type, const void* data);</a:t>
            </a:r>
          </a:p>
          <a:p>
            <a:r>
              <a:rPr lang="en-US" dirty="0"/>
              <a:t>Void </a:t>
            </a:r>
            <a:r>
              <a:rPr lang="en-US" dirty="0" err="1"/>
              <a:t>glClearNamedBufferSubData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Gluint</a:t>
            </a:r>
            <a:r>
              <a:rPr lang="en-US" dirty="0"/>
              <a:t> buffer, </a:t>
            </a:r>
            <a:r>
              <a:rPr lang="en-US" dirty="0" err="1"/>
              <a:t>Glenum</a:t>
            </a:r>
            <a:r>
              <a:rPr lang="en-US" dirty="0"/>
              <a:t> </a:t>
            </a:r>
            <a:r>
              <a:rPr lang="en-US" dirty="0" err="1"/>
              <a:t>internalformat</a:t>
            </a:r>
            <a:r>
              <a:rPr lang="en-US" dirty="0"/>
              <a:t>, </a:t>
            </a:r>
            <a:r>
              <a:rPr lang="en-US" dirty="0" err="1"/>
              <a:t>Glintptr</a:t>
            </a:r>
            <a:r>
              <a:rPr lang="en-US" dirty="0"/>
              <a:t> offset, </a:t>
            </a:r>
            <a:r>
              <a:rPr lang="en-US" dirty="0" err="1"/>
              <a:t>Glsizeiptr</a:t>
            </a:r>
            <a:r>
              <a:rPr lang="en-US" dirty="0"/>
              <a:t> size, </a:t>
            </a:r>
            <a:r>
              <a:rPr lang="en-US" dirty="0" err="1"/>
              <a:t>Glenum</a:t>
            </a:r>
            <a:r>
              <a:rPr lang="en-US" dirty="0"/>
              <a:t> format, </a:t>
            </a:r>
            <a:r>
              <a:rPr lang="en-US" dirty="0" err="1"/>
              <a:t>Glenum</a:t>
            </a:r>
            <a:r>
              <a:rPr lang="en-US" dirty="0"/>
              <a:t> type, const void *data);</a:t>
            </a:r>
          </a:p>
          <a:p>
            <a:r>
              <a:rPr lang="en-US" dirty="0"/>
              <a:t>Void </a:t>
            </a:r>
            <a:r>
              <a:rPr lang="en-US" dirty="0" err="1"/>
              <a:t>glCopyNamedBufferSubData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Gluint</a:t>
            </a:r>
            <a:r>
              <a:rPr lang="en-US" dirty="0"/>
              <a:t> </a:t>
            </a:r>
            <a:r>
              <a:rPr lang="en-US" dirty="0" err="1"/>
              <a:t>readBuffer</a:t>
            </a:r>
            <a:r>
              <a:rPr lang="en-US" dirty="0"/>
              <a:t>, </a:t>
            </a:r>
            <a:r>
              <a:rPr lang="en-US" dirty="0" err="1"/>
              <a:t>Gluint</a:t>
            </a:r>
            <a:r>
              <a:rPr lang="en-US" dirty="0"/>
              <a:t> </a:t>
            </a:r>
            <a:r>
              <a:rPr lang="en-US" dirty="0" err="1"/>
              <a:t>writeBUffer</a:t>
            </a:r>
            <a:r>
              <a:rPr lang="en-US" dirty="0"/>
              <a:t>, </a:t>
            </a:r>
            <a:r>
              <a:rPr lang="en-US" dirty="0" err="1"/>
              <a:t>Glintptr</a:t>
            </a:r>
            <a:r>
              <a:rPr lang="en-US" dirty="0"/>
              <a:t> </a:t>
            </a:r>
            <a:r>
              <a:rPr lang="en-US" dirty="0" err="1"/>
              <a:t>readoffset</a:t>
            </a:r>
            <a:r>
              <a:rPr lang="en-US" dirty="0"/>
              <a:t>, </a:t>
            </a:r>
            <a:r>
              <a:rPr lang="en-US" dirty="0" err="1"/>
              <a:t>Glintptr</a:t>
            </a:r>
            <a:r>
              <a:rPr lang="en-US" dirty="0"/>
              <a:t> </a:t>
            </a:r>
            <a:r>
              <a:rPr lang="en-US" dirty="0" err="1"/>
              <a:t>writeoffset</a:t>
            </a:r>
            <a:r>
              <a:rPr lang="en-US" dirty="0"/>
              <a:t>, </a:t>
            </a:r>
            <a:r>
              <a:rPr lang="en-US" dirty="0" err="1"/>
              <a:t>Glsizeiptr</a:t>
            </a:r>
            <a:r>
              <a:rPr lang="en-US" dirty="0"/>
              <a:t> size);</a:t>
            </a:r>
          </a:p>
          <a:p>
            <a:r>
              <a:rPr lang="en-US" dirty="0"/>
              <a:t>Void </a:t>
            </a:r>
            <a:r>
              <a:rPr lang="en-US" dirty="0" err="1"/>
              <a:t>glGetNamedBufferSubData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Glenum</a:t>
            </a:r>
            <a:r>
              <a:rPr lang="en-US" dirty="0"/>
              <a:t> target, </a:t>
            </a:r>
            <a:r>
              <a:rPr lang="en-US" dirty="0" err="1"/>
              <a:t>Glintptr</a:t>
            </a:r>
            <a:r>
              <a:rPr lang="en-US" dirty="0"/>
              <a:t> offset, </a:t>
            </a:r>
            <a:r>
              <a:rPr lang="en-US" dirty="0" err="1"/>
              <a:t>Glsizeiptr</a:t>
            </a:r>
            <a:r>
              <a:rPr lang="en-US" dirty="0"/>
              <a:t> size, void * data);</a:t>
            </a:r>
          </a:p>
          <a:p>
            <a:r>
              <a:rPr lang="en-US" dirty="0"/>
              <a:t>Void *</a:t>
            </a:r>
            <a:r>
              <a:rPr lang="en-US" dirty="0" err="1"/>
              <a:t>glMapBuffer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Glenum</a:t>
            </a:r>
            <a:r>
              <a:rPr lang="en-US" dirty="0"/>
              <a:t> target, </a:t>
            </a:r>
            <a:r>
              <a:rPr lang="en-US" dirty="0" err="1"/>
              <a:t>Glenum</a:t>
            </a:r>
            <a:r>
              <a:rPr lang="en-US" dirty="0"/>
              <a:t> access);</a:t>
            </a:r>
          </a:p>
          <a:p>
            <a:r>
              <a:rPr lang="en-US" dirty="0" err="1"/>
              <a:t>Glboolean</a:t>
            </a:r>
            <a:r>
              <a:rPr lang="en-US" dirty="0"/>
              <a:t> </a:t>
            </a:r>
            <a:r>
              <a:rPr lang="en-US" dirty="0" err="1"/>
              <a:t>glUnMapBUffer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Gluint</a:t>
            </a:r>
            <a:r>
              <a:rPr lang="en-US" dirty="0"/>
              <a:t> buffer);</a:t>
            </a:r>
          </a:p>
        </p:txBody>
      </p:sp>
    </p:spTree>
    <p:extLst>
      <p:ext uri="{BB962C8B-B14F-4D97-AF65-F5344CB8AC3E}">
        <p14:creationId xmlns:p14="http://schemas.microsoft.com/office/powerpoint/2010/main" val="375644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650B-FF6E-4542-AFE7-2276D9FA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into </a:t>
            </a:r>
            <a:r>
              <a:rPr lang="en-US" dirty="0" err="1"/>
              <a:t>VertexAttribPointer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60DF-20C3-40A5-A9C8-581CB0CF5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glVertexAttribPointer</a:t>
            </a:r>
            <a:r>
              <a:rPr lang="en-US" dirty="0"/>
              <a:t>(</a:t>
            </a:r>
            <a:r>
              <a:rPr lang="en-US" dirty="0" err="1"/>
              <a:t>Gluint</a:t>
            </a:r>
            <a:r>
              <a:rPr lang="en-US" dirty="0"/>
              <a:t> index, Glint size, </a:t>
            </a:r>
            <a:r>
              <a:rPr lang="en-US" dirty="0" err="1"/>
              <a:t>Glenum</a:t>
            </a:r>
            <a:r>
              <a:rPr lang="en-US" dirty="0"/>
              <a:t> type, </a:t>
            </a:r>
            <a:r>
              <a:rPr lang="en-US" dirty="0" err="1"/>
              <a:t>Glboolean</a:t>
            </a:r>
            <a:r>
              <a:rPr lang="en-US" dirty="0"/>
              <a:t> normalized, </a:t>
            </a:r>
            <a:r>
              <a:rPr lang="en-US" dirty="0" err="1"/>
              <a:t>Glsizei</a:t>
            </a:r>
            <a:r>
              <a:rPr lang="en-US" dirty="0"/>
              <a:t> stride, const </a:t>
            </a:r>
            <a:r>
              <a:rPr lang="en-US" dirty="0" err="1"/>
              <a:t>GLvoid</a:t>
            </a:r>
            <a:r>
              <a:rPr lang="en-US" dirty="0"/>
              <a:t>* point)</a:t>
            </a:r>
          </a:p>
          <a:p>
            <a:r>
              <a:rPr lang="en-US" dirty="0"/>
              <a:t>To pass float data into </a:t>
            </a:r>
            <a:r>
              <a:rPr lang="en-US" dirty="0" err="1"/>
              <a:t>vbo</a:t>
            </a:r>
            <a:endParaRPr lang="en-US" dirty="0"/>
          </a:p>
          <a:p>
            <a:r>
              <a:rPr lang="en-US" dirty="0"/>
              <a:t>For int, we use </a:t>
            </a:r>
            <a:r>
              <a:rPr lang="en-US" dirty="0" err="1"/>
              <a:t>glVertexAttribIPointer</a:t>
            </a:r>
            <a:r>
              <a:rPr lang="en-US" dirty="0"/>
              <a:t>()</a:t>
            </a:r>
          </a:p>
          <a:p>
            <a:r>
              <a:rPr lang="en-US" dirty="0"/>
              <a:t>Target:</a:t>
            </a:r>
          </a:p>
          <a:p>
            <a:pPr lvl="1"/>
            <a:r>
              <a:rPr lang="en-US" dirty="0"/>
              <a:t>Only for GL_ARRAY_BUFFER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8C9A34-1710-44A4-8E0A-CD0D4663CBF4}"/>
              </a:ext>
            </a:extLst>
          </p:cNvPr>
          <p:cNvCxnSpPr>
            <a:cxnSpLocks/>
          </p:cNvCxnSpPr>
          <p:nvPr/>
        </p:nvCxnSpPr>
        <p:spPr>
          <a:xfrm flipV="1">
            <a:off x="2137063" y="2244436"/>
            <a:ext cx="3230529" cy="269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0F0F31-892F-4E27-A58A-B3514F698077}"/>
              </a:ext>
            </a:extLst>
          </p:cNvPr>
          <p:cNvSpPr txBox="1"/>
          <p:nvPr/>
        </p:nvSpPr>
        <p:spPr>
          <a:xfrm>
            <a:off x="209430" y="5579630"/>
            <a:ext cx="427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shader in variable location = ? layout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3C56AE-F3E9-46D2-80C3-6CC5631109B4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959310" y="2244438"/>
            <a:ext cx="619126" cy="201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A5C4D6-5FD5-4600-8389-4E23CE706022}"/>
              </a:ext>
            </a:extLst>
          </p:cNvPr>
          <p:cNvSpPr txBox="1"/>
          <p:nvPr/>
        </p:nvSpPr>
        <p:spPr>
          <a:xfrm>
            <a:off x="5367592" y="4260128"/>
            <a:ext cx="318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 is vec2, vec3, or vec4?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689DA0-305B-49B2-B0BC-9C6424607B2D}"/>
              </a:ext>
            </a:extLst>
          </p:cNvPr>
          <p:cNvCxnSpPr>
            <a:cxnSpLocks/>
          </p:cNvCxnSpPr>
          <p:nvPr/>
        </p:nvCxnSpPr>
        <p:spPr>
          <a:xfrm flipV="1">
            <a:off x="4831773" y="2596970"/>
            <a:ext cx="1012729" cy="280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EF89312-39C5-415C-B5CA-E4D918A949CC}"/>
              </a:ext>
            </a:extLst>
          </p:cNvPr>
          <p:cNvSpPr txBox="1"/>
          <p:nvPr/>
        </p:nvSpPr>
        <p:spPr>
          <a:xfrm>
            <a:off x="4154455" y="6047986"/>
            <a:ext cx="6676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Sometime we save data in buffer one by one, but sometimes not, like</a:t>
            </a:r>
          </a:p>
          <a:p>
            <a:r>
              <a:rPr lang="en-US" dirty="0"/>
              <a:t>Position, color, position, color, …, we use a stride to describe it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AC76E9-6246-48B1-B0FD-4C5E5482C0A1}"/>
              </a:ext>
            </a:extLst>
          </p:cNvPr>
          <p:cNvCxnSpPr>
            <a:cxnSpLocks/>
          </p:cNvCxnSpPr>
          <p:nvPr/>
        </p:nvCxnSpPr>
        <p:spPr>
          <a:xfrm flipH="1" flipV="1">
            <a:off x="9850582" y="2362799"/>
            <a:ext cx="533400" cy="46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4CF5B2-8558-4F47-A53C-FFA894D301E7}"/>
              </a:ext>
            </a:extLst>
          </p:cNvPr>
          <p:cNvSpPr txBox="1"/>
          <p:nvPr/>
        </p:nvSpPr>
        <p:spPr>
          <a:xfrm>
            <a:off x="9446657" y="3018104"/>
            <a:ext cx="21242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GL_BYTE</a:t>
            </a:r>
          </a:p>
          <a:p>
            <a:r>
              <a:rPr lang="en-US" dirty="0"/>
              <a:t>GL_UNSIGNED_BYTE</a:t>
            </a:r>
          </a:p>
          <a:p>
            <a:r>
              <a:rPr lang="en-US" dirty="0"/>
              <a:t>GL_SHORT</a:t>
            </a:r>
          </a:p>
          <a:p>
            <a:r>
              <a:rPr lang="en-US" dirty="0"/>
              <a:t>GL_INT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33094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AF6E-93F8-43E8-94AB-1541D846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OpenGLDraw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E5F12-AF43-4283-B80E-D4B6968A9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glDrawArrays</a:t>
            </a:r>
            <a:r>
              <a:rPr lang="en-US" dirty="0"/>
              <a:t>(</a:t>
            </a:r>
            <a:r>
              <a:rPr lang="en-US" dirty="0" err="1"/>
              <a:t>Glenum</a:t>
            </a:r>
            <a:r>
              <a:rPr lang="en-US" dirty="0"/>
              <a:t> mode, Glint first, </a:t>
            </a:r>
            <a:r>
              <a:rPr lang="en-US" dirty="0" err="1"/>
              <a:t>Glsizei</a:t>
            </a:r>
            <a:r>
              <a:rPr lang="en-US" dirty="0"/>
              <a:t> count)</a:t>
            </a:r>
          </a:p>
          <a:p>
            <a:pPr lvl="1"/>
            <a:r>
              <a:rPr lang="en-US" dirty="0"/>
              <a:t>GL_TRIANGLES, GL_LINE_LOOP, etc...</a:t>
            </a:r>
          </a:p>
          <a:p>
            <a:r>
              <a:rPr lang="en-US" dirty="0"/>
              <a:t>Void </a:t>
            </a:r>
            <a:r>
              <a:rPr lang="en-US" dirty="0" err="1"/>
              <a:t>glDrawElements</a:t>
            </a:r>
            <a:r>
              <a:rPr lang="en-US" dirty="0"/>
              <a:t>(</a:t>
            </a:r>
            <a:r>
              <a:rPr lang="en-US" dirty="0" err="1"/>
              <a:t>Glenum</a:t>
            </a:r>
            <a:r>
              <a:rPr lang="en-US" dirty="0"/>
              <a:t> </a:t>
            </a:r>
            <a:r>
              <a:rPr lang="en-US" dirty="0" err="1"/>
              <a:t>moe</a:t>
            </a:r>
            <a:r>
              <a:rPr lang="en-US" dirty="0"/>
              <a:t>, </a:t>
            </a:r>
            <a:r>
              <a:rPr lang="en-US" dirty="0" err="1"/>
              <a:t>Glsizei</a:t>
            </a:r>
            <a:r>
              <a:rPr lang="en-US" dirty="0"/>
              <a:t> count, </a:t>
            </a:r>
            <a:r>
              <a:rPr lang="en-US" dirty="0" err="1"/>
              <a:t>Glenum</a:t>
            </a:r>
            <a:r>
              <a:rPr lang="en-US" dirty="0"/>
              <a:t> type, const </a:t>
            </a:r>
            <a:r>
              <a:rPr lang="en-US" dirty="0" err="1"/>
              <a:t>Glvoid</a:t>
            </a:r>
            <a:r>
              <a:rPr lang="en-US" dirty="0"/>
              <a:t>* indices)</a:t>
            </a:r>
          </a:p>
          <a:p>
            <a:r>
              <a:rPr lang="en-US" dirty="0"/>
              <a:t>Void </a:t>
            </a:r>
            <a:r>
              <a:rPr lang="en-US" dirty="0" err="1"/>
              <a:t>glDrawElementsBaseVertex</a:t>
            </a:r>
            <a:r>
              <a:rPr lang="en-US" dirty="0"/>
              <a:t>()</a:t>
            </a:r>
          </a:p>
          <a:p>
            <a:r>
              <a:rPr lang="en-US" dirty="0"/>
              <a:t>Void </a:t>
            </a:r>
            <a:r>
              <a:rPr lang="en-US" dirty="0" err="1"/>
              <a:t>glDrawRangeElements</a:t>
            </a:r>
            <a:r>
              <a:rPr lang="en-US" dirty="0"/>
              <a:t>()</a:t>
            </a:r>
          </a:p>
          <a:p>
            <a:r>
              <a:rPr lang="en-US" dirty="0"/>
              <a:t>Void </a:t>
            </a:r>
            <a:r>
              <a:rPr lang="en-US" dirty="0" err="1"/>
              <a:t>glDrawRangeElementsBaseVertex</a:t>
            </a:r>
            <a:r>
              <a:rPr lang="en-US" dirty="0"/>
              <a:t>()</a:t>
            </a:r>
          </a:p>
          <a:p>
            <a:r>
              <a:rPr lang="en-US" dirty="0"/>
              <a:t>Void </a:t>
            </a:r>
            <a:r>
              <a:rPr lang="en-US" dirty="0" err="1"/>
              <a:t>glDrawArrayIndirect</a:t>
            </a:r>
            <a:r>
              <a:rPr lang="en-US" dirty="0"/>
              <a:t>()</a:t>
            </a:r>
          </a:p>
          <a:p>
            <a:r>
              <a:rPr lang="en-US" dirty="0"/>
              <a:t>Void </a:t>
            </a:r>
            <a:r>
              <a:rPr lang="en-US" dirty="0" err="1"/>
              <a:t>glDrawElementsIndirect</a:t>
            </a:r>
            <a:r>
              <a:rPr lang="en-US" dirty="0"/>
              <a:t>()</a:t>
            </a:r>
          </a:p>
          <a:p>
            <a:r>
              <a:rPr lang="en-US" dirty="0"/>
              <a:t>Void </a:t>
            </a:r>
            <a:r>
              <a:rPr lang="en-US" dirty="0" err="1"/>
              <a:t>glMultiDrawArrays</a:t>
            </a:r>
            <a:r>
              <a:rPr lang="en-US" dirty="0"/>
              <a:t>()</a:t>
            </a:r>
          </a:p>
          <a:p>
            <a:r>
              <a:rPr lang="en-US" dirty="0"/>
              <a:t>Void </a:t>
            </a:r>
            <a:r>
              <a:rPr lang="en-US" dirty="0" err="1"/>
              <a:t>glMultiDrawElements</a:t>
            </a:r>
            <a:r>
              <a:rPr lang="en-US" dirty="0"/>
              <a:t>()</a:t>
            </a:r>
          </a:p>
          <a:p>
            <a:r>
              <a:rPr lang="en-US" dirty="0"/>
              <a:t>Void </a:t>
            </a:r>
            <a:r>
              <a:rPr lang="en-US" dirty="0" err="1"/>
              <a:t>glMultiDrawElementsBaseVertex</a:t>
            </a:r>
            <a:r>
              <a:rPr lang="en-US" dirty="0"/>
              <a:t>()</a:t>
            </a:r>
          </a:p>
          <a:p>
            <a:r>
              <a:rPr lang="en-US" dirty="0"/>
              <a:t>Void </a:t>
            </a:r>
            <a:r>
              <a:rPr lang="en-US" dirty="0" err="1"/>
              <a:t>glMultiDrawArrayIndirect</a:t>
            </a:r>
            <a:r>
              <a:rPr lang="en-US" dirty="0"/>
              <a:t>(</a:t>
            </a:r>
            <a:r>
              <a:rPr lang="en-US" dirty="0" err="1"/>
              <a:t>Glenum</a:t>
            </a:r>
            <a:r>
              <a:rPr lang="en-US" dirty="0"/>
              <a:t> mode, const void* indirect, </a:t>
            </a:r>
            <a:r>
              <a:rPr lang="en-US" dirty="0" err="1"/>
              <a:t>Glsizei</a:t>
            </a:r>
            <a:r>
              <a:rPr lang="en-US" dirty="0"/>
              <a:t> </a:t>
            </a:r>
            <a:r>
              <a:rPr lang="en-US" dirty="0" err="1"/>
              <a:t>drawcount</a:t>
            </a:r>
            <a:r>
              <a:rPr lang="en-US" dirty="0"/>
              <a:t>,..)</a:t>
            </a:r>
          </a:p>
          <a:p>
            <a:r>
              <a:rPr lang="en-US" dirty="0"/>
              <a:t>Void </a:t>
            </a:r>
            <a:r>
              <a:rPr lang="en-US" dirty="0" err="1"/>
              <a:t>glMultiDrawElementsIndirect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3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01B0-E81D-4869-BBAB-5276065F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7D064-2B17-4B1D-B544-1229C7C1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9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79FC-0188-461E-8456-4118F779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Draw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E88D0-76CC-48BA-BD22-4354260F8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5FA18CF-8976-4797-80D5-573B1B93AA97}"/>
              </a:ext>
            </a:extLst>
          </p:cNvPr>
          <p:cNvSpPr/>
          <p:nvPr/>
        </p:nvSpPr>
        <p:spPr>
          <a:xfrm>
            <a:off x="5870270" y="2583460"/>
            <a:ext cx="1133208" cy="1068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25AB37-4F02-40A0-8B69-C9D6D62DEF14}"/>
              </a:ext>
            </a:extLst>
          </p:cNvPr>
          <p:cNvSpPr/>
          <p:nvPr/>
        </p:nvSpPr>
        <p:spPr>
          <a:xfrm>
            <a:off x="8655705" y="1784672"/>
            <a:ext cx="2575560" cy="269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E0E94-C877-4BE1-8919-A7AFB468B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9E3202-4C83-4B0D-AC7A-04B7F50ADC11}"/>
              </a:ext>
            </a:extLst>
          </p:cNvPr>
          <p:cNvSpPr/>
          <p:nvPr/>
        </p:nvSpPr>
        <p:spPr>
          <a:xfrm>
            <a:off x="3794761" y="1331211"/>
            <a:ext cx="7901285" cy="5275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F2DDF9-FC15-4D8D-B824-9A5CD1E65E22}"/>
              </a:ext>
            </a:extLst>
          </p:cNvPr>
          <p:cNvSpPr/>
          <p:nvPr/>
        </p:nvSpPr>
        <p:spPr>
          <a:xfrm>
            <a:off x="3794760" y="1331211"/>
            <a:ext cx="7901285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95FB4-F8C7-4E0D-B193-01C1221F05B9}"/>
              </a:ext>
            </a:extLst>
          </p:cNvPr>
          <p:cNvSpPr/>
          <p:nvPr/>
        </p:nvSpPr>
        <p:spPr>
          <a:xfrm>
            <a:off x="3794761" y="2210441"/>
            <a:ext cx="7901285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3E886A-87E9-4BE6-82B8-4653AF36C16B}"/>
              </a:ext>
            </a:extLst>
          </p:cNvPr>
          <p:cNvSpPr/>
          <p:nvPr/>
        </p:nvSpPr>
        <p:spPr>
          <a:xfrm>
            <a:off x="3794760" y="3089671"/>
            <a:ext cx="7901286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E8B038-E13A-4057-A261-877CA3FF3F67}"/>
              </a:ext>
            </a:extLst>
          </p:cNvPr>
          <p:cNvSpPr/>
          <p:nvPr/>
        </p:nvSpPr>
        <p:spPr>
          <a:xfrm>
            <a:off x="3794760" y="3968901"/>
            <a:ext cx="7901285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F7875-861B-4351-AD3E-880868292D56}"/>
              </a:ext>
            </a:extLst>
          </p:cNvPr>
          <p:cNvSpPr/>
          <p:nvPr/>
        </p:nvSpPr>
        <p:spPr>
          <a:xfrm>
            <a:off x="3794760" y="4848131"/>
            <a:ext cx="7901285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6A950D-35C1-477A-819C-4EB8C3DDB41E}"/>
              </a:ext>
            </a:extLst>
          </p:cNvPr>
          <p:cNvSpPr/>
          <p:nvPr/>
        </p:nvSpPr>
        <p:spPr>
          <a:xfrm>
            <a:off x="3794760" y="5727361"/>
            <a:ext cx="7901285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03CAB4-234E-4A3E-BF7F-B1F138ED541E}"/>
              </a:ext>
            </a:extLst>
          </p:cNvPr>
          <p:cNvSpPr/>
          <p:nvPr/>
        </p:nvSpPr>
        <p:spPr>
          <a:xfrm rot="5400000">
            <a:off x="1596683" y="3529288"/>
            <a:ext cx="5275381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CEA1B-E520-4583-8DBE-98B4EF92D2B8}"/>
              </a:ext>
            </a:extLst>
          </p:cNvPr>
          <p:cNvSpPr/>
          <p:nvPr/>
        </p:nvSpPr>
        <p:spPr>
          <a:xfrm rot="5400000">
            <a:off x="2475913" y="3529286"/>
            <a:ext cx="5275381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E7F97A-86D3-4ADE-A033-FD2934BD045C}"/>
              </a:ext>
            </a:extLst>
          </p:cNvPr>
          <p:cNvSpPr/>
          <p:nvPr/>
        </p:nvSpPr>
        <p:spPr>
          <a:xfrm rot="5400000">
            <a:off x="3355140" y="3529286"/>
            <a:ext cx="5275381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53E59-E8E5-488F-A698-D1F3C92B93F7}"/>
              </a:ext>
            </a:extLst>
          </p:cNvPr>
          <p:cNvSpPr/>
          <p:nvPr/>
        </p:nvSpPr>
        <p:spPr>
          <a:xfrm rot="5400000">
            <a:off x="4240242" y="3529286"/>
            <a:ext cx="5275381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073C9F-0EA6-44B3-AA63-5D9756DB0DF1}"/>
              </a:ext>
            </a:extLst>
          </p:cNvPr>
          <p:cNvSpPr/>
          <p:nvPr/>
        </p:nvSpPr>
        <p:spPr>
          <a:xfrm rot="5400000">
            <a:off x="5113596" y="3529286"/>
            <a:ext cx="5275381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4CCB65-9114-4B5F-81AF-CEFA77CDC1C2}"/>
              </a:ext>
            </a:extLst>
          </p:cNvPr>
          <p:cNvSpPr/>
          <p:nvPr/>
        </p:nvSpPr>
        <p:spPr>
          <a:xfrm rot="5400000">
            <a:off x="5992826" y="3529284"/>
            <a:ext cx="5275381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07569A-EDB6-4C71-89C2-7E8D16CC0234}"/>
              </a:ext>
            </a:extLst>
          </p:cNvPr>
          <p:cNvSpPr/>
          <p:nvPr/>
        </p:nvSpPr>
        <p:spPr>
          <a:xfrm rot="5400000">
            <a:off x="6866179" y="3529285"/>
            <a:ext cx="5275381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846352-CAF2-4FB9-8902-2408B0C1FF96}"/>
              </a:ext>
            </a:extLst>
          </p:cNvPr>
          <p:cNvSpPr/>
          <p:nvPr/>
        </p:nvSpPr>
        <p:spPr>
          <a:xfrm rot="5400000">
            <a:off x="7738351" y="3529282"/>
            <a:ext cx="5275381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DA49EB-139C-4A88-BD8A-154986901288}"/>
              </a:ext>
            </a:extLst>
          </p:cNvPr>
          <p:cNvSpPr/>
          <p:nvPr/>
        </p:nvSpPr>
        <p:spPr>
          <a:xfrm rot="5400000">
            <a:off x="8618740" y="3529282"/>
            <a:ext cx="5275381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FE597178-293B-4957-B356-02D953AE1DCF}"/>
              </a:ext>
            </a:extLst>
          </p:cNvPr>
          <p:cNvSpPr/>
          <p:nvPr/>
        </p:nvSpPr>
        <p:spPr>
          <a:xfrm>
            <a:off x="8833894" y="1847708"/>
            <a:ext cx="804226" cy="7299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F8CA1842-2AED-47BD-963A-88E25F1E4D22}"/>
              </a:ext>
            </a:extLst>
          </p:cNvPr>
          <p:cNvSpPr/>
          <p:nvPr/>
        </p:nvSpPr>
        <p:spPr>
          <a:xfrm>
            <a:off x="8972166" y="2407377"/>
            <a:ext cx="804226" cy="7299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431218AD-1063-4D10-8265-67016A16FCA1}"/>
              </a:ext>
            </a:extLst>
          </p:cNvPr>
          <p:cNvSpPr/>
          <p:nvPr/>
        </p:nvSpPr>
        <p:spPr>
          <a:xfrm>
            <a:off x="8314542" y="2921643"/>
            <a:ext cx="804226" cy="7299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B3A436B3-1FE2-4AD5-9AB2-1F374D81F7B5}"/>
              </a:ext>
            </a:extLst>
          </p:cNvPr>
          <p:cNvSpPr/>
          <p:nvPr/>
        </p:nvSpPr>
        <p:spPr>
          <a:xfrm>
            <a:off x="7900659" y="3862693"/>
            <a:ext cx="804226" cy="729928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16A39089-FC59-4462-9992-4FDC49A92DCC}"/>
              </a:ext>
            </a:extLst>
          </p:cNvPr>
          <p:cNvSpPr/>
          <p:nvPr/>
        </p:nvSpPr>
        <p:spPr>
          <a:xfrm>
            <a:off x="8511501" y="3592359"/>
            <a:ext cx="804226" cy="7299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3E9DA824-8600-47C3-8F0D-A68CE00DB62D}"/>
              </a:ext>
            </a:extLst>
          </p:cNvPr>
          <p:cNvSpPr/>
          <p:nvPr/>
        </p:nvSpPr>
        <p:spPr>
          <a:xfrm>
            <a:off x="8871987" y="4263075"/>
            <a:ext cx="804226" cy="729928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2BA2DA9E-49DE-48AD-B54A-EF6C70FCD370}"/>
              </a:ext>
            </a:extLst>
          </p:cNvPr>
          <p:cNvSpPr/>
          <p:nvPr/>
        </p:nvSpPr>
        <p:spPr>
          <a:xfrm>
            <a:off x="9845520" y="5071067"/>
            <a:ext cx="804226" cy="729928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E9A00209-1F7C-4D08-AB67-7B66B5908EAE}"/>
              </a:ext>
            </a:extLst>
          </p:cNvPr>
          <p:cNvSpPr/>
          <p:nvPr/>
        </p:nvSpPr>
        <p:spPr>
          <a:xfrm>
            <a:off x="9262972" y="3147686"/>
            <a:ext cx="804226" cy="7299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062EF134-7158-4455-A891-EFA6ACFB2362}"/>
              </a:ext>
            </a:extLst>
          </p:cNvPr>
          <p:cNvSpPr/>
          <p:nvPr/>
        </p:nvSpPr>
        <p:spPr>
          <a:xfrm>
            <a:off x="9564830" y="3802765"/>
            <a:ext cx="804226" cy="7299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2B2BAE98-22CD-47DF-AB89-6732482D60CE}"/>
              </a:ext>
            </a:extLst>
          </p:cNvPr>
          <p:cNvSpPr/>
          <p:nvPr/>
        </p:nvSpPr>
        <p:spPr>
          <a:xfrm>
            <a:off x="9883009" y="2553582"/>
            <a:ext cx="804226" cy="7299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EC864CC7-0E78-4741-8B57-64312F02C5DB}"/>
              </a:ext>
            </a:extLst>
          </p:cNvPr>
          <p:cNvSpPr/>
          <p:nvPr/>
        </p:nvSpPr>
        <p:spPr>
          <a:xfrm>
            <a:off x="9638120" y="1778195"/>
            <a:ext cx="804226" cy="7299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47712F58-A781-4F81-8FAB-DEF79FC0A6F4}"/>
              </a:ext>
            </a:extLst>
          </p:cNvPr>
          <p:cNvSpPr/>
          <p:nvPr/>
        </p:nvSpPr>
        <p:spPr>
          <a:xfrm>
            <a:off x="10083560" y="2038208"/>
            <a:ext cx="804226" cy="7299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2B9435B6-A092-48D4-B155-F9305AA7BE39}"/>
              </a:ext>
            </a:extLst>
          </p:cNvPr>
          <p:cNvSpPr/>
          <p:nvPr/>
        </p:nvSpPr>
        <p:spPr>
          <a:xfrm>
            <a:off x="10617512" y="1688591"/>
            <a:ext cx="804226" cy="7299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AF921A90-BFCD-4A39-965F-15CC559FF36B}"/>
              </a:ext>
            </a:extLst>
          </p:cNvPr>
          <p:cNvSpPr/>
          <p:nvPr/>
        </p:nvSpPr>
        <p:spPr>
          <a:xfrm>
            <a:off x="11089398" y="2326295"/>
            <a:ext cx="804226" cy="729928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DAB41F8B-9360-4D37-9552-F411189D6070}"/>
              </a:ext>
            </a:extLst>
          </p:cNvPr>
          <p:cNvSpPr/>
          <p:nvPr/>
        </p:nvSpPr>
        <p:spPr>
          <a:xfrm>
            <a:off x="10449233" y="3119169"/>
            <a:ext cx="804226" cy="7299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D3BA462F-4536-453E-845E-C84E69DFA3A4}"/>
              </a:ext>
            </a:extLst>
          </p:cNvPr>
          <p:cNvSpPr/>
          <p:nvPr/>
        </p:nvSpPr>
        <p:spPr>
          <a:xfrm>
            <a:off x="10493883" y="3836506"/>
            <a:ext cx="804226" cy="7299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170A127A-BB2F-43D1-8A48-E6A76037D137}"/>
              </a:ext>
            </a:extLst>
          </p:cNvPr>
          <p:cNvSpPr/>
          <p:nvPr/>
        </p:nvSpPr>
        <p:spPr>
          <a:xfrm>
            <a:off x="11026671" y="3985995"/>
            <a:ext cx="804226" cy="729928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C1FFAFCA-E2D8-4D9B-8FE0-46375B274306}"/>
              </a:ext>
            </a:extLst>
          </p:cNvPr>
          <p:cNvSpPr/>
          <p:nvPr/>
        </p:nvSpPr>
        <p:spPr>
          <a:xfrm>
            <a:off x="8938720" y="998960"/>
            <a:ext cx="804226" cy="729928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286D5D4-3285-46DE-A122-E2C08FEB37EC}"/>
              </a:ext>
            </a:extLst>
          </p:cNvPr>
          <p:cNvCxnSpPr/>
          <p:nvPr/>
        </p:nvCxnSpPr>
        <p:spPr>
          <a:xfrm>
            <a:off x="8575911" y="943176"/>
            <a:ext cx="26775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141BDC-A8D4-49B8-BE69-D05E9B95912C}"/>
              </a:ext>
            </a:extLst>
          </p:cNvPr>
          <p:cNvSpPr txBox="1"/>
          <p:nvPr/>
        </p:nvSpPr>
        <p:spPr>
          <a:xfrm>
            <a:off x="8472908" y="288780"/>
            <a:ext cx="1730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Gl_PointSize</a:t>
            </a:r>
            <a:endParaRPr lang="en-US" sz="2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C814EB-FA64-4524-BA4B-C3445E239C2A}"/>
              </a:ext>
            </a:extLst>
          </p:cNvPr>
          <p:cNvSpPr txBox="1"/>
          <p:nvPr/>
        </p:nvSpPr>
        <p:spPr>
          <a:xfrm>
            <a:off x="116621" y="3212702"/>
            <a:ext cx="36320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glPointSize</a:t>
            </a:r>
            <a:r>
              <a:rPr lang="en-US" dirty="0"/>
              <a:t>(</a:t>
            </a:r>
            <a:r>
              <a:rPr lang="en-US" dirty="0" err="1"/>
              <a:t>Glfloat</a:t>
            </a:r>
            <a:r>
              <a:rPr lang="en-US" dirty="0"/>
              <a:t> size)</a:t>
            </a:r>
          </a:p>
          <a:p>
            <a:r>
              <a:rPr lang="en-US" dirty="0"/>
              <a:t>To set the point size </a:t>
            </a:r>
            <a:r>
              <a:rPr lang="en-US" dirty="0" err="1"/>
              <a:t>val</a:t>
            </a:r>
            <a:r>
              <a:rPr lang="en-US" dirty="0"/>
              <a:t>: </a:t>
            </a:r>
            <a:r>
              <a:rPr lang="en-US" dirty="0" err="1"/>
              <a:t>gl_PointSize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 </a:t>
            </a:r>
            <a:r>
              <a:rPr lang="en-US" dirty="0" err="1"/>
              <a:t>gl_pointSIze</a:t>
            </a:r>
            <a:r>
              <a:rPr lang="en-US" dirty="0"/>
              <a:t> in shader code when enable GL_PROGRAM_POINT_SIZE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E037B1-0942-4385-84ED-14FE717A66F9}"/>
              </a:ext>
            </a:extLst>
          </p:cNvPr>
          <p:cNvSpPr/>
          <p:nvPr/>
        </p:nvSpPr>
        <p:spPr>
          <a:xfrm rot="5400000">
            <a:off x="5542708" y="2221348"/>
            <a:ext cx="1758465" cy="1758457"/>
          </a:xfrm>
          <a:prstGeom prst="rect">
            <a:avLst/>
          </a:prstGeom>
          <a:solidFill>
            <a:srgbClr val="9933FF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1F5A29B-6B7D-497A-B282-C8448890E178}"/>
              </a:ext>
            </a:extLst>
          </p:cNvPr>
          <p:cNvCxnSpPr/>
          <p:nvPr/>
        </p:nvCxnSpPr>
        <p:spPr>
          <a:xfrm>
            <a:off x="2883877" y="2210441"/>
            <a:ext cx="2658835" cy="55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1099574-FBF1-4BA5-8A8B-ECC0E7D0775F}"/>
              </a:ext>
            </a:extLst>
          </p:cNvPr>
          <p:cNvSpPr txBox="1"/>
          <p:nvPr/>
        </p:nvSpPr>
        <p:spPr>
          <a:xfrm>
            <a:off x="99418" y="1788482"/>
            <a:ext cx="2855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point with size = 1.2 pixel will cover 4 pixel when center in the corner of pixel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C5DA72B-666E-4251-856C-1733CB0042F2}"/>
              </a:ext>
            </a:extLst>
          </p:cNvPr>
          <p:cNvCxnSpPr>
            <a:cxnSpLocks/>
          </p:cNvCxnSpPr>
          <p:nvPr/>
        </p:nvCxnSpPr>
        <p:spPr>
          <a:xfrm>
            <a:off x="5870270" y="1047274"/>
            <a:ext cx="11332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6C2F427-9D9E-4407-8696-C4F1DB62252D}"/>
              </a:ext>
            </a:extLst>
          </p:cNvPr>
          <p:cNvSpPr txBox="1"/>
          <p:nvPr/>
        </p:nvSpPr>
        <p:spPr>
          <a:xfrm>
            <a:off x="5450212" y="392878"/>
            <a:ext cx="1730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Gl_PointSize</a:t>
            </a:r>
            <a:endParaRPr lang="en-US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CE509F-C108-4ACE-A950-847DCB5CB6D0}"/>
              </a:ext>
            </a:extLst>
          </p:cNvPr>
          <p:cNvSpPr txBox="1"/>
          <p:nvPr/>
        </p:nvSpPr>
        <p:spPr>
          <a:xfrm>
            <a:off x="328246" y="5287746"/>
            <a:ext cx="7525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zh-CN" altLang="en-US" dirty="0"/>
              <a:t>如果一个 </a:t>
            </a:r>
            <a:r>
              <a:rPr lang="en-US" altLang="zh-CN" dirty="0"/>
              <a:t>Point </a:t>
            </a:r>
            <a:r>
              <a:rPr lang="zh-CN" altLang="en-US" dirty="0"/>
              <a:t>覆盖了好几个 </a:t>
            </a:r>
            <a:r>
              <a:rPr lang="en-US" altLang="zh-CN" dirty="0"/>
              <a:t>pixel</a:t>
            </a:r>
            <a:r>
              <a:rPr lang="zh-CN" altLang="en-US" dirty="0"/>
              <a:t>，我们允许这些</a:t>
            </a:r>
            <a:r>
              <a:rPr lang="en-US" altLang="zh-CN" dirty="0"/>
              <a:t>pixel </a:t>
            </a:r>
            <a:r>
              <a:rPr lang="zh-CN" altLang="en-US" dirty="0"/>
              <a:t>有不同的颜色吗？</a:t>
            </a:r>
            <a:endParaRPr lang="en-US" altLang="zh-CN" dirty="0"/>
          </a:p>
          <a:p>
            <a:r>
              <a:rPr lang="zh-CN" altLang="en-US" dirty="0"/>
              <a:t>如果允许，这些不同颜色的信息是如何保存在上面的？</a:t>
            </a:r>
            <a:endParaRPr lang="en-US" altLang="zh-CN" dirty="0"/>
          </a:p>
          <a:p>
            <a:r>
              <a:rPr lang="zh-CN" altLang="en-US" dirty="0"/>
              <a:t>毕竟 </a:t>
            </a:r>
            <a:r>
              <a:rPr lang="en-US" altLang="zh-CN" dirty="0"/>
              <a:t>Point </a:t>
            </a:r>
            <a:r>
              <a:rPr lang="zh-CN" altLang="en-US" dirty="0"/>
              <a:t>只用一个中心</a:t>
            </a:r>
            <a:r>
              <a:rPr lang="en-US" altLang="zh-CN" dirty="0"/>
              <a:t>vertex</a:t>
            </a:r>
            <a:r>
              <a:rPr lang="zh-CN" altLang="en-US" dirty="0"/>
              <a:t>坐标来表示的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5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0E94-C877-4BE1-8919-A7AFB468B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A17350-2F95-44A8-89B8-9F84ED3F5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9096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Line cover a pixel:</a:t>
            </a:r>
          </a:p>
          <a:p>
            <a:pPr marL="0" indent="0">
              <a:buNone/>
            </a:pPr>
            <a:r>
              <a:rPr lang="en-US" dirty="0"/>
              <a:t>Diamond exit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glLineWidth</a:t>
            </a:r>
            <a:r>
              <a:rPr lang="en-US" dirty="0"/>
              <a:t>() to set line width.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9E3202-4C83-4B0D-AC7A-04B7F50ADC11}"/>
              </a:ext>
            </a:extLst>
          </p:cNvPr>
          <p:cNvSpPr/>
          <p:nvPr/>
        </p:nvSpPr>
        <p:spPr>
          <a:xfrm>
            <a:off x="4123007" y="1096751"/>
            <a:ext cx="7901285" cy="5275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F2DDF9-FC15-4D8D-B824-9A5CD1E65E22}"/>
              </a:ext>
            </a:extLst>
          </p:cNvPr>
          <p:cNvSpPr/>
          <p:nvPr/>
        </p:nvSpPr>
        <p:spPr>
          <a:xfrm>
            <a:off x="4123006" y="1096751"/>
            <a:ext cx="7901285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95FB4-F8C7-4E0D-B193-01C1221F05B9}"/>
              </a:ext>
            </a:extLst>
          </p:cNvPr>
          <p:cNvSpPr/>
          <p:nvPr/>
        </p:nvSpPr>
        <p:spPr>
          <a:xfrm>
            <a:off x="4123007" y="1975981"/>
            <a:ext cx="7901285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3E886A-87E9-4BE6-82B8-4653AF36C16B}"/>
              </a:ext>
            </a:extLst>
          </p:cNvPr>
          <p:cNvSpPr/>
          <p:nvPr/>
        </p:nvSpPr>
        <p:spPr>
          <a:xfrm>
            <a:off x="4123006" y="2855211"/>
            <a:ext cx="7901286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E8B038-E13A-4057-A261-877CA3FF3F67}"/>
              </a:ext>
            </a:extLst>
          </p:cNvPr>
          <p:cNvSpPr/>
          <p:nvPr/>
        </p:nvSpPr>
        <p:spPr>
          <a:xfrm>
            <a:off x="4123006" y="3734441"/>
            <a:ext cx="7901285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F7875-861B-4351-AD3E-880868292D56}"/>
              </a:ext>
            </a:extLst>
          </p:cNvPr>
          <p:cNvSpPr/>
          <p:nvPr/>
        </p:nvSpPr>
        <p:spPr>
          <a:xfrm>
            <a:off x="4123006" y="4613671"/>
            <a:ext cx="7901285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6A950D-35C1-477A-819C-4EB8C3DDB41E}"/>
              </a:ext>
            </a:extLst>
          </p:cNvPr>
          <p:cNvSpPr/>
          <p:nvPr/>
        </p:nvSpPr>
        <p:spPr>
          <a:xfrm>
            <a:off x="4123006" y="5492901"/>
            <a:ext cx="7901285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03CAB4-234E-4A3E-BF7F-B1F138ED541E}"/>
              </a:ext>
            </a:extLst>
          </p:cNvPr>
          <p:cNvSpPr/>
          <p:nvPr/>
        </p:nvSpPr>
        <p:spPr>
          <a:xfrm rot="5400000">
            <a:off x="1924929" y="3294828"/>
            <a:ext cx="5275381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CEA1B-E520-4583-8DBE-98B4EF92D2B8}"/>
              </a:ext>
            </a:extLst>
          </p:cNvPr>
          <p:cNvSpPr/>
          <p:nvPr/>
        </p:nvSpPr>
        <p:spPr>
          <a:xfrm rot="5400000">
            <a:off x="2804159" y="3294826"/>
            <a:ext cx="5275381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E7F97A-86D3-4ADE-A033-FD2934BD045C}"/>
              </a:ext>
            </a:extLst>
          </p:cNvPr>
          <p:cNvSpPr/>
          <p:nvPr/>
        </p:nvSpPr>
        <p:spPr>
          <a:xfrm rot="5400000">
            <a:off x="3683386" y="3294826"/>
            <a:ext cx="5275381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53E59-E8E5-488F-A698-D1F3C92B93F7}"/>
              </a:ext>
            </a:extLst>
          </p:cNvPr>
          <p:cNvSpPr/>
          <p:nvPr/>
        </p:nvSpPr>
        <p:spPr>
          <a:xfrm rot="5400000">
            <a:off x="4568488" y="3294826"/>
            <a:ext cx="5275381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073C9F-0EA6-44B3-AA63-5D9756DB0DF1}"/>
              </a:ext>
            </a:extLst>
          </p:cNvPr>
          <p:cNvSpPr/>
          <p:nvPr/>
        </p:nvSpPr>
        <p:spPr>
          <a:xfrm rot="5400000">
            <a:off x="5441842" y="3294826"/>
            <a:ext cx="5275381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4CCB65-9114-4B5F-81AF-CEFA77CDC1C2}"/>
              </a:ext>
            </a:extLst>
          </p:cNvPr>
          <p:cNvSpPr/>
          <p:nvPr/>
        </p:nvSpPr>
        <p:spPr>
          <a:xfrm rot="5400000">
            <a:off x="6321072" y="3294824"/>
            <a:ext cx="5275381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07569A-EDB6-4C71-89C2-7E8D16CC0234}"/>
              </a:ext>
            </a:extLst>
          </p:cNvPr>
          <p:cNvSpPr/>
          <p:nvPr/>
        </p:nvSpPr>
        <p:spPr>
          <a:xfrm rot="5400000">
            <a:off x="7194425" y="3294825"/>
            <a:ext cx="5275381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846352-CAF2-4FB9-8902-2408B0C1FF96}"/>
              </a:ext>
            </a:extLst>
          </p:cNvPr>
          <p:cNvSpPr/>
          <p:nvPr/>
        </p:nvSpPr>
        <p:spPr>
          <a:xfrm rot="5400000">
            <a:off x="8066597" y="3294822"/>
            <a:ext cx="5275381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DA49EB-139C-4A88-BD8A-154986901288}"/>
              </a:ext>
            </a:extLst>
          </p:cNvPr>
          <p:cNvSpPr/>
          <p:nvPr/>
        </p:nvSpPr>
        <p:spPr>
          <a:xfrm rot="5400000">
            <a:off x="8946986" y="3294822"/>
            <a:ext cx="5275381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FA4F63-3F17-4030-BD71-DDB06D5E7F87}"/>
              </a:ext>
            </a:extLst>
          </p:cNvPr>
          <p:cNvSpPr/>
          <p:nvPr/>
        </p:nvSpPr>
        <p:spPr>
          <a:xfrm rot="2695319">
            <a:off x="5128384" y="4776020"/>
            <a:ext cx="604545" cy="603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6AC388-8788-4D06-80F4-89C2B25E399C}"/>
              </a:ext>
            </a:extLst>
          </p:cNvPr>
          <p:cNvSpPr/>
          <p:nvPr/>
        </p:nvSpPr>
        <p:spPr>
          <a:xfrm rot="2695319">
            <a:off x="6018804" y="3884437"/>
            <a:ext cx="604545" cy="603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299E1DA-6137-4E7E-B10F-88DD8F6CD170}"/>
              </a:ext>
            </a:extLst>
          </p:cNvPr>
          <p:cNvSpPr/>
          <p:nvPr/>
        </p:nvSpPr>
        <p:spPr>
          <a:xfrm rot="2695319">
            <a:off x="6031151" y="4763667"/>
            <a:ext cx="604545" cy="603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C5B480A-0EBE-4825-9118-32F8E911783D}"/>
              </a:ext>
            </a:extLst>
          </p:cNvPr>
          <p:cNvSpPr/>
          <p:nvPr/>
        </p:nvSpPr>
        <p:spPr>
          <a:xfrm rot="2695319">
            <a:off x="6910381" y="3884436"/>
            <a:ext cx="604545" cy="603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ED9EF7-847C-4635-8A0F-BC96DCC77FDF}"/>
              </a:ext>
            </a:extLst>
          </p:cNvPr>
          <p:cNvSpPr/>
          <p:nvPr/>
        </p:nvSpPr>
        <p:spPr>
          <a:xfrm rot="2695319">
            <a:off x="6910381" y="4763666"/>
            <a:ext cx="604545" cy="603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E6257E4-9D57-4CF0-9B5D-185A1D478B9F}"/>
              </a:ext>
            </a:extLst>
          </p:cNvPr>
          <p:cNvSpPr/>
          <p:nvPr/>
        </p:nvSpPr>
        <p:spPr>
          <a:xfrm rot="2695319">
            <a:off x="6886841" y="2980508"/>
            <a:ext cx="604545" cy="603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0D0D81-F2BF-479F-896F-C35ED684A85D}"/>
              </a:ext>
            </a:extLst>
          </p:cNvPr>
          <p:cNvSpPr/>
          <p:nvPr/>
        </p:nvSpPr>
        <p:spPr>
          <a:xfrm rot="2695319">
            <a:off x="6007610" y="3016927"/>
            <a:ext cx="604545" cy="603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9B3D204-5969-44CD-8310-944A5440F774}"/>
              </a:ext>
            </a:extLst>
          </p:cNvPr>
          <p:cNvSpPr/>
          <p:nvPr/>
        </p:nvSpPr>
        <p:spPr>
          <a:xfrm rot="2695319">
            <a:off x="5152327" y="3884436"/>
            <a:ext cx="604545" cy="603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D17D5B3-148F-490A-A428-21AAC04F5AD3}"/>
              </a:ext>
            </a:extLst>
          </p:cNvPr>
          <p:cNvSpPr/>
          <p:nvPr/>
        </p:nvSpPr>
        <p:spPr>
          <a:xfrm rot="2695319">
            <a:off x="7789610" y="2992858"/>
            <a:ext cx="604545" cy="603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900CA3-4407-4A56-BA4F-665E7D249D8E}"/>
              </a:ext>
            </a:extLst>
          </p:cNvPr>
          <p:cNvSpPr/>
          <p:nvPr/>
        </p:nvSpPr>
        <p:spPr>
          <a:xfrm rot="2695319">
            <a:off x="8656488" y="2968751"/>
            <a:ext cx="604545" cy="603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5DCC084-6E4B-46CB-B511-9DB453924F40}"/>
              </a:ext>
            </a:extLst>
          </p:cNvPr>
          <p:cNvSpPr/>
          <p:nvPr/>
        </p:nvSpPr>
        <p:spPr>
          <a:xfrm rot="2695319">
            <a:off x="8656487" y="2124751"/>
            <a:ext cx="604545" cy="603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EC59170-DB75-4EA5-93A9-0DA1AA79D85F}"/>
              </a:ext>
            </a:extLst>
          </p:cNvPr>
          <p:cNvSpPr/>
          <p:nvPr/>
        </p:nvSpPr>
        <p:spPr>
          <a:xfrm rot="2695319">
            <a:off x="9548067" y="2113028"/>
            <a:ext cx="604545" cy="603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9CC95F6-DA2F-4835-8F13-2D3748B4FF8F}"/>
              </a:ext>
            </a:extLst>
          </p:cNvPr>
          <p:cNvSpPr/>
          <p:nvPr/>
        </p:nvSpPr>
        <p:spPr>
          <a:xfrm rot="2695319">
            <a:off x="9539689" y="2980508"/>
            <a:ext cx="604545" cy="603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3C1DB60-A1B2-47B9-BC3D-A53331070C0E}"/>
              </a:ext>
            </a:extLst>
          </p:cNvPr>
          <p:cNvSpPr/>
          <p:nvPr/>
        </p:nvSpPr>
        <p:spPr>
          <a:xfrm rot="2695319">
            <a:off x="7813057" y="3895533"/>
            <a:ext cx="604545" cy="603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E6BDFD-EBB6-46FF-987B-6E926BC6911A}"/>
              </a:ext>
            </a:extLst>
          </p:cNvPr>
          <p:cNvSpPr/>
          <p:nvPr/>
        </p:nvSpPr>
        <p:spPr>
          <a:xfrm rot="2695319">
            <a:off x="8679935" y="3871426"/>
            <a:ext cx="604545" cy="603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F12455B-B7AB-4FBE-8200-3112E632FB56}"/>
              </a:ext>
            </a:extLst>
          </p:cNvPr>
          <p:cNvSpPr/>
          <p:nvPr/>
        </p:nvSpPr>
        <p:spPr>
          <a:xfrm rot="2695319">
            <a:off x="9563136" y="3883183"/>
            <a:ext cx="604545" cy="603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E7317F9-B59D-4B2F-99DC-FB2645150C0A}"/>
              </a:ext>
            </a:extLst>
          </p:cNvPr>
          <p:cNvSpPr/>
          <p:nvPr/>
        </p:nvSpPr>
        <p:spPr>
          <a:xfrm rot="2695319">
            <a:off x="7804675" y="4762414"/>
            <a:ext cx="604545" cy="603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0026A82-D111-49E7-AE88-4AA5E4A6F07F}"/>
              </a:ext>
            </a:extLst>
          </p:cNvPr>
          <p:cNvSpPr/>
          <p:nvPr/>
        </p:nvSpPr>
        <p:spPr>
          <a:xfrm rot="2695319">
            <a:off x="8671553" y="4738307"/>
            <a:ext cx="604545" cy="603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852344F-53B8-4588-A536-F0CB2DB9AF35}"/>
              </a:ext>
            </a:extLst>
          </p:cNvPr>
          <p:cNvSpPr/>
          <p:nvPr/>
        </p:nvSpPr>
        <p:spPr>
          <a:xfrm rot="2695319">
            <a:off x="9554754" y="4750064"/>
            <a:ext cx="604545" cy="603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CFF6F0-09F6-40F7-94B6-548797766209}"/>
              </a:ext>
            </a:extLst>
          </p:cNvPr>
          <p:cNvCxnSpPr/>
          <p:nvPr/>
        </p:nvCxnSpPr>
        <p:spPr>
          <a:xfrm flipV="1">
            <a:off x="4123004" y="2579078"/>
            <a:ext cx="6627057" cy="28018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3DD45FD-93D0-4700-9093-D8937528347D}"/>
              </a:ext>
            </a:extLst>
          </p:cNvPr>
          <p:cNvSpPr/>
          <p:nvPr/>
        </p:nvSpPr>
        <p:spPr>
          <a:xfrm rot="5400000">
            <a:off x="6755435" y="3739653"/>
            <a:ext cx="879231" cy="889730"/>
          </a:xfrm>
          <a:prstGeom prst="rect">
            <a:avLst/>
          </a:prstGeom>
          <a:solidFill>
            <a:srgbClr val="9933FF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4342CAE-65B1-4BC1-83A0-33513B4016FA}"/>
              </a:ext>
            </a:extLst>
          </p:cNvPr>
          <p:cNvSpPr/>
          <p:nvPr/>
        </p:nvSpPr>
        <p:spPr>
          <a:xfrm rot="5400000">
            <a:off x="5021100" y="4607168"/>
            <a:ext cx="879231" cy="889730"/>
          </a:xfrm>
          <a:prstGeom prst="rect">
            <a:avLst/>
          </a:prstGeom>
          <a:solidFill>
            <a:srgbClr val="9933FF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E73CC2A-A069-4BC3-B7A6-6BE4216F272E}"/>
              </a:ext>
            </a:extLst>
          </p:cNvPr>
          <p:cNvSpPr/>
          <p:nvPr/>
        </p:nvSpPr>
        <p:spPr>
          <a:xfrm rot="5400000">
            <a:off x="5887916" y="3751372"/>
            <a:ext cx="879231" cy="889730"/>
          </a:xfrm>
          <a:prstGeom prst="rect">
            <a:avLst/>
          </a:prstGeom>
          <a:solidFill>
            <a:srgbClr val="9933FF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67FCE6-9B4A-43F1-8BBA-3D967BDFF33E}"/>
              </a:ext>
            </a:extLst>
          </p:cNvPr>
          <p:cNvSpPr/>
          <p:nvPr/>
        </p:nvSpPr>
        <p:spPr>
          <a:xfrm rot="5400000">
            <a:off x="7645732" y="2861024"/>
            <a:ext cx="879231" cy="889730"/>
          </a:xfrm>
          <a:prstGeom prst="rect">
            <a:avLst/>
          </a:prstGeom>
          <a:solidFill>
            <a:srgbClr val="9933FF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048561A-FBCA-4929-A2B3-0B92D2EE3A9B}"/>
              </a:ext>
            </a:extLst>
          </p:cNvPr>
          <p:cNvSpPr/>
          <p:nvPr/>
        </p:nvSpPr>
        <p:spPr>
          <a:xfrm rot="5400000">
            <a:off x="8524796" y="2861653"/>
            <a:ext cx="879231" cy="889730"/>
          </a:xfrm>
          <a:prstGeom prst="rect">
            <a:avLst/>
          </a:prstGeom>
          <a:solidFill>
            <a:srgbClr val="9933FF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2333D44-610B-4284-94C3-A574F313C374}"/>
              </a:ext>
            </a:extLst>
          </p:cNvPr>
          <p:cNvSpPr/>
          <p:nvPr/>
        </p:nvSpPr>
        <p:spPr>
          <a:xfrm rot="5400000">
            <a:off x="9380189" y="2859833"/>
            <a:ext cx="879231" cy="889730"/>
          </a:xfrm>
          <a:prstGeom prst="rect">
            <a:avLst/>
          </a:prstGeom>
          <a:solidFill>
            <a:srgbClr val="9933FF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73CC11C-08D6-4845-8273-AC211D5F57F2}"/>
              </a:ext>
            </a:extLst>
          </p:cNvPr>
          <p:cNvSpPr/>
          <p:nvPr/>
        </p:nvSpPr>
        <p:spPr>
          <a:xfrm rot="2695319">
            <a:off x="5151923" y="3028124"/>
            <a:ext cx="604545" cy="603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44A2D7F-9CFE-40EA-8C63-90ABC677EF89}"/>
              </a:ext>
            </a:extLst>
          </p:cNvPr>
          <p:cNvSpPr/>
          <p:nvPr/>
        </p:nvSpPr>
        <p:spPr>
          <a:xfrm rot="2695319">
            <a:off x="6886841" y="2102536"/>
            <a:ext cx="604545" cy="603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3F34855-F16B-4118-AEA5-348531A62190}"/>
              </a:ext>
            </a:extLst>
          </p:cNvPr>
          <p:cNvSpPr/>
          <p:nvPr/>
        </p:nvSpPr>
        <p:spPr>
          <a:xfrm rot="2695319">
            <a:off x="6007610" y="2138955"/>
            <a:ext cx="604545" cy="603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C3FB134-425B-48E5-9F83-F8B81D4BADF7}"/>
              </a:ext>
            </a:extLst>
          </p:cNvPr>
          <p:cNvSpPr/>
          <p:nvPr/>
        </p:nvSpPr>
        <p:spPr>
          <a:xfrm rot="2695319">
            <a:off x="7789610" y="2114886"/>
            <a:ext cx="604545" cy="603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E22FA98-2036-4FFA-B553-3813CC6095F9}"/>
              </a:ext>
            </a:extLst>
          </p:cNvPr>
          <p:cNvSpPr/>
          <p:nvPr/>
        </p:nvSpPr>
        <p:spPr>
          <a:xfrm rot="2695319">
            <a:off x="5151923" y="2150152"/>
            <a:ext cx="604545" cy="603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AC0C305-AADA-4A5F-A1CB-335EACE10D68}"/>
              </a:ext>
            </a:extLst>
          </p:cNvPr>
          <p:cNvCxnSpPr/>
          <p:nvPr/>
        </p:nvCxnSpPr>
        <p:spPr>
          <a:xfrm flipV="1">
            <a:off x="4134728" y="3493478"/>
            <a:ext cx="6627057" cy="280181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75D83EC-5942-4368-8E4A-6FCF3F57CF31}"/>
              </a:ext>
            </a:extLst>
          </p:cNvPr>
          <p:cNvCxnSpPr/>
          <p:nvPr/>
        </p:nvCxnSpPr>
        <p:spPr>
          <a:xfrm>
            <a:off x="2719754" y="5380894"/>
            <a:ext cx="1781908" cy="70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80F635A-B187-49F3-85E8-AB8275252BDD}"/>
              </a:ext>
            </a:extLst>
          </p:cNvPr>
          <p:cNvSpPr txBox="1"/>
          <p:nvPr/>
        </p:nvSpPr>
        <p:spPr>
          <a:xfrm>
            <a:off x="1274084" y="5135920"/>
            <a:ext cx="140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linewidth = 1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1A5114C-DC29-43E6-90BF-06AA6037DDF7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2677482" y="5320586"/>
            <a:ext cx="1361122" cy="10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47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0E94-C877-4BE1-8919-A7AFB468B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Triangle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A17350-2F95-44A8-89B8-9F84ED3F5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90962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是否会有采样点刚刚落在三角形的共享边上？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如何计算光照？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9E3202-4C83-4B0D-AC7A-04B7F50ADC11}"/>
              </a:ext>
            </a:extLst>
          </p:cNvPr>
          <p:cNvSpPr/>
          <p:nvPr/>
        </p:nvSpPr>
        <p:spPr>
          <a:xfrm>
            <a:off x="4123007" y="1096751"/>
            <a:ext cx="7901285" cy="5275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F2DDF9-FC15-4D8D-B824-9A5CD1E65E22}"/>
              </a:ext>
            </a:extLst>
          </p:cNvPr>
          <p:cNvSpPr/>
          <p:nvPr/>
        </p:nvSpPr>
        <p:spPr>
          <a:xfrm>
            <a:off x="4123006" y="1096751"/>
            <a:ext cx="7901285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A95FB4-F8C7-4E0D-B193-01C1221F05B9}"/>
              </a:ext>
            </a:extLst>
          </p:cNvPr>
          <p:cNvSpPr/>
          <p:nvPr/>
        </p:nvSpPr>
        <p:spPr>
          <a:xfrm>
            <a:off x="4123007" y="1975981"/>
            <a:ext cx="7901285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3E886A-87E9-4BE6-82B8-4653AF36C16B}"/>
              </a:ext>
            </a:extLst>
          </p:cNvPr>
          <p:cNvSpPr/>
          <p:nvPr/>
        </p:nvSpPr>
        <p:spPr>
          <a:xfrm>
            <a:off x="4123006" y="2855211"/>
            <a:ext cx="7901286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E8B038-E13A-4057-A261-877CA3FF3F67}"/>
              </a:ext>
            </a:extLst>
          </p:cNvPr>
          <p:cNvSpPr/>
          <p:nvPr/>
        </p:nvSpPr>
        <p:spPr>
          <a:xfrm>
            <a:off x="4123006" y="3734441"/>
            <a:ext cx="7901285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F7875-861B-4351-AD3E-880868292D56}"/>
              </a:ext>
            </a:extLst>
          </p:cNvPr>
          <p:cNvSpPr/>
          <p:nvPr/>
        </p:nvSpPr>
        <p:spPr>
          <a:xfrm>
            <a:off x="4123006" y="4613671"/>
            <a:ext cx="7901285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6A950D-35C1-477A-819C-4EB8C3DDB41E}"/>
              </a:ext>
            </a:extLst>
          </p:cNvPr>
          <p:cNvSpPr/>
          <p:nvPr/>
        </p:nvSpPr>
        <p:spPr>
          <a:xfrm>
            <a:off x="4123006" y="5492901"/>
            <a:ext cx="7901285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03CAB4-234E-4A3E-BF7F-B1F138ED541E}"/>
              </a:ext>
            </a:extLst>
          </p:cNvPr>
          <p:cNvSpPr/>
          <p:nvPr/>
        </p:nvSpPr>
        <p:spPr>
          <a:xfrm rot="5400000">
            <a:off x="1924929" y="3294828"/>
            <a:ext cx="5275381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CEA1B-E520-4583-8DBE-98B4EF92D2B8}"/>
              </a:ext>
            </a:extLst>
          </p:cNvPr>
          <p:cNvSpPr/>
          <p:nvPr/>
        </p:nvSpPr>
        <p:spPr>
          <a:xfrm rot="5400000">
            <a:off x="2804159" y="3294826"/>
            <a:ext cx="5275381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E7F97A-86D3-4ADE-A033-FD2934BD045C}"/>
              </a:ext>
            </a:extLst>
          </p:cNvPr>
          <p:cNvSpPr/>
          <p:nvPr/>
        </p:nvSpPr>
        <p:spPr>
          <a:xfrm rot="5400000">
            <a:off x="3683386" y="3294826"/>
            <a:ext cx="5275381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53E59-E8E5-488F-A698-D1F3C92B93F7}"/>
              </a:ext>
            </a:extLst>
          </p:cNvPr>
          <p:cNvSpPr/>
          <p:nvPr/>
        </p:nvSpPr>
        <p:spPr>
          <a:xfrm rot="5400000">
            <a:off x="4568488" y="3294826"/>
            <a:ext cx="5275381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073C9F-0EA6-44B3-AA63-5D9756DB0DF1}"/>
              </a:ext>
            </a:extLst>
          </p:cNvPr>
          <p:cNvSpPr/>
          <p:nvPr/>
        </p:nvSpPr>
        <p:spPr>
          <a:xfrm rot="5400000">
            <a:off x="5441842" y="3294826"/>
            <a:ext cx="5275381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4CCB65-9114-4B5F-81AF-CEFA77CDC1C2}"/>
              </a:ext>
            </a:extLst>
          </p:cNvPr>
          <p:cNvSpPr/>
          <p:nvPr/>
        </p:nvSpPr>
        <p:spPr>
          <a:xfrm rot="5400000">
            <a:off x="6321072" y="3294824"/>
            <a:ext cx="5275381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07569A-EDB6-4C71-89C2-7E8D16CC0234}"/>
              </a:ext>
            </a:extLst>
          </p:cNvPr>
          <p:cNvSpPr/>
          <p:nvPr/>
        </p:nvSpPr>
        <p:spPr>
          <a:xfrm rot="5400000">
            <a:off x="7194425" y="3294825"/>
            <a:ext cx="5275381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846352-CAF2-4FB9-8902-2408B0C1FF96}"/>
              </a:ext>
            </a:extLst>
          </p:cNvPr>
          <p:cNvSpPr/>
          <p:nvPr/>
        </p:nvSpPr>
        <p:spPr>
          <a:xfrm rot="5400000">
            <a:off x="8066597" y="3294822"/>
            <a:ext cx="5275381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DA49EB-139C-4A88-BD8A-154986901288}"/>
              </a:ext>
            </a:extLst>
          </p:cNvPr>
          <p:cNvSpPr/>
          <p:nvPr/>
        </p:nvSpPr>
        <p:spPr>
          <a:xfrm rot="5400000">
            <a:off x="8946986" y="3294822"/>
            <a:ext cx="5275381" cy="879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600D59B-A84C-47D1-9D04-4A7BD6A740F1}"/>
              </a:ext>
            </a:extLst>
          </p:cNvPr>
          <p:cNvCxnSpPr>
            <a:cxnSpLocks/>
          </p:cNvCxnSpPr>
          <p:nvPr/>
        </p:nvCxnSpPr>
        <p:spPr>
          <a:xfrm flipV="1">
            <a:off x="5441849" y="1690688"/>
            <a:ext cx="4147628" cy="15220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0E06754-8FA1-47C5-8169-9426428241FA}"/>
              </a:ext>
            </a:extLst>
          </p:cNvPr>
          <p:cNvCxnSpPr>
            <a:cxnSpLocks/>
          </p:cNvCxnSpPr>
          <p:nvPr/>
        </p:nvCxnSpPr>
        <p:spPr>
          <a:xfrm flipV="1">
            <a:off x="7013966" y="1690686"/>
            <a:ext cx="2575511" cy="31913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C508776-5604-41B0-B339-E61D54265425}"/>
              </a:ext>
            </a:extLst>
          </p:cNvPr>
          <p:cNvCxnSpPr>
            <a:cxnSpLocks/>
          </p:cNvCxnSpPr>
          <p:nvPr/>
        </p:nvCxnSpPr>
        <p:spPr>
          <a:xfrm>
            <a:off x="5435978" y="3212762"/>
            <a:ext cx="1577988" cy="1669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Multiplication Sign 75">
            <a:extLst>
              <a:ext uri="{FF2B5EF4-FFF2-40B4-BE49-F238E27FC236}">
                <a16:creationId xmlns:a16="http://schemas.microsoft.com/office/drawing/2014/main" id="{AC3D1568-1773-4CB6-ADDA-15FBAA6D7655}"/>
              </a:ext>
            </a:extLst>
          </p:cNvPr>
          <p:cNvSpPr/>
          <p:nvPr/>
        </p:nvSpPr>
        <p:spPr>
          <a:xfrm>
            <a:off x="8972166" y="2407377"/>
            <a:ext cx="804226" cy="729928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Multiplication Sign 86">
            <a:extLst>
              <a:ext uri="{FF2B5EF4-FFF2-40B4-BE49-F238E27FC236}">
                <a16:creationId xmlns:a16="http://schemas.microsoft.com/office/drawing/2014/main" id="{0713ED39-0F55-423B-8FFC-22EE97AF8023}"/>
              </a:ext>
            </a:extLst>
          </p:cNvPr>
          <p:cNvSpPr/>
          <p:nvPr/>
        </p:nvSpPr>
        <p:spPr>
          <a:xfrm>
            <a:off x="8620521" y="3153238"/>
            <a:ext cx="804226" cy="729928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Multiplication Sign 90">
            <a:extLst>
              <a:ext uri="{FF2B5EF4-FFF2-40B4-BE49-F238E27FC236}">
                <a16:creationId xmlns:a16="http://schemas.microsoft.com/office/drawing/2014/main" id="{74955D6C-48A4-4750-9DAE-36F24FD3B69D}"/>
              </a:ext>
            </a:extLst>
          </p:cNvPr>
          <p:cNvSpPr/>
          <p:nvPr/>
        </p:nvSpPr>
        <p:spPr>
          <a:xfrm>
            <a:off x="8347603" y="1163472"/>
            <a:ext cx="804226" cy="729928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2" name="Multiplication Sign 91">
            <a:extLst>
              <a:ext uri="{FF2B5EF4-FFF2-40B4-BE49-F238E27FC236}">
                <a16:creationId xmlns:a16="http://schemas.microsoft.com/office/drawing/2014/main" id="{A4690046-BADC-4334-98F2-AB2DB5E6C6C2}"/>
              </a:ext>
            </a:extLst>
          </p:cNvPr>
          <p:cNvSpPr/>
          <p:nvPr/>
        </p:nvSpPr>
        <p:spPr>
          <a:xfrm>
            <a:off x="8328048" y="1915917"/>
            <a:ext cx="804226" cy="7299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Multiplication Sign 92">
            <a:extLst>
              <a:ext uri="{FF2B5EF4-FFF2-40B4-BE49-F238E27FC236}">
                <a16:creationId xmlns:a16="http://schemas.microsoft.com/office/drawing/2014/main" id="{D3F4E67B-1C00-4895-9FE8-5FF7C5945BDD}"/>
              </a:ext>
            </a:extLst>
          </p:cNvPr>
          <p:cNvSpPr/>
          <p:nvPr/>
        </p:nvSpPr>
        <p:spPr>
          <a:xfrm>
            <a:off x="8852490" y="1796496"/>
            <a:ext cx="804226" cy="729928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id="{F22B2BAC-A3DD-499A-8737-9B2B32F58CFC}"/>
              </a:ext>
            </a:extLst>
          </p:cNvPr>
          <p:cNvSpPr/>
          <p:nvPr/>
        </p:nvSpPr>
        <p:spPr>
          <a:xfrm>
            <a:off x="7470781" y="1744651"/>
            <a:ext cx="804226" cy="729928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Multiplication Sign 94">
            <a:extLst>
              <a:ext uri="{FF2B5EF4-FFF2-40B4-BE49-F238E27FC236}">
                <a16:creationId xmlns:a16="http://schemas.microsoft.com/office/drawing/2014/main" id="{1C4FEAF8-5FD4-4D49-B07E-10644AF3EDE8}"/>
              </a:ext>
            </a:extLst>
          </p:cNvPr>
          <p:cNvSpPr/>
          <p:nvPr/>
        </p:nvSpPr>
        <p:spPr>
          <a:xfrm>
            <a:off x="7821755" y="2289100"/>
            <a:ext cx="804226" cy="7299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Multiplication Sign 95">
            <a:extLst>
              <a:ext uri="{FF2B5EF4-FFF2-40B4-BE49-F238E27FC236}">
                <a16:creationId xmlns:a16="http://schemas.microsoft.com/office/drawing/2014/main" id="{EF51B802-2C77-443A-8774-029645D65C0E}"/>
              </a:ext>
            </a:extLst>
          </p:cNvPr>
          <p:cNvSpPr/>
          <p:nvPr/>
        </p:nvSpPr>
        <p:spPr>
          <a:xfrm>
            <a:off x="7859471" y="2736164"/>
            <a:ext cx="804226" cy="7299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Multiplication Sign 96">
            <a:extLst>
              <a:ext uri="{FF2B5EF4-FFF2-40B4-BE49-F238E27FC236}">
                <a16:creationId xmlns:a16="http://schemas.microsoft.com/office/drawing/2014/main" id="{749A5817-D1D5-4B3D-A1F9-6161EE790C3C}"/>
              </a:ext>
            </a:extLst>
          </p:cNvPr>
          <p:cNvSpPr/>
          <p:nvPr/>
        </p:nvSpPr>
        <p:spPr>
          <a:xfrm>
            <a:off x="7800172" y="3286836"/>
            <a:ext cx="804226" cy="729928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8" name="Multiplication Sign 97">
            <a:extLst>
              <a:ext uri="{FF2B5EF4-FFF2-40B4-BE49-F238E27FC236}">
                <a16:creationId xmlns:a16="http://schemas.microsoft.com/office/drawing/2014/main" id="{93B3B6FB-2AB8-4A4B-958D-402A27759A20}"/>
              </a:ext>
            </a:extLst>
          </p:cNvPr>
          <p:cNvSpPr/>
          <p:nvPr/>
        </p:nvSpPr>
        <p:spPr>
          <a:xfrm>
            <a:off x="7001363" y="2736164"/>
            <a:ext cx="804226" cy="7299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Multiplication Sign 98">
            <a:extLst>
              <a:ext uri="{FF2B5EF4-FFF2-40B4-BE49-F238E27FC236}">
                <a16:creationId xmlns:a16="http://schemas.microsoft.com/office/drawing/2014/main" id="{4A8ECB71-EC6F-4D23-A608-612ADFCB93D8}"/>
              </a:ext>
            </a:extLst>
          </p:cNvPr>
          <p:cNvSpPr/>
          <p:nvPr/>
        </p:nvSpPr>
        <p:spPr>
          <a:xfrm>
            <a:off x="6883742" y="1948505"/>
            <a:ext cx="804226" cy="729928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0" name="Multiplication Sign 99">
            <a:extLst>
              <a:ext uri="{FF2B5EF4-FFF2-40B4-BE49-F238E27FC236}">
                <a16:creationId xmlns:a16="http://schemas.microsoft.com/office/drawing/2014/main" id="{F33B52BC-D021-4638-9E96-09E906B83E16}"/>
              </a:ext>
            </a:extLst>
          </p:cNvPr>
          <p:cNvSpPr/>
          <p:nvPr/>
        </p:nvSpPr>
        <p:spPr>
          <a:xfrm>
            <a:off x="6475549" y="2337228"/>
            <a:ext cx="804226" cy="7299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Multiplication Sign 100">
            <a:extLst>
              <a:ext uri="{FF2B5EF4-FFF2-40B4-BE49-F238E27FC236}">
                <a16:creationId xmlns:a16="http://schemas.microsoft.com/office/drawing/2014/main" id="{9C64C1D1-C567-4DED-ABDA-32E173814ADD}"/>
              </a:ext>
            </a:extLst>
          </p:cNvPr>
          <p:cNvSpPr/>
          <p:nvPr/>
        </p:nvSpPr>
        <p:spPr>
          <a:xfrm>
            <a:off x="6618109" y="3267348"/>
            <a:ext cx="804226" cy="7299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108F9EDE-E661-41DA-A203-AE7C962786FB}"/>
              </a:ext>
            </a:extLst>
          </p:cNvPr>
          <p:cNvSpPr/>
          <p:nvPr/>
        </p:nvSpPr>
        <p:spPr>
          <a:xfrm>
            <a:off x="6770509" y="3419748"/>
            <a:ext cx="804226" cy="7299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1EA8510C-C0A1-4677-9350-C9B0F1D9BC95}"/>
              </a:ext>
            </a:extLst>
          </p:cNvPr>
          <p:cNvSpPr/>
          <p:nvPr/>
        </p:nvSpPr>
        <p:spPr>
          <a:xfrm>
            <a:off x="6865512" y="3831060"/>
            <a:ext cx="804226" cy="7299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75F17233-2D9E-4A5D-B854-11C1863A04B9}"/>
              </a:ext>
            </a:extLst>
          </p:cNvPr>
          <p:cNvSpPr/>
          <p:nvPr/>
        </p:nvSpPr>
        <p:spPr>
          <a:xfrm>
            <a:off x="5731038" y="4046036"/>
            <a:ext cx="804226" cy="729928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EA444038-4C5C-415D-A388-EF8B9E2CEBDC}"/>
              </a:ext>
            </a:extLst>
          </p:cNvPr>
          <p:cNvSpPr/>
          <p:nvPr/>
        </p:nvSpPr>
        <p:spPr>
          <a:xfrm>
            <a:off x="6195164" y="2903129"/>
            <a:ext cx="804226" cy="7299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D4A3D6B1-BBBC-49D0-9AA2-E7A93680D17C}"/>
              </a:ext>
            </a:extLst>
          </p:cNvPr>
          <p:cNvSpPr/>
          <p:nvPr/>
        </p:nvSpPr>
        <p:spPr>
          <a:xfrm>
            <a:off x="5677514" y="2846733"/>
            <a:ext cx="804226" cy="7299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F596ED9E-A142-4264-A7D5-7B1665692020}"/>
              </a:ext>
            </a:extLst>
          </p:cNvPr>
          <p:cNvSpPr/>
          <p:nvPr/>
        </p:nvSpPr>
        <p:spPr>
          <a:xfrm>
            <a:off x="5751311" y="3328506"/>
            <a:ext cx="804226" cy="7299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id="{107821C8-7975-42BD-8948-8D82E2EC15DE}"/>
              </a:ext>
            </a:extLst>
          </p:cNvPr>
          <p:cNvSpPr/>
          <p:nvPr/>
        </p:nvSpPr>
        <p:spPr>
          <a:xfrm>
            <a:off x="5139031" y="3420343"/>
            <a:ext cx="804226" cy="729928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0" name="Multiplication Sign 109">
            <a:extLst>
              <a:ext uri="{FF2B5EF4-FFF2-40B4-BE49-F238E27FC236}">
                <a16:creationId xmlns:a16="http://schemas.microsoft.com/office/drawing/2014/main" id="{1D0F5439-BFE5-44AE-BA6B-58B0B0DE5975}"/>
              </a:ext>
            </a:extLst>
          </p:cNvPr>
          <p:cNvSpPr/>
          <p:nvPr/>
        </p:nvSpPr>
        <p:spPr>
          <a:xfrm>
            <a:off x="5009996" y="3971089"/>
            <a:ext cx="804226" cy="729928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1" name="Multiplication Sign 110">
            <a:extLst>
              <a:ext uri="{FF2B5EF4-FFF2-40B4-BE49-F238E27FC236}">
                <a16:creationId xmlns:a16="http://schemas.microsoft.com/office/drawing/2014/main" id="{C50868AC-CDC4-405E-9C97-F868143E8612}"/>
              </a:ext>
            </a:extLst>
          </p:cNvPr>
          <p:cNvSpPr/>
          <p:nvPr/>
        </p:nvSpPr>
        <p:spPr>
          <a:xfrm>
            <a:off x="6229304" y="3854279"/>
            <a:ext cx="804226" cy="7299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Multiplication Sign 111">
            <a:extLst>
              <a:ext uri="{FF2B5EF4-FFF2-40B4-BE49-F238E27FC236}">
                <a16:creationId xmlns:a16="http://schemas.microsoft.com/office/drawing/2014/main" id="{8E131A60-142F-4239-8571-F480462BEA24}"/>
              </a:ext>
            </a:extLst>
          </p:cNvPr>
          <p:cNvSpPr/>
          <p:nvPr/>
        </p:nvSpPr>
        <p:spPr>
          <a:xfrm>
            <a:off x="6147727" y="4440464"/>
            <a:ext cx="804226" cy="729928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3" name="Multiplication Sign 112">
            <a:extLst>
              <a:ext uri="{FF2B5EF4-FFF2-40B4-BE49-F238E27FC236}">
                <a16:creationId xmlns:a16="http://schemas.microsoft.com/office/drawing/2014/main" id="{D423ACFF-7C77-4CFD-9DE7-31F53617E015}"/>
              </a:ext>
            </a:extLst>
          </p:cNvPr>
          <p:cNvSpPr/>
          <p:nvPr/>
        </p:nvSpPr>
        <p:spPr>
          <a:xfrm>
            <a:off x="6675896" y="4911484"/>
            <a:ext cx="804226" cy="729928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4" name="Multiplication Sign 113">
            <a:extLst>
              <a:ext uri="{FF2B5EF4-FFF2-40B4-BE49-F238E27FC236}">
                <a16:creationId xmlns:a16="http://schemas.microsoft.com/office/drawing/2014/main" id="{E612C862-B9CF-4EB9-A35C-BBA469A4DD6C}"/>
              </a:ext>
            </a:extLst>
          </p:cNvPr>
          <p:cNvSpPr/>
          <p:nvPr/>
        </p:nvSpPr>
        <p:spPr>
          <a:xfrm>
            <a:off x="7179871" y="4513339"/>
            <a:ext cx="804226" cy="729928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2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36CB-D7B8-4294-B69E-F58CC957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DF9210-FFE1-46F2-828F-0D3DE029FF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427848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2412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6724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Primitive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OpenGL </a:t>
                      </a:r>
                      <a:r>
                        <a:rPr lang="en-US" dirty="0" err="1"/>
                        <a:t>enum</a:t>
                      </a:r>
                      <a:r>
                        <a:rPr lang="en-US" dirty="0"/>
                        <a:t>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81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GL_POINTS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60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GL_LINES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18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Strip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GL_LINE_STRIP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08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GL_LINE_LOOP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82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GL_TRIANGLES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38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Strip triangles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GL_TRIANGLE_STRIP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58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Triangle fan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GL_TRIANGLE_FAN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658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54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03F4-1FC1-4321-B12A-735C21C6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draw a polygon?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3D5A-0BB4-496E-9356-FADE2FC33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079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gl</a:t>
            </a:r>
            <a:r>
              <a:rPr lang="en-US" altLang="zh-CN" dirty="0" err="1"/>
              <a:t>PolygonMode</a:t>
            </a:r>
            <a:r>
              <a:rPr lang="en-US" altLang="zh-CN" dirty="0"/>
              <a:t>(</a:t>
            </a:r>
            <a:r>
              <a:rPr lang="en-US" altLang="zh-CN" dirty="0" err="1"/>
              <a:t>Glenum</a:t>
            </a:r>
            <a:r>
              <a:rPr lang="en-US" altLang="zh-CN" dirty="0"/>
              <a:t> face, </a:t>
            </a:r>
            <a:r>
              <a:rPr lang="en-US" altLang="zh-CN" dirty="0" err="1"/>
              <a:t>Glenum</a:t>
            </a:r>
            <a:r>
              <a:rPr lang="en-US" altLang="zh-CN" dirty="0"/>
              <a:t> mode)</a:t>
            </a:r>
          </a:p>
          <a:p>
            <a:pPr lvl="1"/>
            <a:r>
              <a:rPr lang="en-US" dirty="0"/>
              <a:t>Set mode for face</a:t>
            </a:r>
          </a:p>
          <a:p>
            <a:pPr lvl="2"/>
            <a:r>
              <a:rPr lang="en-US" dirty="0"/>
              <a:t>Face:</a:t>
            </a:r>
          </a:p>
          <a:p>
            <a:pPr lvl="3"/>
            <a:r>
              <a:rPr lang="en-US" dirty="0"/>
              <a:t>Only GL_FRONT_AND_BACK valid</a:t>
            </a:r>
          </a:p>
          <a:p>
            <a:pPr lvl="2"/>
            <a:r>
              <a:rPr lang="en-US" dirty="0"/>
              <a:t>Mode:</a:t>
            </a:r>
          </a:p>
          <a:p>
            <a:pPr lvl="3"/>
            <a:r>
              <a:rPr lang="en-US" dirty="0"/>
              <a:t>GL_POINT</a:t>
            </a:r>
          </a:p>
          <a:p>
            <a:pPr lvl="3"/>
            <a:r>
              <a:rPr lang="en-US" dirty="0"/>
              <a:t>GL_LINE</a:t>
            </a:r>
          </a:p>
          <a:p>
            <a:pPr lvl="3"/>
            <a:r>
              <a:rPr lang="en-US" dirty="0"/>
              <a:t>GL_FILL</a:t>
            </a:r>
          </a:p>
          <a:p>
            <a:pPr lvl="3"/>
            <a:endParaRPr lang="en-US" dirty="0"/>
          </a:p>
          <a:p>
            <a:r>
              <a:rPr lang="en-US" dirty="0"/>
              <a:t>Culling:</a:t>
            </a:r>
          </a:p>
          <a:p>
            <a:pPr lvl="1"/>
            <a:r>
              <a:rPr lang="en-US" dirty="0"/>
              <a:t>Discard the back side for a complete module surface, when looking from the outside</a:t>
            </a:r>
          </a:p>
          <a:p>
            <a:pPr lvl="1"/>
            <a:r>
              <a:rPr lang="en-US" dirty="0"/>
              <a:t>Discard the front side for a complete module surface, when looking from the inside.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Question:</a:t>
            </a:r>
          </a:p>
          <a:p>
            <a:pPr lvl="1"/>
            <a:r>
              <a:rPr lang="en-US" dirty="0"/>
              <a:t>If GL_FRONT_AND_BACK is valid for face, why still need it?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D910EE46-485D-4220-91AC-931DC5225F3B}"/>
              </a:ext>
            </a:extLst>
          </p:cNvPr>
          <p:cNvSpPr/>
          <p:nvPr/>
        </p:nvSpPr>
        <p:spPr>
          <a:xfrm>
            <a:off x="10222523" y="2497544"/>
            <a:ext cx="1512277" cy="147710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0C65546F-1245-49CB-999F-1F4321AAE9E1}"/>
              </a:ext>
            </a:extLst>
          </p:cNvPr>
          <p:cNvSpPr/>
          <p:nvPr/>
        </p:nvSpPr>
        <p:spPr>
          <a:xfrm>
            <a:off x="8352692" y="2497544"/>
            <a:ext cx="1512277" cy="1477107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7F01B-A5FE-4D27-ADD0-5EA56045DDF5}"/>
              </a:ext>
            </a:extLst>
          </p:cNvPr>
          <p:cNvSpPr/>
          <p:nvPr/>
        </p:nvSpPr>
        <p:spPr>
          <a:xfrm>
            <a:off x="6482861" y="2497543"/>
            <a:ext cx="1512277" cy="1477107"/>
          </a:xfrm>
          <a:prstGeom prst="hexagon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F6E5A4-102F-4776-BC47-46DD814BDE64}"/>
              </a:ext>
            </a:extLst>
          </p:cNvPr>
          <p:cNvSpPr txBox="1"/>
          <p:nvPr/>
        </p:nvSpPr>
        <p:spPr>
          <a:xfrm>
            <a:off x="6693878" y="224942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14B9D5-BDD5-42E0-B11A-6A41ACD104E7}"/>
              </a:ext>
            </a:extLst>
          </p:cNvPr>
          <p:cNvSpPr txBox="1"/>
          <p:nvPr/>
        </p:nvSpPr>
        <p:spPr>
          <a:xfrm>
            <a:off x="7405511" y="224035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6EB147-B5C0-4CEC-B14A-41F0B081DEB3}"/>
              </a:ext>
            </a:extLst>
          </p:cNvPr>
          <p:cNvSpPr txBox="1"/>
          <p:nvPr/>
        </p:nvSpPr>
        <p:spPr>
          <a:xfrm>
            <a:off x="6324003" y="300526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999D87-5E96-46AC-A886-F2A336063866}"/>
              </a:ext>
            </a:extLst>
          </p:cNvPr>
          <p:cNvSpPr txBox="1"/>
          <p:nvPr/>
        </p:nvSpPr>
        <p:spPr>
          <a:xfrm>
            <a:off x="6683346" y="3723589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1A2D5D-AB3D-4E29-876D-D28E2E755378}"/>
              </a:ext>
            </a:extLst>
          </p:cNvPr>
          <p:cNvSpPr txBox="1"/>
          <p:nvPr/>
        </p:nvSpPr>
        <p:spPr>
          <a:xfrm>
            <a:off x="7485292" y="3718136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64457F-652C-4EA2-AA82-6D60F4845785}"/>
              </a:ext>
            </a:extLst>
          </p:cNvPr>
          <p:cNvSpPr txBox="1"/>
          <p:nvPr/>
        </p:nvSpPr>
        <p:spPr>
          <a:xfrm>
            <a:off x="7856199" y="300526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5103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2CCA-D780-4D50-B21D-AECFBB5D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face? Back face?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1B26-9752-4AFE-811C-B24321A91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6385" cy="4223480"/>
          </a:xfrm>
        </p:spPr>
        <p:txBody>
          <a:bodyPr>
            <a:normAutofit/>
          </a:bodyPr>
          <a:lstStyle/>
          <a:p>
            <a:r>
              <a:rPr lang="en-US" dirty="0"/>
              <a:t>GL_CCW</a:t>
            </a:r>
          </a:p>
          <a:p>
            <a:pPr lvl="1"/>
            <a:r>
              <a:rPr lang="en-US" dirty="0"/>
              <a:t>A1-&gt;A2-&gt;A3-&gt;A4</a:t>
            </a:r>
          </a:p>
          <a:p>
            <a:r>
              <a:rPr lang="en-US" dirty="0"/>
              <a:t>Area =</a:t>
            </a:r>
          </a:p>
          <a:p>
            <a:pPr lvl="1"/>
            <a:r>
              <a:rPr lang="en-US" dirty="0"/>
              <a:t> ½ *(X_a0 * Y_a1 – X_a1 * Y_a0)</a:t>
            </a:r>
          </a:p>
          <a:p>
            <a:pPr lvl="1"/>
            <a:r>
              <a:rPr lang="en-US" dirty="0"/>
              <a:t>+ ½ *(X_a1*Y_a2 – X_a2 * Y_a1)</a:t>
            </a:r>
          </a:p>
          <a:p>
            <a:pPr lvl="1"/>
            <a:r>
              <a:rPr lang="en-US" dirty="0"/>
              <a:t>+ ½ * (X_a2*Y_a0 – X_a0*Y_a2)</a:t>
            </a:r>
          </a:p>
          <a:p>
            <a:pPr lvl="1"/>
            <a:r>
              <a:rPr lang="en-US" dirty="0"/>
              <a:t>&gt;0 </a:t>
            </a:r>
            <a:r>
              <a:rPr lang="en-US" dirty="0">
                <a:sym typeface="Wingdings" panose="05000000000000000000" pitchFamily="2" charset="2"/>
              </a:rPr>
              <a:t> FRONT FACE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&lt;0  BACK FACE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8A673-A32D-499D-B83C-D2BE901FBFDF}"/>
              </a:ext>
            </a:extLst>
          </p:cNvPr>
          <p:cNvSpPr/>
          <p:nvPr/>
        </p:nvSpPr>
        <p:spPr>
          <a:xfrm>
            <a:off x="7455877" y="2684585"/>
            <a:ext cx="2332892" cy="2321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B08206-E925-435E-909B-1C135C1B9E9D}"/>
              </a:ext>
            </a:extLst>
          </p:cNvPr>
          <p:cNvCxnSpPr/>
          <p:nvPr/>
        </p:nvCxnSpPr>
        <p:spPr>
          <a:xfrm flipH="1">
            <a:off x="7455877" y="2033405"/>
            <a:ext cx="858716" cy="65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C7F68C-B69D-457B-9994-35A283A4F84A}"/>
              </a:ext>
            </a:extLst>
          </p:cNvPr>
          <p:cNvCxnSpPr/>
          <p:nvPr/>
        </p:nvCxnSpPr>
        <p:spPr>
          <a:xfrm flipH="1">
            <a:off x="9788769" y="2033405"/>
            <a:ext cx="858716" cy="65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1DB512-2CE4-4ABB-8A51-FA3315F29268}"/>
              </a:ext>
            </a:extLst>
          </p:cNvPr>
          <p:cNvCxnSpPr/>
          <p:nvPr/>
        </p:nvCxnSpPr>
        <p:spPr>
          <a:xfrm flipH="1">
            <a:off x="9788769" y="4354574"/>
            <a:ext cx="858716" cy="65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658A82-D492-412E-BDE7-CA753D9639DD}"/>
              </a:ext>
            </a:extLst>
          </p:cNvPr>
          <p:cNvCxnSpPr/>
          <p:nvPr/>
        </p:nvCxnSpPr>
        <p:spPr>
          <a:xfrm flipH="1">
            <a:off x="7455877" y="4354574"/>
            <a:ext cx="858716" cy="65118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C628D7-229D-4343-9C59-0C040E04F1AB}"/>
              </a:ext>
            </a:extLst>
          </p:cNvPr>
          <p:cNvCxnSpPr>
            <a:cxnSpLocks/>
          </p:cNvCxnSpPr>
          <p:nvPr/>
        </p:nvCxnSpPr>
        <p:spPr>
          <a:xfrm>
            <a:off x="8314593" y="2033405"/>
            <a:ext cx="0" cy="232116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56957D-158B-438E-AFD6-233EDB902C73}"/>
              </a:ext>
            </a:extLst>
          </p:cNvPr>
          <p:cNvCxnSpPr>
            <a:cxnSpLocks/>
          </p:cNvCxnSpPr>
          <p:nvPr/>
        </p:nvCxnSpPr>
        <p:spPr>
          <a:xfrm flipH="1">
            <a:off x="8314593" y="4354574"/>
            <a:ext cx="2332892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C6232D-67C1-4FFB-A85D-430BE03B5548}"/>
              </a:ext>
            </a:extLst>
          </p:cNvPr>
          <p:cNvCxnSpPr>
            <a:cxnSpLocks/>
          </p:cNvCxnSpPr>
          <p:nvPr/>
        </p:nvCxnSpPr>
        <p:spPr>
          <a:xfrm flipV="1">
            <a:off x="10647485" y="2033404"/>
            <a:ext cx="0" cy="2321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AEB5E1-7FA5-4267-871B-2181DE0A8C66}"/>
              </a:ext>
            </a:extLst>
          </p:cNvPr>
          <p:cNvCxnSpPr>
            <a:cxnSpLocks/>
          </p:cNvCxnSpPr>
          <p:nvPr/>
        </p:nvCxnSpPr>
        <p:spPr>
          <a:xfrm>
            <a:off x="8314593" y="2033404"/>
            <a:ext cx="2332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910327-9B23-461F-BF36-8B2F3857F7C0}"/>
              </a:ext>
            </a:extLst>
          </p:cNvPr>
          <p:cNvSpPr txBox="1"/>
          <p:nvPr/>
        </p:nvSpPr>
        <p:spPr>
          <a:xfrm>
            <a:off x="7084706" y="233870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CFA5F7-72F3-4E93-935D-C341AC22EF19}"/>
              </a:ext>
            </a:extLst>
          </p:cNvPr>
          <p:cNvSpPr txBox="1"/>
          <p:nvPr/>
        </p:nvSpPr>
        <p:spPr>
          <a:xfrm>
            <a:off x="7020788" y="482108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2031E9-FACD-45FC-AB02-2CFC9141250F}"/>
              </a:ext>
            </a:extLst>
          </p:cNvPr>
          <p:cNvSpPr txBox="1"/>
          <p:nvPr/>
        </p:nvSpPr>
        <p:spPr>
          <a:xfrm>
            <a:off x="9827502" y="50057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218909-A9C1-45E8-A3E6-7448CC466621}"/>
              </a:ext>
            </a:extLst>
          </p:cNvPr>
          <p:cNvSpPr txBox="1"/>
          <p:nvPr/>
        </p:nvSpPr>
        <p:spPr>
          <a:xfrm>
            <a:off x="9444849" y="223609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C06C02-8239-4FF6-AF4E-062247C2C80F}"/>
              </a:ext>
            </a:extLst>
          </p:cNvPr>
          <p:cNvSpPr txBox="1"/>
          <p:nvPr/>
        </p:nvSpPr>
        <p:spPr>
          <a:xfrm>
            <a:off x="8060048" y="159835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01E39-EC35-4BD3-B53E-23DB9A94FED5}"/>
              </a:ext>
            </a:extLst>
          </p:cNvPr>
          <p:cNvSpPr txBox="1"/>
          <p:nvPr/>
        </p:nvSpPr>
        <p:spPr>
          <a:xfrm>
            <a:off x="10647485" y="162020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11E79C-F201-4AF1-B4A4-4F30449BE6C0}"/>
              </a:ext>
            </a:extLst>
          </p:cNvPr>
          <p:cNvSpPr txBox="1"/>
          <p:nvPr/>
        </p:nvSpPr>
        <p:spPr>
          <a:xfrm>
            <a:off x="10750061" y="416990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896B2A-496C-4735-9D59-04C7B6B775B2}"/>
              </a:ext>
            </a:extLst>
          </p:cNvPr>
          <p:cNvSpPr txBox="1"/>
          <p:nvPr/>
        </p:nvSpPr>
        <p:spPr>
          <a:xfrm>
            <a:off x="8404652" y="398524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34" name="Arrow: Curved Right 33">
            <a:extLst>
              <a:ext uri="{FF2B5EF4-FFF2-40B4-BE49-F238E27FC236}">
                <a16:creationId xmlns:a16="http://schemas.microsoft.com/office/drawing/2014/main" id="{B29CC8E8-2B19-461A-9448-27BABC9A4A94}"/>
              </a:ext>
            </a:extLst>
          </p:cNvPr>
          <p:cNvSpPr/>
          <p:nvPr/>
        </p:nvSpPr>
        <p:spPr>
          <a:xfrm>
            <a:off x="7411811" y="2610520"/>
            <a:ext cx="2093877" cy="2851883"/>
          </a:xfrm>
          <a:prstGeom prst="curvedRightArrow">
            <a:avLst>
              <a:gd name="adj1" fmla="val 888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Curved Right 34">
            <a:extLst>
              <a:ext uri="{FF2B5EF4-FFF2-40B4-BE49-F238E27FC236}">
                <a16:creationId xmlns:a16="http://schemas.microsoft.com/office/drawing/2014/main" id="{B73825A3-B21B-495B-901E-359600947E53}"/>
              </a:ext>
            </a:extLst>
          </p:cNvPr>
          <p:cNvSpPr/>
          <p:nvPr/>
        </p:nvSpPr>
        <p:spPr>
          <a:xfrm flipH="1">
            <a:off x="8934935" y="1804870"/>
            <a:ext cx="2093867" cy="2851883"/>
          </a:xfrm>
          <a:prstGeom prst="curvedRightArrow">
            <a:avLst>
              <a:gd name="adj1" fmla="val 8885"/>
              <a:gd name="adj2" fmla="val 50000"/>
              <a:gd name="adj3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15F3E4A-1FBA-492E-A3BA-889BEE102651}"/>
              </a:ext>
            </a:extLst>
          </p:cNvPr>
          <p:cNvCxnSpPr>
            <a:cxnSpLocks/>
          </p:cNvCxnSpPr>
          <p:nvPr/>
        </p:nvCxnSpPr>
        <p:spPr>
          <a:xfrm>
            <a:off x="6412523" y="6049105"/>
            <a:ext cx="5251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0E3AB5-A69F-4FF3-9103-D1B687BACD9F}"/>
              </a:ext>
            </a:extLst>
          </p:cNvPr>
          <p:cNvCxnSpPr>
            <a:cxnSpLocks/>
          </p:cNvCxnSpPr>
          <p:nvPr/>
        </p:nvCxnSpPr>
        <p:spPr>
          <a:xfrm flipV="1">
            <a:off x="6412523" y="365125"/>
            <a:ext cx="0" cy="5697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A920244-0220-4832-A80B-7E82FCFC1095}"/>
              </a:ext>
            </a:extLst>
          </p:cNvPr>
          <p:cNvSpPr txBox="1"/>
          <p:nvPr/>
        </p:nvSpPr>
        <p:spPr>
          <a:xfrm>
            <a:off x="11176781" y="622959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7A5D4C-5A5A-4574-B429-1DBC3C76A7CE}"/>
              </a:ext>
            </a:extLst>
          </p:cNvPr>
          <p:cNvSpPr txBox="1"/>
          <p:nvPr/>
        </p:nvSpPr>
        <p:spPr>
          <a:xfrm>
            <a:off x="6494585" y="62422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114737D-B156-4DA1-84E6-DBF961C203F4}"/>
              </a:ext>
            </a:extLst>
          </p:cNvPr>
          <p:cNvCxnSpPr/>
          <p:nvPr/>
        </p:nvCxnSpPr>
        <p:spPr>
          <a:xfrm flipH="1">
            <a:off x="7455522" y="2684585"/>
            <a:ext cx="2333247" cy="2321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58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092660BD-39BA-47FC-9362-E018D88690F8}"/>
              </a:ext>
            </a:extLst>
          </p:cNvPr>
          <p:cNvGrpSpPr/>
          <p:nvPr/>
        </p:nvGrpSpPr>
        <p:grpSpPr>
          <a:xfrm>
            <a:off x="7449579" y="182543"/>
            <a:ext cx="1430213" cy="2941039"/>
            <a:chOff x="6647083" y="140693"/>
            <a:chExt cx="1430213" cy="294103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7" name="Right Triangle 46">
              <a:extLst>
                <a:ext uri="{FF2B5EF4-FFF2-40B4-BE49-F238E27FC236}">
                  <a16:creationId xmlns:a16="http://schemas.microsoft.com/office/drawing/2014/main" id="{5FB261B6-2E5C-4FB9-BCC1-22E3D491B3BB}"/>
                </a:ext>
              </a:extLst>
            </p:cNvPr>
            <p:cNvSpPr/>
            <p:nvPr/>
          </p:nvSpPr>
          <p:spPr>
            <a:xfrm flipH="1">
              <a:off x="6660051" y="140693"/>
              <a:ext cx="1417245" cy="169619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F58D76F-AA16-4DD5-A681-6B43CB5E6FCC}"/>
                </a:ext>
              </a:extLst>
            </p:cNvPr>
            <p:cNvSpPr/>
            <p:nvPr/>
          </p:nvSpPr>
          <p:spPr>
            <a:xfrm>
              <a:off x="6647083" y="1836890"/>
              <a:ext cx="1430021" cy="12448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BC77418-8B83-4265-873F-036AC128B9B1}"/>
              </a:ext>
            </a:extLst>
          </p:cNvPr>
          <p:cNvGrpSpPr/>
          <p:nvPr/>
        </p:nvGrpSpPr>
        <p:grpSpPr>
          <a:xfrm>
            <a:off x="10321605" y="182543"/>
            <a:ext cx="1371594" cy="2936738"/>
            <a:chOff x="9460521" y="2188811"/>
            <a:chExt cx="1371594" cy="293673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6" name="Right Triangle 45">
              <a:extLst>
                <a:ext uri="{FF2B5EF4-FFF2-40B4-BE49-F238E27FC236}">
                  <a16:creationId xmlns:a16="http://schemas.microsoft.com/office/drawing/2014/main" id="{133185D8-57FF-40DA-BDE1-7E5E026D72DB}"/>
                </a:ext>
              </a:extLst>
            </p:cNvPr>
            <p:cNvSpPr/>
            <p:nvPr/>
          </p:nvSpPr>
          <p:spPr>
            <a:xfrm>
              <a:off x="9461768" y="2188811"/>
              <a:ext cx="1346907" cy="72107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197748-7BDF-49D5-B601-76E4A92418CE}"/>
                </a:ext>
              </a:extLst>
            </p:cNvPr>
            <p:cNvSpPr/>
            <p:nvPr/>
          </p:nvSpPr>
          <p:spPr>
            <a:xfrm>
              <a:off x="9460521" y="2909887"/>
              <a:ext cx="1371594" cy="22156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CD40699-1B23-4161-A0E1-6A923B76B375}"/>
              </a:ext>
            </a:extLst>
          </p:cNvPr>
          <p:cNvGrpSpPr/>
          <p:nvPr/>
        </p:nvGrpSpPr>
        <p:grpSpPr>
          <a:xfrm>
            <a:off x="7975150" y="4149440"/>
            <a:ext cx="2778370" cy="2202486"/>
            <a:chOff x="2633363" y="4179626"/>
            <a:chExt cx="2778370" cy="220248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8" name="Right Triangle 47">
              <a:extLst>
                <a:ext uri="{FF2B5EF4-FFF2-40B4-BE49-F238E27FC236}">
                  <a16:creationId xmlns:a16="http://schemas.microsoft.com/office/drawing/2014/main" id="{24FB490A-4681-42B8-90A1-A300508C9B2D}"/>
                </a:ext>
              </a:extLst>
            </p:cNvPr>
            <p:cNvSpPr/>
            <p:nvPr/>
          </p:nvSpPr>
          <p:spPr>
            <a:xfrm flipH="1">
              <a:off x="2633363" y="4179626"/>
              <a:ext cx="2778370" cy="95764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B1C23B9-7FDC-4EDC-977D-569BBC73F24E}"/>
                </a:ext>
              </a:extLst>
            </p:cNvPr>
            <p:cNvSpPr/>
            <p:nvPr/>
          </p:nvSpPr>
          <p:spPr>
            <a:xfrm>
              <a:off x="2639226" y="5137270"/>
              <a:ext cx="2772313" cy="124484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itle 35">
            <a:extLst>
              <a:ext uri="{FF2B5EF4-FFF2-40B4-BE49-F238E27FC236}">
                <a16:creationId xmlns:a16="http://schemas.microsoft.com/office/drawing/2014/main" id="{BC4D448B-86CA-4D85-943C-3C47C435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calculation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4176C1CE-FF07-4FB6-98CE-77241F7E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93" y="1985117"/>
            <a:ext cx="10515600" cy="4351338"/>
          </a:xfrm>
        </p:spPr>
        <p:txBody>
          <a:bodyPr/>
          <a:lstStyle/>
          <a:p>
            <a:r>
              <a:rPr lang="en-US" dirty="0"/>
              <a:t>Area = </a:t>
            </a:r>
          </a:p>
          <a:p>
            <a:pPr lvl="1"/>
            <a:r>
              <a:rPr lang="en-US" dirty="0"/>
              <a:t>½ *(X0 * Y1 – X1 * Y0)</a:t>
            </a:r>
          </a:p>
          <a:p>
            <a:pPr lvl="1"/>
            <a:r>
              <a:rPr lang="en-US" dirty="0"/>
              <a:t>+ ½ *(X1*Y2 – X2 * Y1)</a:t>
            </a:r>
          </a:p>
          <a:p>
            <a:pPr lvl="1"/>
            <a:r>
              <a:rPr lang="en-US" dirty="0"/>
              <a:t>+ ½ * (X2*Y0 – X0*Y2)</a:t>
            </a:r>
          </a:p>
          <a:p>
            <a:r>
              <a:rPr lang="en-US" dirty="0"/>
              <a:t>Area =</a:t>
            </a:r>
          </a:p>
          <a:p>
            <a:pPr lvl="1"/>
            <a:r>
              <a:rPr lang="en-US" dirty="0"/>
              <a:t>area_under_line01</a:t>
            </a:r>
          </a:p>
          <a:p>
            <a:pPr lvl="1"/>
            <a:r>
              <a:rPr lang="en-US" dirty="0"/>
              <a:t>+ </a:t>
            </a:r>
            <a:r>
              <a:rPr lang="en-US" dirty="0" err="1"/>
              <a:t>area_under</a:t>
            </a:r>
            <a:r>
              <a:rPr lang="en-US" dirty="0"/>
              <a:t> _line12</a:t>
            </a:r>
          </a:p>
          <a:p>
            <a:pPr lvl="1"/>
            <a:r>
              <a:rPr lang="en-US" dirty="0"/>
              <a:t>+ area_under_line20</a:t>
            </a:r>
          </a:p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D44ABC5-4A31-4892-8674-908F9EB2FBD4}"/>
              </a:ext>
            </a:extLst>
          </p:cNvPr>
          <p:cNvCxnSpPr>
            <a:cxnSpLocks/>
          </p:cNvCxnSpPr>
          <p:nvPr/>
        </p:nvCxnSpPr>
        <p:spPr>
          <a:xfrm>
            <a:off x="6363859" y="6285218"/>
            <a:ext cx="5251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3410DC-AAF3-462F-984B-C5348C36140C}"/>
              </a:ext>
            </a:extLst>
          </p:cNvPr>
          <p:cNvCxnSpPr>
            <a:cxnSpLocks/>
          </p:cNvCxnSpPr>
          <p:nvPr/>
        </p:nvCxnSpPr>
        <p:spPr>
          <a:xfrm flipV="1">
            <a:off x="6363859" y="2850357"/>
            <a:ext cx="0" cy="34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FFEC5F-E865-411E-BC32-76C19B2E1004}"/>
              </a:ext>
            </a:extLst>
          </p:cNvPr>
          <p:cNvCxnSpPr/>
          <p:nvPr/>
        </p:nvCxnSpPr>
        <p:spPr>
          <a:xfrm flipV="1">
            <a:off x="7958198" y="3331004"/>
            <a:ext cx="1430216" cy="1711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0059C8-5543-432C-A30F-0C513F2C8D51}"/>
              </a:ext>
            </a:extLst>
          </p:cNvPr>
          <p:cNvCxnSpPr>
            <a:cxnSpLocks/>
          </p:cNvCxnSpPr>
          <p:nvPr/>
        </p:nvCxnSpPr>
        <p:spPr>
          <a:xfrm>
            <a:off x="9388414" y="3331004"/>
            <a:ext cx="1395046" cy="738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34252E-1723-42AF-9EC3-F47C5DF5BA28}"/>
              </a:ext>
            </a:extLst>
          </p:cNvPr>
          <p:cNvCxnSpPr>
            <a:cxnSpLocks/>
          </p:cNvCxnSpPr>
          <p:nvPr/>
        </p:nvCxnSpPr>
        <p:spPr>
          <a:xfrm flipV="1">
            <a:off x="7958198" y="4069557"/>
            <a:ext cx="2825262" cy="97301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F3103D-63FF-4800-BB1F-E26EEF9F2798}"/>
              </a:ext>
            </a:extLst>
          </p:cNvPr>
          <p:cNvCxnSpPr>
            <a:cxnSpLocks/>
          </p:cNvCxnSpPr>
          <p:nvPr/>
        </p:nvCxnSpPr>
        <p:spPr>
          <a:xfrm>
            <a:off x="7958198" y="2813737"/>
            <a:ext cx="0" cy="347148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081636F-C973-42A1-BBB4-9A83E81DFF36}"/>
              </a:ext>
            </a:extLst>
          </p:cNvPr>
          <p:cNvCxnSpPr>
            <a:cxnSpLocks/>
          </p:cNvCxnSpPr>
          <p:nvPr/>
        </p:nvCxnSpPr>
        <p:spPr>
          <a:xfrm>
            <a:off x="9388414" y="3331004"/>
            <a:ext cx="0" cy="308316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8CFFC6-F652-4079-AB13-672E29E74220}"/>
              </a:ext>
            </a:extLst>
          </p:cNvPr>
          <p:cNvCxnSpPr>
            <a:cxnSpLocks/>
          </p:cNvCxnSpPr>
          <p:nvPr/>
        </p:nvCxnSpPr>
        <p:spPr>
          <a:xfrm>
            <a:off x="10748291" y="3500988"/>
            <a:ext cx="0" cy="308316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1A6C9F-739A-4839-BFBD-77DCE28B898A}"/>
              </a:ext>
            </a:extLst>
          </p:cNvPr>
          <p:cNvCxnSpPr>
            <a:cxnSpLocks/>
          </p:cNvCxnSpPr>
          <p:nvPr/>
        </p:nvCxnSpPr>
        <p:spPr>
          <a:xfrm flipH="1">
            <a:off x="6111814" y="5042572"/>
            <a:ext cx="5068453" cy="23445"/>
          </a:xfrm>
          <a:prstGeom prst="line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BBB76F-1B54-4360-84E2-6F28EBF89C91}"/>
              </a:ext>
            </a:extLst>
          </p:cNvPr>
          <p:cNvCxnSpPr>
            <a:cxnSpLocks/>
            <a:endCxn id="32" idx="3"/>
          </p:cNvCxnSpPr>
          <p:nvPr/>
        </p:nvCxnSpPr>
        <p:spPr>
          <a:xfrm flipH="1" flipV="1">
            <a:off x="5944043" y="3329452"/>
            <a:ext cx="4913841" cy="1327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F35F77-06BD-40B5-BC73-588AC2F37C9A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5930106" y="4081279"/>
            <a:ext cx="4495802" cy="4396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E9A39AF-D81F-45EC-8950-EC1B9E60F035}"/>
              </a:ext>
            </a:extLst>
          </p:cNvPr>
          <p:cNvSpPr txBox="1"/>
          <p:nvPr/>
        </p:nvSpPr>
        <p:spPr>
          <a:xfrm>
            <a:off x="7763614" y="642108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3A6F9F-FB82-4811-8B15-720D19ACE8AD}"/>
              </a:ext>
            </a:extLst>
          </p:cNvPr>
          <p:cNvSpPr txBox="1"/>
          <p:nvPr/>
        </p:nvSpPr>
        <p:spPr>
          <a:xfrm>
            <a:off x="10529017" y="648840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772F3C-8850-46CE-8D5B-DF23C0A02587}"/>
              </a:ext>
            </a:extLst>
          </p:cNvPr>
          <p:cNvSpPr txBox="1"/>
          <p:nvPr/>
        </p:nvSpPr>
        <p:spPr>
          <a:xfrm>
            <a:off x="9182108" y="645659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E76B9D-99C8-4654-9E7D-FB69A52E3DE7}"/>
              </a:ext>
            </a:extLst>
          </p:cNvPr>
          <p:cNvSpPr txBox="1"/>
          <p:nvPr/>
        </p:nvSpPr>
        <p:spPr>
          <a:xfrm>
            <a:off x="5483385" y="4881351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28F4AB-FFB4-422B-895F-65F8C82737BC}"/>
              </a:ext>
            </a:extLst>
          </p:cNvPr>
          <p:cNvSpPr txBox="1"/>
          <p:nvPr/>
        </p:nvSpPr>
        <p:spPr>
          <a:xfrm>
            <a:off x="5524226" y="394057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9873EA-7B1F-427D-8094-9BC0F1796F2C}"/>
              </a:ext>
            </a:extLst>
          </p:cNvPr>
          <p:cNvSpPr txBox="1"/>
          <p:nvPr/>
        </p:nvSpPr>
        <p:spPr>
          <a:xfrm>
            <a:off x="5538163" y="314478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F713F5-7727-4F27-AB3C-974A76B27949}"/>
              </a:ext>
            </a:extLst>
          </p:cNvPr>
          <p:cNvSpPr/>
          <p:nvPr/>
        </p:nvSpPr>
        <p:spPr>
          <a:xfrm>
            <a:off x="7958198" y="5250683"/>
            <a:ext cx="495915" cy="542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E7A97A-EB60-4246-9FCC-5B25DE6937BD}"/>
              </a:ext>
            </a:extLst>
          </p:cNvPr>
          <p:cNvSpPr/>
          <p:nvPr/>
        </p:nvSpPr>
        <p:spPr>
          <a:xfrm>
            <a:off x="10857885" y="3915706"/>
            <a:ext cx="495915" cy="542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BD411B1-0A24-4814-BAE5-4990594E7537}"/>
              </a:ext>
            </a:extLst>
          </p:cNvPr>
          <p:cNvSpPr/>
          <p:nvPr/>
        </p:nvSpPr>
        <p:spPr>
          <a:xfrm>
            <a:off x="9353960" y="2813737"/>
            <a:ext cx="495915" cy="542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7386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13009</TotalTime>
  <Words>833</Words>
  <Application>Microsoft Office PowerPoint</Application>
  <PresentationFormat>Widescreen</PresentationFormat>
  <Paragraphs>151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OpenGL Programming Guide</vt:lpstr>
      <vt:lpstr>OpenGL Draw</vt:lpstr>
      <vt:lpstr>Point</vt:lpstr>
      <vt:lpstr>Line</vt:lpstr>
      <vt:lpstr>Triangle</vt:lpstr>
      <vt:lpstr>PowerPoint Presentation</vt:lpstr>
      <vt:lpstr>How to draw a polygon?</vt:lpstr>
      <vt:lpstr>Front face? Back face?</vt:lpstr>
      <vt:lpstr>Area calculation</vt:lpstr>
      <vt:lpstr>Buffer data handling</vt:lpstr>
      <vt:lpstr>Deep into VertexAttribPointer</vt:lpstr>
      <vt:lpstr>OpenGLDraw()</vt:lpstr>
      <vt:lpstr>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Programming Guide study</dc:title>
  <dc:creator>Yifei Huang</dc:creator>
  <cp:lastModifiedBy>Yifei Huang</cp:lastModifiedBy>
  <cp:revision>219</cp:revision>
  <dcterms:created xsi:type="dcterms:W3CDTF">2019-04-24T08:17:46Z</dcterms:created>
  <dcterms:modified xsi:type="dcterms:W3CDTF">2019-05-07T03:00:26Z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yifeih@nvidia.com</vt:lpwstr>
  </property>
  <property fmtid="{D5CDD505-2E9C-101B-9397-08002B2CF9AE}" pid="5" name="MSIP_Label_6b558183-044c-4105-8d9c-cea02a2a3d86_SetDate">
    <vt:lpwstr>2019-04-24T08:18:52.3574768Z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