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3" r:id="rId3"/>
    <p:sldId id="275" r:id="rId4"/>
    <p:sldId id="342" r:id="rId5"/>
    <p:sldId id="343" r:id="rId6"/>
    <p:sldId id="344" r:id="rId7"/>
    <p:sldId id="305" r:id="rId8"/>
    <p:sldId id="309" r:id="rId9"/>
    <p:sldId id="311" r:id="rId10"/>
    <p:sldId id="351" r:id="rId11"/>
    <p:sldId id="312" r:id="rId12"/>
    <p:sldId id="316" r:id="rId13"/>
    <p:sldId id="318" r:id="rId14"/>
    <p:sldId id="319" r:id="rId15"/>
    <p:sldId id="324" r:id="rId16"/>
    <p:sldId id="325" r:id="rId17"/>
    <p:sldId id="327" r:id="rId18"/>
    <p:sldId id="328" r:id="rId19"/>
    <p:sldId id="329" r:id="rId20"/>
    <p:sldId id="330" r:id="rId21"/>
    <p:sldId id="313" r:id="rId22"/>
    <p:sldId id="333" r:id="rId23"/>
    <p:sldId id="332" r:id="rId24"/>
    <p:sldId id="336" r:id="rId25"/>
    <p:sldId id="337" r:id="rId26"/>
    <p:sldId id="338" r:id="rId27"/>
    <p:sldId id="339" r:id="rId28"/>
    <p:sldId id="340" r:id="rId29"/>
    <p:sldId id="350" r:id="rId30"/>
    <p:sldId id="352" r:id="rId31"/>
    <p:sldId id="354" r:id="rId32"/>
    <p:sldId id="353" r:id="rId33"/>
    <p:sldId id="307" r:id="rId34"/>
    <p:sldId id="341" r:id="rId35"/>
    <p:sldId id="31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73" autoAdjust="0"/>
  </p:normalViewPr>
  <p:slideViewPr>
    <p:cSldViewPr snapToGrid="0">
      <p:cViewPr varScale="1">
        <p:scale>
          <a:sx n="74" d="100"/>
          <a:sy n="74" d="100"/>
        </p:scale>
        <p:origin x="12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6DB72-2C9D-4462-920D-A4EEDEFB2379}" type="datetimeFigureOut">
              <a:rPr lang="en-US" smtClean="0"/>
              <a:t>5/9/2019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76137-C389-40A7-AA68-9A61576C7597}" type="slidenum">
              <a:rPr lang="en-US" smtClean="0"/>
              <a:t>‹#›</a:t>
            </a:fld>
            <a:endParaRPr lang="en-US"/>
          </a:p>
        </p:txBody>
      </p:sp>
    </p:spTree>
    <p:extLst>
      <p:ext uri="{BB962C8B-B14F-4D97-AF65-F5344CB8AC3E}">
        <p14:creationId xmlns:p14="http://schemas.microsoft.com/office/powerpoint/2010/main" val="2958185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zh-CN" altLang="en-US" dirty="0"/>
              <a:t>我们这边介绍的是 </a:t>
            </a:r>
            <a:r>
              <a:rPr lang="en-US" dirty="0"/>
              <a:t>OpenGL 4.X pipeline</a:t>
            </a:r>
            <a:r>
              <a:rPr lang="zh-CN" altLang="en-US" dirty="0"/>
              <a:t>。</a:t>
            </a:r>
            <a:r>
              <a:rPr lang="en-US" altLang="zh-CN" dirty="0"/>
              <a:t> </a:t>
            </a:r>
            <a:r>
              <a:rPr lang="zh-CN" altLang="en-US" dirty="0"/>
              <a:t>以前用的固定管线，而现在用的是</a:t>
            </a:r>
            <a:r>
              <a:rPr lang="en-US" altLang="zh-CN" dirty="0"/>
              <a:t>dynamic tessellation</a:t>
            </a:r>
          </a:p>
          <a:p>
            <a:endParaRPr lang="en-US" dirty="0"/>
          </a:p>
          <a:p>
            <a:r>
              <a:rPr lang="en-US" altLang="zh-CN" dirty="0"/>
              <a:t>4.3 </a:t>
            </a:r>
            <a:r>
              <a:rPr lang="zh-CN" altLang="en-US" dirty="0"/>
              <a:t>对</a:t>
            </a:r>
            <a:r>
              <a:rPr lang="en-US" altLang="zh-CN" dirty="0"/>
              <a:t>4.1 </a:t>
            </a:r>
            <a:r>
              <a:rPr lang="zh-CN" altLang="en-US" dirty="0"/>
              <a:t>之后有了一些新的功能，但是在</a:t>
            </a:r>
            <a:r>
              <a:rPr lang="en-US" altLang="zh-CN" dirty="0"/>
              <a:t>shading </a:t>
            </a:r>
            <a:r>
              <a:rPr lang="zh-CN" altLang="en-US" dirty="0"/>
              <a:t>的步骤上是相同的。</a:t>
            </a:r>
            <a:endParaRPr lang="en-US" altLang="zh-CN" dirty="0"/>
          </a:p>
          <a:p>
            <a:endParaRPr lang="en-US" dirty="0"/>
          </a:p>
          <a:p>
            <a:r>
              <a:rPr lang="zh-CN" altLang="en-US" dirty="0"/>
              <a:t>几何着色器 （</a:t>
            </a:r>
            <a:r>
              <a:rPr lang="en-US" altLang="zh-CN" dirty="0"/>
              <a:t>Geometry shader</a:t>
            </a:r>
            <a:r>
              <a:rPr lang="zh-CN" altLang="en-US" dirty="0"/>
              <a:t>）允许在光栅化之前对每个几何图元做进一步操作，比如创建新的图元。</a:t>
            </a:r>
            <a:endParaRPr lang="en-US" altLang="zh-CN" dirty="0"/>
          </a:p>
          <a:p>
            <a:endParaRPr lang="en-US" dirty="0"/>
          </a:p>
          <a:p>
            <a:r>
              <a:rPr lang="zh-CN" altLang="en-US" dirty="0"/>
              <a:t>在 </a:t>
            </a:r>
            <a:r>
              <a:rPr lang="en-US" altLang="zh-CN" dirty="0"/>
              <a:t>setup </a:t>
            </a:r>
            <a:r>
              <a:rPr lang="zh-CN" altLang="en-US" dirty="0"/>
              <a:t>之前我们处理的都是顶点数据，</a:t>
            </a:r>
            <a:r>
              <a:rPr lang="en-US" altLang="zh-CN" dirty="0"/>
              <a:t>setup </a:t>
            </a:r>
            <a:r>
              <a:rPr lang="zh-CN" altLang="en-US" dirty="0"/>
              <a:t>阶段会把定点与几何图元之间组织起来，准备下一步剪切。</a:t>
            </a:r>
            <a:endParaRPr lang="en-US" altLang="zh-CN" dirty="0"/>
          </a:p>
          <a:p>
            <a:endParaRPr lang="en-US" dirty="0"/>
          </a:p>
          <a:p>
            <a:r>
              <a:rPr lang="zh-CN" altLang="en-US" dirty="0"/>
              <a:t>剪切就是吧 在</a:t>
            </a:r>
            <a:r>
              <a:rPr lang="en-US" altLang="zh-CN" dirty="0"/>
              <a:t>view point </a:t>
            </a:r>
            <a:r>
              <a:rPr lang="zh-CN" altLang="en-US" dirty="0"/>
              <a:t>之外的定点处理掉。 </a:t>
            </a:r>
            <a:r>
              <a:rPr lang="en-US" altLang="zh-CN" dirty="0"/>
              <a:t>Clipping</a:t>
            </a:r>
            <a:r>
              <a:rPr lang="zh-CN" altLang="en-US" dirty="0"/>
              <a:t>。</a:t>
            </a:r>
            <a:r>
              <a:rPr lang="en-US" altLang="zh-CN" dirty="0"/>
              <a:t>OpenGL </a:t>
            </a:r>
            <a:r>
              <a:rPr lang="zh-CN" altLang="en-US" dirty="0"/>
              <a:t>自动完成。</a:t>
            </a:r>
            <a:endParaRPr lang="en-US" altLang="zh-CN" dirty="0"/>
          </a:p>
          <a:p>
            <a:endParaRPr lang="en-US" dirty="0"/>
          </a:p>
          <a:p>
            <a:r>
              <a:rPr lang="zh-CN" altLang="en-US" dirty="0"/>
              <a:t>光栅化就是生成片元，也就是像素，定点之间的像素是通过插值完成的。</a:t>
            </a:r>
            <a:endParaRPr lang="en-US" altLang="zh-CN" dirty="0"/>
          </a:p>
          <a:p>
            <a:endParaRPr lang="en-US" dirty="0"/>
          </a:p>
          <a:p>
            <a:r>
              <a:rPr lang="zh-CN" altLang="en-US" dirty="0"/>
              <a:t>最后会有一个</a:t>
            </a:r>
            <a:r>
              <a:rPr lang="en-US" altLang="zh-CN" dirty="0"/>
              <a:t>blending </a:t>
            </a:r>
            <a:r>
              <a:rPr lang="zh-CN" altLang="en-US" dirty="0"/>
              <a:t>和 </a:t>
            </a:r>
            <a:r>
              <a:rPr lang="en-US" altLang="zh-CN" dirty="0" err="1"/>
              <a:t>zcull</a:t>
            </a:r>
            <a:r>
              <a:rPr lang="en-US" altLang="zh-CN" dirty="0"/>
              <a:t> </a:t>
            </a:r>
            <a:r>
              <a:rPr lang="zh-CN" altLang="en-US" dirty="0"/>
              <a:t>的处理（判断是否可见。有没有被挡住）。</a:t>
            </a:r>
            <a:endParaRPr lang="en-US" altLang="zh-CN" dirty="0"/>
          </a:p>
          <a:p>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a:t>
            </a:fld>
            <a:endParaRPr lang="en-US"/>
          </a:p>
        </p:txBody>
      </p:sp>
    </p:spTree>
    <p:extLst>
      <p:ext uri="{BB962C8B-B14F-4D97-AF65-F5344CB8AC3E}">
        <p14:creationId xmlns:p14="http://schemas.microsoft.com/office/powerpoint/2010/main" val="4033083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3</a:t>
            </a:fld>
            <a:endParaRPr lang="en-US"/>
          </a:p>
        </p:txBody>
      </p:sp>
    </p:spTree>
    <p:extLst>
      <p:ext uri="{BB962C8B-B14F-4D97-AF65-F5344CB8AC3E}">
        <p14:creationId xmlns:p14="http://schemas.microsoft.com/office/powerpoint/2010/main" val="2399374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Shaders</a:t>
            </a:r>
            <a:r>
              <a:rPr lang="en-US" baseline="0" dirty="0"/>
              <a:t> need to be compiled in order to be used in your program. As compared to C programs, the compiler and linker are implemented in the OpenGL driver, and accessible through function calls from within your program. The diagram illustrates the steps required to compile and link each type of shader into your shader program. A program can contain either a vertex shader (which replaces the fixed-function vertex processing), a fragment shader (which replaces the fragment coloring stages), or both. If a shader isn’t present for a particular stage, the fixed-function part of the pipeline is used in its place.</a:t>
            </a:r>
          </a:p>
          <a:p>
            <a:endParaRPr lang="en-US" baseline="0" dirty="0"/>
          </a:p>
          <a:p>
            <a:r>
              <a:rPr lang="en-US" baseline="0" dirty="0"/>
              <a:t>Just a with regular programs, a syntax error from the compilation stage, or a missing symbol from the linker stage could prevent the successful </a:t>
            </a:r>
            <a:r>
              <a:rPr lang="en-US" dirty="0"/>
              <a:t>generation </a:t>
            </a:r>
            <a:r>
              <a:rPr lang="en-US" baseline="0" dirty="0"/>
              <a:t>of an executable program. There are routines for verifying the results of the compilation and link stages of the compilation process, but are not shown here. Instead, we’ve provided a routine that makes this process much simpler, as demonstrated on the next slide.</a:t>
            </a:r>
            <a:endParaRPr lang="en-US" dirty="0"/>
          </a:p>
        </p:txBody>
      </p:sp>
      <p:sp>
        <p:nvSpPr>
          <p:cNvPr id="4" name="Slide Number Placeholder 3"/>
          <p:cNvSpPr>
            <a:spLocks noGrp="1"/>
          </p:cNvSpPr>
          <p:nvPr>
            <p:ph type="sldNum" sz="quarter" idx="10"/>
          </p:nvPr>
        </p:nvSpPr>
        <p:spPr/>
        <p:txBody>
          <a:bodyPr/>
          <a:lstStyle/>
          <a:p>
            <a:fld id="{DA1863BB-6147-4F5F-B60F-8DA3E10FE7C6}"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will geometry shader do?</a:t>
            </a:r>
          </a:p>
          <a:p>
            <a:r>
              <a:rPr lang="en-US" dirty="0">
                <a:solidFill>
                  <a:schemeClr val="tx1"/>
                </a:solidFill>
              </a:rPr>
              <a:t>Nothing, just pass through vertices position</a:t>
            </a:r>
          </a:p>
          <a:p>
            <a:endParaRPr lang="en-US" dirty="0"/>
          </a:p>
        </p:txBody>
      </p:sp>
      <p:sp>
        <p:nvSpPr>
          <p:cNvPr id="4" name="Slide Number Placeholder 3"/>
          <p:cNvSpPr>
            <a:spLocks noGrp="1"/>
          </p:cNvSpPr>
          <p:nvPr>
            <p:ph type="sldNum" sz="quarter" idx="5"/>
          </p:nvPr>
        </p:nvSpPr>
        <p:spPr/>
        <p:txBody>
          <a:bodyPr/>
          <a:lstStyle/>
          <a:p>
            <a:fld id="{AA276137-C389-40A7-AA68-9A61576C7597}" type="slidenum">
              <a:rPr lang="en-US" smtClean="0"/>
              <a:t>11</a:t>
            </a:fld>
            <a:endParaRPr lang="en-US"/>
          </a:p>
        </p:txBody>
      </p:sp>
    </p:spTree>
    <p:extLst>
      <p:ext uri="{BB962C8B-B14F-4D97-AF65-F5344CB8AC3E}">
        <p14:creationId xmlns:p14="http://schemas.microsoft.com/office/powerpoint/2010/main" val="3492448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GL_PRIMITIVES_GENERATED </a:t>
            </a:r>
            <a:r>
              <a:rPr lang="zh-CN" altLang="en-US" sz="1200" dirty="0"/>
              <a:t>用来查询所有生成的，无论是否被写入 </a:t>
            </a:r>
            <a:r>
              <a:rPr lang="en-US" altLang="zh-CN" sz="1200" dirty="0"/>
              <a:t>feedback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GL_TRANSFORM_FEEDBACK_PRIMITIVE_WRITTEN </a:t>
            </a:r>
            <a:r>
              <a:rPr lang="zh-CN" altLang="en-US" sz="1200" dirty="0"/>
              <a:t>只能用于已经启用了 </a:t>
            </a:r>
            <a:r>
              <a:rPr lang="en-US" altLang="zh-CN" sz="1200" dirty="0"/>
              <a:t>transform feedback </a:t>
            </a:r>
            <a:r>
              <a:rPr lang="zh-CN" altLang="en-US" sz="1200" dirty="0"/>
              <a:t>的场合</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AA276137-C389-40A7-AA68-9A61576C7597}" type="slidenum">
              <a:rPr lang="en-US" smtClean="0"/>
              <a:t>20</a:t>
            </a:fld>
            <a:endParaRPr lang="en-US"/>
          </a:p>
        </p:txBody>
      </p:sp>
    </p:spTree>
    <p:extLst>
      <p:ext uri="{BB962C8B-B14F-4D97-AF65-F5344CB8AC3E}">
        <p14:creationId xmlns:p14="http://schemas.microsoft.com/office/powerpoint/2010/main" val="2568465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4701-C661-436A-AF3F-D436E533F1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10EC95-84F8-4F8F-BF1D-12B4BCCE4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EE96CA-3607-43FF-9632-20A6D0217F61}"/>
              </a:ext>
            </a:extLst>
          </p:cNvPr>
          <p:cNvSpPr>
            <a:spLocks noGrp="1"/>
          </p:cNvSpPr>
          <p:nvPr>
            <p:ph type="dt" sz="half" idx="10"/>
          </p:nvPr>
        </p:nvSpPr>
        <p:spPr/>
        <p:txBody>
          <a:bodyPr/>
          <a:lstStyle/>
          <a:p>
            <a:fld id="{A55BDA75-5386-4D04-B839-B27432556703}" type="datetimeFigureOut">
              <a:rPr lang="en-US" smtClean="0"/>
              <a:t>5/9/2019</a:t>
            </a:fld>
            <a:endParaRPr lang="en-US"/>
          </a:p>
        </p:txBody>
      </p:sp>
      <p:sp>
        <p:nvSpPr>
          <p:cNvPr id="5" name="Footer Placeholder 4">
            <a:extLst>
              <a:ext uri="{FF2B5EF4-FFF2-40B4-BE49-F238E27FC236}">
                <a16:creationId xmlns:a16="http://schemas.microsoft.com/office/drawing/2014/main" id="{D33F8942-E476-4800-B7C6-3DAFFA09B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1F835-DC6E-41D1-870C-E029D4FBC84A}"/>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3076380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8E9F-18E2-494D-A37B-07F2E52161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B921D8-5043-4F09-AADD-3988D9CF4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F9F90-8ED5-4802-BDA6-AD28F3C0A23B}"/>
              </a:ext>
            </a:extLst>
          </p:cNvPr>
          <p:cNvSpPr>
            <a:spLocks noGrp="1"/>
          </p:cNvSpPr>
          <p:nvPr>
            <p:ph type="dt" sz="half" idx="10"/>
          </p:nvPr>
        </p:nvSpPr>
        <p:spPr/>
        <p:txBody>
          <a:bodyPr/>
          <a:lstStyle/>
          <a:p>
            <a:fld id="{A55BDA75-5386-4D04-B839-B27432556703}" type="datetimeFigureOut">
              <a:rPr lang="en-US" smtClean="0"/>
              <a:t>5/9/2019</a:t>
            </a:fld>
            <a:endParaRPr lang="en-US"/>
          </a:p>
        </p:txBody>
      </p:sp>
      <p:sp>
        <p:nvSpPr>
          <p:cNvPr id="5" name="Footer Placeholder 4">
            <a:extLst>
              <a:ext uri="{FF2B5EF4-FFF2-40B4-BE49-F238E27FC236}">
                <a16:creationId xmlns:a16="http://schemas.microsoft.com/office/drawing/2014/main" id="{EEACA441-D94F-48CB-A026-F549A2793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25099-90D4-4AC1-92AE-2770BFA01F66}"/>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941936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32A278-2B99-4E96-8226-28C6432B8A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86478B-F444-42A5-B8CB-1E516ADEA0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242A4-1537-4BA4-BED2-0002E65EE8E0}"/>
              </a:ext>
            </a:extLst>
          </p:cNvPr>
          <p:cNvSpPr>
            <a:spLocks noGrp="1"/>
          </p:cNvSpPr>
          <p:nvPr>
            <p:ph type="dt" sz="half" idx="10"/>
          </p:nvPr>
        </p:nvSpPr>
        <p:spPr/>
        <p:txBody>
          <a:bodyPr/>
          <a:lstStyle/>
          <a:p>
            <a:fld id="{A55BDA75-5386-4D04-B839-B27432556703}" type="datetimeFigureOut">
              <a:rPr lang="en-US" smtClean="0"/>
              <a:t>5/9/2019</a:t>
            </a:fld>
            <a:endParaRPr lang="en-US"/>
          </a:p>
        </p:txBody>
      </p:sp>
      <p:sp>
        <p:nvSpPr>
          <p:cNvPr id="5" name="Footer Placeholder 4">
            <a:extLst>
              <a:ext uri="{FF2B5EF4-FFF2-40B4-BE49-F238E27FC236}">
                <a16:creationId xmlns:a16="http://schemas.microsoft.com/office/drawing/2014/main" id="{AE0A2F02-7D90-47BF-8424-90527EB7E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E487E-7CE1-41C0-A41D-C165F8845A46}"/>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33159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AE30-3BDC-4FC7-9EC2-3CBAF0975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55EB81-CA83-4329-8E41-5EA724E087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42CD5-6A5E-434D-9ABD-ACE15B04E3B9}"/>
              </a:ext>
            </a:extLst>
          </p:cNvPr>
          <p:cNvSpPr>
            <a:spLocks noGrp="1"/>
          </p:cNvSpPr>
          <p:nvPr>
            <p:ph type="dt" sz="half" idx="10"/>
          </p:nvPr>
        </p:nvSpPr>
        <p:spPr/>
        <p:txBody>
          <a:bodyPr/>
          <a:lstStyle/>
          <a:p>
            <a:fld id="{A55BDA75-5386-4D04-B839-B27432556703}" type="datetimeFigureOut">
              <a:rPr lang="en-US" smtClean="0"/>
              <a:t>5/9/2019</a:t>
            </a:fld>
            <a:endParaRPr lang="en-US"/>
          </a:p>
        </p:txBody>
      </p:sp>
      <p:sp>
        <p:nvSpPr>
          <p:cNvPr id="5" name="Footer Placeholder 4">
            <a:extLst>
              <a:ext uri="{FF2B5EF4-FFF2-40B4-BE49-F238E27FC236}">
                <a16:creationId xmlns:a16="http://schemas.microsoft.com/office/drawing/2014/main" id="{CE8CED47-85BE-4D89-9A08-36DF40606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88BDF-0763-4BC2-927D-1ADB3B3F787A}"/>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70820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F2A3-7027-4AE6-9937-C9751F1713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BC737F-7238-439E-B378-B87AC096A6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5AEAF2-7196-47CF-9E2C-025F6D79353B}"/>
              </a:ext>
            </a:extLst>
          </p:cNvPr>
          <p:cNvSpPr>
            <a:spLocks noGrp="1"/>
          </p:cNvSpPr>
          <p:nvPr>
            <p:ph type="dt" sz="half" idx="10"/>
          </p:nvPr>
        </p:nvSpPr>
        <p:spPr/>
        <p:txBody>
          <a:bodyPr/>
          <a:lstStyle/>
          <a:p>
            <a:fld id="{A55BDA75-5386-4D04-B839-B27432556703}" type="datetimeFigureOut">
              <a:rPr lang="en-US" smtClean="0"/>
              <a:t>5/9/2019</a:t>
            </a:fld>
            <a:endParaRPr lang="en-US"/>
          </a:p>
        </p:txBody>
      </p:sp>
      <p:sp>
        <p:nvSpPr>
          <p:cNvPr id="5" name="Footer Placeholder 4">
            <a:extLst>
              <a:ext uri="{FF2B5EF4-FFF2-40B4-BE49-F238E27FC236}">
                <a16:creationId xmlns:a16="http://schemas.microsoft.com/office/drawing/2014/main" id="{DB89E222-D443-4D95-A521-A9C965B65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B8F33-4A26-428D-B0D2-79FCD9561128}"/>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193600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999C-9317-4900-92AF-3306B7B278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782807-2A78-4153-8722-51E5BCC9F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E2086D-1A25-4709-BC26-4ED08ABA91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08DACD-32A8-4D9A-9FFA-E51D9429885E}"/>
              </a:ext>
            </a:extLst>
          </p:cNvPr>
          <p:cNvSpPr>
            <a:spLocks noGrp="1"/>
          </p:cNvSpPr>
          <p:nvPr>
            <p:ph type="dt" sz="half" idx="10"/>
          </p:nvPr>
        </p:nvSpPr>
        <p:spPr/>
        <p:txBody>
          <a:bodyPr/>
          <a:lstStyle/>
          <a:p>
            <a:fld id="{A55BDA75-5386-4D04-B839-B27432556703}" type="datetimeFigureOut">
              <a:rPr lang="en-US" smtClean="0"/>
              <a:t>5/9/2019</a:t>
            </a:fld>
            <a:endParaRPr lang="en-US"/>
          </a:p>
        </p:txBody>
      </p:sp>
      <p:sp>
        <p:nvSpPr>
          <p:cNvPr id="6" name="Footer Placeholder 5">
            <a:extLst>
              <a:ext uri="{FF2B5EF4-FFF2-40B4-BE49-F238E27FC236}">
                <a16:creationId xmlns:a16="http://schemas.microsoft.com/office/drawing/2014/main" id="{F609A62D-56F8-4002-9481-04CF560D5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C419A-7F49-4996-9DC6-F5A92CEB1A09}"/>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98695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D38D-315A-4587-A628-4DD782E48F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CEA04B-6C45-41A3-AA36-AE43204C6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F9220B-95EF-4768-9583-79FDFB8F6C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3DFB21-B9C3-4CF8-AF1D-1C79FA87F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E442D7-A17F-477C-853A-BF804EBFF4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DE7F1-A22C-46D6-9B48-1C26C50418E1}"/>
              </a:ext>
            </a:extLst>
          </p:cNvPr>
          <p:cNvSpPr>
            <a:spLocks noGrp="1"/>
          </p:cNvSpPr>
          <p:nvPr>
            <p:ph type="dt" sz="half" idx="10"/>
          </p:nvPr>
        </p:nvSpPr>
        <p:spPr/>
        <p:txBody>
          <a:bodyPr/>
          <a:lstStyle/>
          <a:p>
            <a:fld id="{A55BDA75-5386-4D04-B839-B27432556703}" type="datetimeFigureOut">
              <a:rPr lang="en-US" smtClean="0"/>
              <a:t>5/9/2019</a:t>
            </a:fld>
            <a:endParaRPr lang="en-US"/>
          </a:p>
        </p:txBody>
      </p:sp>
      <p:sp>
        <p:nvSpPr>
          <p:cNvPr id="8" name="Footer Placeholder 7">
            <a:extLst>
              <a:ext uri="{FF2B5EF4-FFF2-40B4-BE49-F238E27FC236}">
                <a16:creationId xmlns:a16="http://schemas.microsoft.com/office/drawing/2014/main" id="{13F2E03C-2747-4581-B685-4BE73A0845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C6797C-2496-498F-BCFA-4FB4E10D1880}"/>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426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3A6B-DA0A-4482-9FDF-397F0A3C31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BF3341-CE2D-45ED-8BD6-472029F41802}"/>
              </a:ext>
            </a:extLst>
          </p:cNvPr>
          <p:cNvSpPr>
            <a:spLocks noGrp="1"/>
          </p:cNvSpPr>
          <p:nvPr>
            <p:ph type="dt" sz="half" idx="10"/>
          </p:nvPr>
        </p:nvSpPr>
        <p:spPr/>
        <p:txBody>
          <a:bodyPr/>
          <a:lstStyle/>
          <a:p>
            <a:fld id="{A55BDA75-5386-4D04-B839-B27432556703}" type="datetimeFigureOut">
              <a:rPr lang="en-US" smtClean="0"/>
              <a:t>5/9/2019</a:t>
            </a:fld>
            <a:endParaRPr lang="en-US"/>
          </a:p>
        </p:txBody>
      </p:sp>
      <p:sp>
        <p:nvSpPr>
          <p:cNvPr id="4" name="Footer Placeholder 3">
            <a:extLst>
              <a:ext uri="{FF2B5EF4-FFF2-40B4-BE49-F238E27FC236}">
                <a16:creationId xmlns:a16="http://schemas.microsoft.com/office/drawing/2014/main" id="{EB1B44C4-FB25-4AA5-9545-30BF28CB3B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DA24B6-FB55-4458-B1E0-E20E5120D173}"/>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64275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86423-5262-4DBC-8989-813FA5B45042}"/>
              </a:ext>
            </a:extLst>
          </p:cNvPr>
          <p:cNvSpPr>
            <a:spLocks noGrp="1"/>
          </p:cNvSpPr>
          <p:nvPr>
            <p:ph type="dt" sz="half" idx="10"/>
          </p:nvPr>
        </p:nvSpPr>
        <p:spPr/>
        <p:txBody>
          <a:bodyPr/>
          <a:lstStyle/>
          <a:p>
            <a:fld id="{A55BDA75-5386-4D04-B839-B27432556703}" type="datetimeFigureOut">
              <a:rPr lang="en-US" smtClean="0"/>
              <a:t>5/9/2019</a:t>
            </a:fld>
            <a:endParaRPr lang="en-US"/>
          </a:p>
        </p:txBody>
      </p:sp>
      <p:sp>
        <p:nvSpPr>
          <p:cNvPr id="3" name="Footer Placeholder 2">
            <a:extLst>
              <a:ext uri="{FF2B5EF4-FFF2-40B4-BE49-F238E27FC236}">
                <a16:creationId xmlns:a16="http://schemas.microsoft.com/office/drawing/2014/main" id="{C637777B-CAF3-4236-A1B4-567D9A688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6AE92-A08B-4889-A916-D8153B36FEAD}"/>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6813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764B-0DCE-42FA-B53F-E8736AD44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225E-EF90-4284-BD60-1A6C2A10F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0A21EE-3AB8-42CB-9096-381A7395FD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DC9AF-8A4D-4419-A291-E4382A3DB0D7}"/>
              </a:ext>
            </a:extLst>
          </p:cNvPr>
          <p:cNvSpPr>
            <a:spLocks noGrp="1"/>
          </p:cNvSpPr>
          <p:nvPr>
            <p:ph type="dt" sz="half" idx="10"/>
          </p:nvPr>
        </p:nvSpPr>
        <p:spPr/>
        <p:txBody>
          <a:bodyPr/>
          <a:lstStyle/>
          <a:p>
            <a:fld id="{A55BDA75-5386-4D04-B839-B27432556703}" type="datetimeFigureOut">
              <a:rPr lang="en-US" smtClean="0"/>
              <a:t>5/9/2019</a:t>
            </a:fld>
            <a:endParaRPr lang="en-US"/>
          </a:p>
        </p:txBody>
      </p:sp>
      <p:sp>
        <p:nvSpPr>
          <p:cNvPr id="6" name="Footer Placeholder 5">
            <a:extLst>
              <a:ext uri="{FF2B5EF4-FFF2-40B4-BE49-F238E27FC236}">
                <a16:creationId xmlns:a16="http://schemas.microsoft.com/office/drawing/2014/main" id="{FE4E95D5-3758-47EC-B615-1444DA397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D314E-6E6D-4549-8819-908ABD910159}"/>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92803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D7CE-51B9-481C-A731-9C5F43BF4B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720379-A6EB-49D0-BA73-58F18CF22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908AE9-586F-4122-AB7F-BF5C8F748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C7CE1-07C0-4FA7-985F-52B10490FE35}"/>
              </a:ext>
            </a:extLst>
          </p:cNvPr>
          <p:cNvSpPr>
            <a:spLocks noGrp="1"/>
          </p:cNvSpPr>
          <p:nvPr>
            <p:ph type="dt" sz="half" idx="10"/>
          </p:nvPr>
        </p:nvSpPr>
        <p:spPr/>
        <p:txBody>
          <a:bodyPr/>
          <a:lstStyle/>
          <a:p>
            <a:fld id="{A55BDA75-5386-4D04-B839-B27432556703}" type="datetimeFigureOut">
              <a:rPr lang="en-US" smtClean="0"/>
              <a:t>5/9/2019</a:t>
            </a:fld>
            <a:endParaRPr lang="en-US"/>
          </a:p>
        </p:txBody>
      </p:sp>
      <p:sp>
        <p:nvSpPr>
          <p:cNvPr id="6" name="Footer Placeholder 5">
            <a:extLst>
              <a:ext uri="{FF2B5EF4-FFF2-40B4-BE49-F238E27FC236}">
                <a16:creationId xmlns:a16="http://schemas.microsoft.com/office/drawing/2014/main" id="{81B666D6-4289-486A-8CDF-86165513D7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78D40-B543-4B42-9CE8-A1C20CE85BD3}"/>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42966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43E36-FCC1-4AC0-843F-B90D12725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540EEB-826B-454E-9658-164A2503D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CFD2C-6CBF-434D-9CEE-5B5ABA599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5BDA75-5386-4D04-B839-B27432556703}" type="datetimeFigureOut">
              <a:rPr lang="en-US" smtClean="0"/>
              <a:t>5/9/2019</a:t>
            </a:fld>
            <a:endParaRPr lang="en-US"/>
          </a:p>
        </p:txBody>
      </p:sp>
      <p:sp>
        <p:nvSpPr>
          <p:cNvPr id="5" name="Footer Placeholder 4">
            <a:extLst>
              <a:ext uri="{FF2B5EF4-FFF2-40B4-BE49-F238E27FC236}">
                <a16:creationId xmlns:a16="http://schemas.microsoft.com/office/drawing/2014/main" id="{E620F37A-886D-429F-A259-F61FA3E72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570332-C8EE-47E3-A2DD-0B1A1B9DC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4BC37-0A45-462C-85D4-0FC12F25B88F}" type="slidenum">
              <a:rPr lang="en-US" smtClean="0"/>
              <a:t>‹#›</a:t>
            </a:fld>
            <a:endParaRPr lang="en-US"/>
          </a:p>
        </p:txBody>
      </p:sp>
    </p:spTree>
    <p:extLst>
      <p:ext uri="{BB962C8B-B14F-4D97-AF65-F5344CB8AC3E}">
        <p14:creationId xmlns:p14="http://schemas.microsoft.com/office/powerpoint/2010/main" val="387040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C8FK9Xn1gU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442C-7961-475F-9F49-0D5368B3A001}"/>
              </a:ext>
            </a:extLst>
          </p:cNvPr>
          <p:cNvSpPr>
            <a:spLocks noGrp="1"/>
          </p:cNvSpPr>
          <p:nvPr>
            <p:ph type="ctrTitle"/>
          </p:nvPr>
        </p:nvSpPr>
        <p:spPr/>
        <p:txBody>
          <a:bodyPr/>
          <a:lstStyle/>
          <a:p>
            <a:r>
              <a:rPr lang="en-US" altLang="zh-CN" dirty="0"/>
              <a:t>OpenGL Programming Guide</a:t>
            </a:r>
            <a:endParaRPr lang="en-US" dirty="0"/>
          </a:p>
        </p:txBody>
      </p:sp>
      <p:sp>
        <p:nvSpPr>
          <p:cNvPr id="3" name="Subtitle 2">
            <a:extLst>
              <a:ext uri="{FF2B5EF4-FFF2-40B4-BE49-F238E27FC236}">
                <a16:creationId xmlns:a16="http://schemas.microsoft.com/office/drawing/2014/main" id="{870931BF-8E34-4464-9AB1-750786C03577}"/>
              </a:ext>
            </a:extLst>
          </p:cNvPr>
          <p:cNvSpPr>
            <a:spLocks noGrp="1"/>
          </p:cNvSpPr>
          <p:nvPr>
            <p:ph type="subTitle" idx="1"/>
          </p:nvPr>
        </p:nvSpPr>
        <p:spPr/>
        <p:txBody>
          <a:bodyPr/>
          <a:lstStyle/>
          <a:p>
            <a:r>
              <a:rPr lang="en-US" dirty="0"/>
              <a:t>Chap </a:t>
            </a:r>
            <a:r>
              <a:rPr lang="en-US" altLang="zh-CN" dirty="0"/>
              <a:t>10, Geometry Shader</a:t>
            </a:r>
            <a:endParaRPr lang="en-US" dirty="0"/>
          </a:p>
          <a:p>
            <a:r>
              <a:rPr lang="en-US" dirty="0"/>
              <a:t>Yifei Huang</a:t>
            </a:r>
          </a:p>
        </p:txBody>
      </p:sp>
    </p:spTree>
    <p:extLst>
      <p:ext uri="{BB962C8B-B14F-4D97-AF65-F5344CB8AC3E}">
        <p14:creationId xmlns:p14="http://schemas.microsoft.com/office/powerpoint/2010/main" val="1028324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9F16-C4CC-420D-9695-C4891AB74E05}"/>
              </a:ext>
            </a:extLst>
          </p:cNvPr>
          <p:cNvSpPr>
            <a:spLocks noGrp="1"/>
          </p:cNvSpPr>
          <p:nvPr>
            <p:ph type="title"/>
          </p:nvPr>
        </p:nvSpPr>
        <p:spPr/>
        <p:txBody>
          <a:bodyPr/>
          <a:lstStyle/>
          <a:p>
            <a:r>
              <a:rPr lang="en-US" dirty="0" err="1"/>
              <a:t>Lines_adjacency</a:t>
            </a:r>
            <a:r>
              <a:rPr lang="en-US" dirty="0"/>
              <a:t>, </a:t>
            </a:r>
            <a:r>
              <a:rPr lang="en-US" dirty="0" err="1"/>
              <a:t>triangles_adjacency</a:t>
            </a:r>
            <a:endParaRPr lang="en-US" dirty="0"/>
          </a:p>
        </p:txBody>
      </p:sp>
      <p:sp>
        <p:nvSpPr>
          <p:cNvPr id="3" name="Content Placeholder 2">
            <a:extLst>
              <a:ext uri="{FF2B5EF4-FFF2-40B4-BE49-F238E27FC236}">
                <a16:creationId xmlns:a16="http://schemas.microsoft.com/office/drawing/2014/main" id="{2CD1EDEE-C5A5-4C14-9564-A75F0A2BED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F43CD8F-E0E9-4244-ADE3-047FB42808BA}"/>
              </a:ext>
            </a:extLst>
          </p:cNvPr>
          <p:cNvPicPr>
            <a:picLocks noChangeAspect="1"/>
          </p:cNvPicPr>
          <p:nvPr/>
        </p:nvPicPr>
        <p:blipFill>
          <a:blip r:embed="rId2"/>
          <a:stretch>
            <a:fillRect/>
          </a:stretch>
        </p:blipFill>
        <p:spPr>
          <a:xfrm>
            <a:off x="2533650" y="2976562"/>
            <a:ext cx="7124700" cy="904875"/>
          </a:xfrm>
          <a:prstGeom prst="rect">
            <a:avLst/>
          </a:prstGeom>
        </p:spPr>
      </p:pic>
      <p:pic>
        <p:nvPicPr>
          <p:cNvPr id="5" name="Picture 4">
            <a:extLst>
              <a:ext uri="{FF2B5EF4-FFF2-40B4-BE49-F238E27FC236}">
                <a16:creationId xmlns:a16="http://schemas.microsoft.com/office/drawing/2014/main" id="{24DE7362-D133-4B55-A985-8697607853BD}"/>
              </a:ext>
            </a:extLst>
          </p:cNvPr>
          <p:cNvPicPr>
            <a:picLocks noChangeAspect="1"/>
          </p:cNvPicPr>
          <p:nvPr/>
        </p:nvPicPr>
        <p:blipFill>
          <a:blip r:embed="rId3"/>
          <a:stretch>
            <a:fillRect/>
          </a:stretch>
        </p:blipFill>
        <p:spPr>
          <a:xfrm>
            <a:off x="2654877" y="4698855"/>
            <a:ext cx="7277100" cy="847725"/>
          </a:xfrm>
          <a:prstGeom prst="rect">
            <a:avLst/>
          </a:prstGeom>
        </p:spPr>
      </p:pic>
    </p:spTree>
    <p:extLst>
      <p:ext uri="{BB962C8B-B14F-4D97-AF65-F5344CB8AC3E}">
        <p14:creationId xmlns:p14="http://schemas.microsoft.com/office/powerpoint/2010/main" val="2671778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B4B0-A5E1-4579-9464-4CCAE4AD10C8}"/>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B284BBCB-7DC2-474E-82DF-1E28F8C572E6}"/>
              </a:ext>
            </a:extLst>
          </p:cNvPr>
          <p:cNvSpPr>
            <a:spLocks noGrp="1"/>
          </p:cNvSpPr>
          <p:nvPr>
            <p:ph idx="1"/>
          </p:nvPr>
        </p:nvSpPr>
        <p:spPr>
          <a:xfrm>
            <a:off x="7713518" y="238991"/>
            <a:ext cx="4246418" cy="6499968"/>
          </a:xfrm>
        </p:spPr>
        <p:txBody>
          <a:bodyPr>
            <a:normAutofit fontScale="62500" lnSpcReduction="20000"/>
          </a:bodyPr>
          <a:lstStyle/>
          <a:p>
            <a:r>
              <a:rPr lang="en-US" dirty="0"/>
              <a:t>Output:</a:t>
            </a:r>
          </a:p>
          <a:p>
            <a:pPr lvl="1"/>
            <a:r>
              <a:rPr lang="en-US" dirty="0" err="1"/>
              <a:t>Triangle_strip</a:t>
            </a:r>
            <a:r>
              <a:rPr lang="en-US" dirty="0"/>
              <a:t> (triangles)</a:t>
            </a:r>
          </a:p>
          <a:p>
            <a:pPr lvl="1"/>
            <a:endParaRPr lang="en-US" dirty="0"/>
          </a:p>
          <a:p>
            <a:r>
              <a:rPr lang="en-US" dirty="0"/>
              <a:t>What will be emitted?</a:t>
            </a:r>
          </a:p>
          <a:p>
            <a:pPr lvl="1"/>
            <a:r>
              <a:rPr lang="en-US" dirty="0"/>
              <a:t>Emit a vertex </a:t>
            </a:r>
          </a:p>
          <a:p>
            <a:pPr lvl="2"/>
            <a:r>
              <a:rPr lang="en-US" dirty="0"/>
              <a:t>by calling </a:t>
            </a:r>
            <a:r>
              <a:rPr lang="en-US" dirty="0" err="1"/>
              <a:t>EmitVertex</a:t>
            </a:r>
            <a:r>
              <a:rPr lang="en-US" dirty="0"/>
              <a:t>()</a:t>
            </a:r>
          </a:p>
          <a:p>
            <a:endParaRPr lang="en-US" dirty="0"/>
          </a:p>
          <a:p>
            <a:r>
              <a:rPr lang="en-US" dirty="0"/>
              <a:t>What’s in the vertex?</a:t>
            </a:r>
          </a:p>
          <a:p>
            <a:pPr lvl="1"/>
            <a:r>
              <a:rPr lang="en-US" dirty="0" err="1"/>
              <a:t>gl_Position</a:t>
            </a:r>
            <a:endParaRPr lang="en-US" dirty="0"/>
          </a:p>
          <a:p>
            <a:pPr lvl="1"/>
            <a:r>
              <a:rPr lang="en-US" dirty="0"/>
              <a:t>think about vertex shader</a:t>
            </a:r>
          </a:p>
          <a:p>
            <a:endParaRPr lang="en-US" dirty="0"/>
          </a:p>
          <a:p>
            <a:r>
              <a:rPr lang="en-US" dirty="0"/>
              <a:t>What primitive will be output?</a:t>
            </a:r>
          </a:p>
          <a:p>
            <a:pPr lvl="1"/>
            <a:r>
              <a:rPr lang="en-US" dirty="0"/>
              <a:t>3 vertices make a triangle</a:t>
            </a:r>
          </a:p>
          <a:p>
            <a:endParaRPr lang="en-US" dirty="0"/>
          </a:p>
          <a:p>
            <a:r>
              <a:rPr lang="en-US" dirty="0"/>
              <a:t>Why use </a:t>
            </a:r>
            <a:r>
              <a:rPr lang="en-US" dirty="0" err="1"/>
              <a:t>triangle_strip</a:t>
            </a:r>
            <a:r>
              <a:rPr lang="en-US" dirty="0"/>
              <a:t>, not triangles?</a:t>
            </a:r>
          </a:p>
          <a:p>
            <a:pPr lvl="1"/>
            <a:r>
              <a:rPr lang="en-US" dirty="0"/>
              <a:t>Regard a triangle as a special </a:t>
            </a:r>
            <a:r>
              <a:rPr lang="en-US" dirty="0" err="1"/>
              <a:t>triangle_strip</a:t>
            </a:r>
            <a:r>
              <a:rPr lang="en-US" dirty="0"/>
              <a:t>.</a:t>
            </a:r>
          </a:p>
          <a:p>
            <a:pPr lvl="1"/>
            <a:r>
              <a:rPr lang="en-US" dirty="0"/>
              <a:t>GS support output type as:</a:t>
            </a:r>
          </a:p>
          <a:p>
            <a:pPr lvl="2"/>
            <a:r>
              <a:rPr lang="en-US" dirty="0"/>
              <a:t>Points, </a:t>
            </a:r>
            <a:r>
              <a:rPr lang="en-US" dirty="0" err="1"/>
              <a:t>line_strip</a:t>
            </a:r>
            <a:r>
              <a:rPr lang="en-US" dirty="0"/>
              <a:t>, </a:t>
            </a:r>
            <a:r>
              <a:rPr lang="en-US" dirty="0" err="1"/>
              <a:t>triangle_strip</a:t>
            </a:r>
            <a:endParaRPr lang="en-US" dirty="0"/>
          </a:p>
          <a:p>
            <a:pPr lvl="1"/>
            <a:r>
              <a:rPr lang="en-US" dirty="0"/>
              <a:t>No line, no triangle</a:t>
            </a:r>
          </a:p>
          <a:p>
            <a:pPr lvl="1"/>
            <a:endParaRPr lang="en-US" dirty="0"/>
          </a:p>
          <a:p>
            <a:r>
              <a:rPr lang="en-US" dirty="0"/>
              <a:t>What if I emit only 2 vertices?</a:t>
            </a:r>
          </a:p>
          <a:p>
            <a:pPr lvl="1"/>
            <a:r>
              <a:rPr lang="en-US" dirty="0"/>
              <a:t>This primitive will be discarded.</a:t>
            </a:r>
          </a:p>
        </p:txBody>
      </p:sp>
      <p:pic>
        <p:nvPicPr>
          <p:cNvPr id="5" name="Picture 4">
            <a:extLst>
              <a:ext uri="{FF2B5EF4-FFF2-40B4-BE49-F238E27FC236}">
                <a16:creationId xmlns:a16="http://schemas.microsoft.com/office/drawing/2014/main" id="{3F66DBCA-5FB5-460D-A45D-F411EFDC6762}"/>
              </a:ext>
            </a:extLst>
          </p:cNvPr>
          <p:cNvPicPr>
            <a:picLocks noChangeAspect="1"/>
          </p:cNvPicPr>
          <p:nvPr/>
        </p:nvPicPr>
        <p:blipFill>
          <a:blip r:embed="rId3"/>
          <a:stretch>
            <a:fillRect/>
          </a:stretch>
        </p:blipFill>
        <p:spPr>
          <a:xfrm>
            <a:off x="0" y="1688523"/>
            <a:ext cx="7618434" cy="4416136"/>
          </a:xfrm>
          <a:prstGeom prst="rect">
            <a:avLst/>
          </a:prstGeom>
        </p:spPr>
      </p:pic>
      <p:sp>
        <p:nvSpPr>
          <p:cNvPr id="4" name="Rectangle: Rounded Corners 3">
            <a:extLst>
              <a:ext uri="{FF2B5EF4-FFF2-40B4-BE49-F238E27FC236}">
                <a16:creationId xmlns:a16="http://schemas.microsoft.com/office/drawing/2014/main" id="{A2F829E5-DD60-42CD-ADB4-6FAFA9DA841D}"/>
              </a:ext>
            </a:extLst>
          </p:cNvPr>
          <p:cNvSpPr/>
          <p:nvPr/>
        </p:nvSpPr>
        <p:spPr>
          <a:xfrm>
            <a:off x="0" y="2382080"/>
            <a:ext cx="7356764" cy="469756"/>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B156CFE8-72D3-40BD-84B4-1E68BCEE74BB}"/>
              </a:ext>
            </a:extLst>
          </p:cNvPr>
          <p:cNvSpPr/>
          <p:nvPr/>
        </p:nvSpPr>
        <p:spPr>
          <a:xfrm>
            <a:off x="1347355" y="4006164"/>
            <a:ext cx="2123210" cy="815218"/>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F54139DF-496A-4C94-B859-DAA24D3B4E8F}"/>
              </a:ext>
            </a:extLst>
          </p:cNvPr>
          <p:cNvSpPr/>
          <p:nvPr/>
        </p:nvSpPr>
        <p:spPr>
          <a:xfrm>
            <a:off x="658088" y="5169477"/>
            <a:ext cx="2531922" cy="621253"/>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CA156713-A7C3-4FCC-AA73-6EC1852E14CA}"/>
              </a:ext>
            </a:extLst>
          </p:cNvPr>
          <p:cNvCxnSpPr/>
          <p:nvPr/>
        </p:nvCxnSpPr>
        <p:spPr>
          <a:xfrm flipH="1" flipV="1">
            <a:off x="2815936" y="5790730"/>
            <a:ext cx="374074" cy="578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67B711-624B-4397-AEF4-195692451D31}"/>
              </a:ext>
            </a:extLst>
          </p:cNvPr>
          <p:cNvSpPr txBox="1"/>
          <p:nvPr/>
        </p:nvSpPr>
        <p:spPr>
          <a:xfrm>
            <a:off x="3377045" y="6369627"/>
            <a:ext cx="2321053" cy="369332"/>
          </a:xfrm>
          <a:prstGeom prst="rect">
            <a:avLst/>
          </a:prstGeom>
          <a:noFill/>
        </p:spPr>
        <p:txBody>
          <a:bodyPr wrap="square" rtlCol="0">
            <a:spAutoFit/>
          </a:bodyPr>
          <a:lstStyle/>
          <a:p>
            <a:r>
              <a:rPr lang="en-US" dirty="0"/>
              <a:t>End current primitive </a:t>
            </a:r>
          </a:p>
        </p:txBody>
      </p:sp>
    </p:spTree>
    <p:extLst>
      <p:ext uri="{BB962C8B-B14F-4D97-AF65-F5344CB8AC3E}">
        <p14:creationId xmlns:p14="http://schemas.microsoft.com/office/powerpoint/2010/main" val="2607815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178072-6D39-4E66-BE95-F29C5FD3F617}"/>
              </a:ext>
            </a:extLst>
          </p:cNvPr>
          <p:cNvSpPr/>
          <p:nvPr/>
        </p:nvSpPr>
        <p:spPr>
          <a:xfrm>
            <a:off x="4890665" y="4733205"/>
            <a:ext cx="3411678" cy="1759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3C9513-FBC8-4F3E-8C2E-452DD959FEC6}"/>
              </a:ext>
            </a:extLst>
          </p:cNvPr>
          <p:cNvSpPr/>
          <p:nvPr/>
        </p:nvSpPr>
        <p:spPr>
          <a:xfrm>
            <a:off x="4679380" y="4570561"/>
            <a:ext cx="3411678" cy="1759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D116FA4-7F46-44FC-BBD2-6CD2BC95BD4E}"/>
              </a:ext>
            </a:extLst>
          </p:cNvPr>
          <p:cNvSpPr/>
          <p:nvPr/>
        </p:nvSpPr>
        <p:spPr>
          <a:xfrm>
            <a:off x="4468091" y="4349464"/>
            <a:ext cx="3411678" cy="1759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 </a:t>
            </a:r>
            <a:r>
              <a:rPr lang="en-US" b="1" dirty="0"/>
              <a:t>VS_GS_INTERFACE</a:t>
            </a:r>
            <a:r>
              <a:rPr lang="en-US" dirty="0"/>
              <a:t>{</a:t>
            </a:r>
          </a:p>
          <a:p>
            <a:r>
              <a:rPr lang="en-US" dirty="0"/>
              <a:t>	in vec4 position;</a:t>
            </a:r>
          </a:p>
          <a:p>
            <a:r>
              <a:rPr lang="en-US" dirty="0"/>
              <a:t>	in vec3 normal;</a:t>
            </a:r>
          </a:p>
          <a:p>
            <a:r>
              <a:rPr lang="en-US" dirty="0"/>
              <a:t>	in vec4 color;</a:t>
            </a:r>
          </a:p>
          <a:p>
            <a:r>
              <a:rPr lang="en-US" dirty="0"/>
              <a:t>	in vec2 </a:t>
            </a:r>
            <a:r>
              <a:rPr lang="en-US" dirty="0" err="1"/>
              <a:t>tex_coord</a:t>
            </a:r>
            <a:r>
              <a:rPr lang="en-US" dirty="0"/>
              <a:t>[4];</a:t>
            </a:r>
          </a:p>
          <a:p>
            <a:r>
              <a:rPr lang="en-US" dirty="0"/>
              <a:t>}</a:t>
            </a:r>
          </a:p>
        </p:txBody>
      </p:sp>
      <p:sp>
        <p:nvSpPr>
          <p:cNvPr id="5" name="Rectangle 4">
            <a:extLst>
              <a:ext uri="{FF2B5EF4-FFF2-40B4-BE49-F238E27FC236}">
                <a16:creationId xmlns:a16="http://schemas.microsoft.com/office/drawing/2014/main" id="{C078AFC7-8F08-4725-8BA5-430311DF4B1E}"/>
              </a:ext>
            </a:extLst>
          </p:cNvPr>
          <p:cNvSpPr/>
          <p:nvPr/>
        </p:nvSpPr>
        <p:spPr>
          <a:xfrm>
            <a:off x="266692" y="4349464"/>
            <a:ext cx="3411678" cy="1759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out </a:t>
            </a:r>
            <a:r>
              <a:rPr lang="en-US" b="1" dirty="0"/>
              <a:t>VS_GS_INTERFACE</a:t>
            </a:r>
            <a:r>
              <a:rPr lang="en-US" dirty="0"/>
              <a:t>{</a:t>
            </a:r>
          </a:p>
          <a:p>
            <a:r>
              <a:rPr lang="en-US" dirty="0"/>
              <a:t>	out vec4 position;</a:t>
            </a:r>
          </a:p>
          <a:p>
            <a:r>
              <a:rPr lang="en-US" dirty="0"/>
              <a:t>	out vec3 normal;</a:t>
            </a:r>
          </a:p>
          <a:p>
            <a:r>
              <a:rPr lang="en-US" dirty="0"/>
              <a:t>	out vec4 color;</a:t>
            </a:r>
          </a:p>
          <a:p>
            <a:r>
              <a:rPr lang="en-US" dirty="0"/>
              <a:t>	out vec2 </a:t>
            </a:r>
            <a:r>
              <a:rPr lang="en-US" dirty="0" err="1"/>
              <a:t>tex_coord</a:t>
            </a:r>
            <a:r>
              <a:rPr lang="en-US" dirty="0"/>
              <a:t>[4];</a:t>
            </a:r>
          </a:p>
          <a:p>
            <a:r>
              <a:rPr lang="en-US" dirty="0"/>
              <a:t>}</a:t>
            </a:r>
          </a:p>
        </p:txBody>
      </p:sp>
      <p:sp>
        <p:nvSpPr>
          <p:cNvPr id="2" name="Title 1">
            <a:extLst>
              <a:ext uri="{FF2B5EF4-FFF2-40B4-BE49-F238E27FC236}">
                <a16:creationId xmlns:a16="http://schemas.microsoft.com/office/drawing/2014/main" id="{9D7E4E0B-CB55-48C5-A227-AAFDD1086A0E}"/>
              </a:ext>
            </a:extLst>
          </p:cNvPr>
          <p:cNvSpPr>
            <a:spLocks noGrp="1"/>
          </p:cNvSpPr>
          <p:nvPr>
            <p:ph type="title"/>
          </p:nvPr>
        </p:nvSpPr>
        <p:spPr>
          <a:xfrm>
            <a:off x="838200" y="365125"/>
            <a:ext cx="11028218" cy="1325563"/>
          </a:xfrm>
        </p:spPr>
        <p:txBody>
          <a:bodyPr/>
          <a:lstStyle/>
          <a:p>
            <a:r>
              <a:rPr lang="en-US" dirty="0"/>
              <a:t>Vertex shader output </a:t>
            </a:r>
            <a:r>
              <a:rPr lang="en-US" dirty="0">
                <a:sym typeface="Wingdings" panose="05000000000000000000" pitchFamily="2" charset="2"/>
              </a:rPr>
              <a:t> geometry shader input</a:t>
            </a:r>
            <a:endParaRPr lang="en-US" dirty="0"/>
          </a:p>
        </p:txBody>
      </p:sp>
      <p:sp>
        <p:nvSpPr>
          <p:cNvPr id="16" name="Content Placeholder 15">
            <a:extLst>
              <a:ext uri="{FF2B5EF4-FFF2-40B4-BE49-F238E27FC236}">
                <a16:creationId xmlns:a16="http://schemas.microsoft.com/office/drawing/2014/main" id="{FF7146EB-8B6B-4252-9494-FFDE3DD0C308}"/>
              </a:ext>
            </a:extLst>
          </p:cNvPr>
          <p:cNvSpPr>
            <a:spLocks noGrp="1"/>
          </p:cNvSpPr>
          <p:nvPr>
            <p:ph idx="1"/>
          </p:nvPr>
        </p:nvSpPr>
        <p:spPr>
          <a:xfrm>
            <a:off x="838200" y="1825624"/>
            <a:ext cx="10685318" cy="1901105"/>
          </a:xfrm>
        </p:spPr>
        <p:txBody>
          <a:bodyPr>
            <a:normAutofit fontScale="92500" lnSpcReduction="20000"/>
          </a:bodyPr>
          <a:lstStyle/>
          <a:p>
            <a:r>
              <a:rPr lang="en-US" dirty="0" err="1"/>
              <a:t>gl_in</a:t>
            </a:r>
            <a:endParaRPr lang="en-US" dirty="0"/>
          </a:p>
          <a:p>
            <a:r>
              <a:rPr lang="en-US" dirty="0"/>
              <a:t>Input Block from vertex shader</a:t>
            </a:r>
          </a:p>
          <a:p>
            <a:pPr lvl="1"/>
            <a:r>
              <a:rPr lang="en-US" dirty="0"/>
              <a:t>Mapped by block name, e.g., VS_GS_INTERFACE here</a:t>
            </a:r>
          </a:p>
          <a:p>
            <a:r>
              <a:rPr lang="en-US" dirty="0" err="1"/>
              <a:t>gl_PrimitiveIDIn</a:t>
            </a:r>
            <a:r>
              <a:rPr lang="en-US" dirty="0"/>
              <a:t>, </a:t>
            </a:r>
            <a:r>
              <a:rPr lang="en-US" dirty="0" err="1"/>
              <a:t>gl_InvocationID</a:t>
            </a:r>
            <a:endParaRPr lang="en-US" dirty="0"/>
          </a:p>
          <a:p>
            <a:pPr lvl="1"/>
            <a:r>
              <a:rPr lang="en-US" dirty="0"/>
              <a:t>Equivalent to </a:t>
            </a:r>
            <a:r>
              <a:rPr lang="en-US" dirty="0" err="1"/>
              <a:t>gl_PrimitiveID</a:t>
            </a:r>
            <a:r>
              <a:rPr lang="en-US" dirty="0"/>
              <a:t> in vertex shader</a:t>
            </a:r>
          </a:p>
          <a:p>
            <a:pPr lvl="1"/>
            <a:endParaRPr lang="en-US" dirty="0"/>
          </a:p>
        </p:txBody>
      </p:sp>
      <p:sp>
        <p:nvSpPr>
          <p:cNvPr id="17" name="Arrow: Right 16">
            <a:extLst>
              <a:ext uri="{FF2B5EF4-FFF2-40B4-BE49-F238E27FC236}">
                <a16:creationId xmlns:a16="http://schemas.microsoft.com/office/drawing/2014/main" id="{CBEB8382-8D33-480B-BD5A-B8E5D7326A84}"/>
              </a:ext>
            </a:extLst>
          </p:cNvPr>
          <p:cNvSpPr/>
          <p:nvPr/>
        </p:nvSpPr>
        <p:spPr>
          <a:xfrm>
            <a:off x="3803069" y="4652603"/>
            <a:ext cx="529940" cy="115339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AE8D8C5-F1EC-4B6B-9BC8-C665521B54A0}"/>
              </a:ext>
            </a:extLst>
          </p:cNvPr>
          <p:cNvSpPr/>
          <p:nvPr/>
        </p:nvSpPr>
        <p:spPr>
          <a:xfrm>
            <a:off x="8513628" y="4359334"/>
            <a:ext cx="3678372" cy="1970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 </a:t>
            </a:r>
            <a:r>
              <a:rPr lang="en-US" dirty="0" err="1"/>
              <a:t>gl_PerVertex</a:t>
            </a:r>
            <a:r>
              <a:rPr lang="en-US" dirty="0"/>
              <a:t>{</a:t>
            </a:r>
          </a:p>
          <a:p>
            <a:r>
              <a:rPr lang="en-US" dirty="0"/>
              <a:t>	vec4 	</a:t>
            </a:r>
            <a:r>
              <a:rPr lang="en-US" dirty="0" err="1"/>
              <a:t>gl_Position</a:t>
            </a:r>
            <a:r>
              <a:rPr lang="en-US" dirty="0"/>
              <a:t>;</a:t>
            </a:r>
          </a:p>
          <a:p>
            <a:r>
              <a:rPr lang="en-US" dirty="0"/>
              <a:t>	float 	</a:t>
            </a:r>
            <a:r>
              <a:rPr lang="en-US" dirty="0" err="1"/>
              <a:t>gl_PointSize</a:t>
            </a:r>
            <a:r>
              <a:rPr lang="en-US" dirty="0"/>
              <a:t>;</a:t>
            </a:r>
          </a:p>
          <a:p>
            <a:r>
              <a:rPr lang="en-US" dirty="0"/>
              <a:t>	float 	</a:t>
            </a:r>
            <a:r>
              <a:rPr lang="en-US" dirty="0" err="1"/>
              <a:t>gl_ClipDistance</a:t>
            </a:r>
            <a:r>
              <a:rPr lang="en-US" dirty="0"/>
              <a:t>[];</a:t>
            </a:r>
          </a:p>
          <a:p>
            <a:r>
              <a:rPr lang="en-US" dirty="0"/>
              <a:t>	gloat 	</a:t>
            </a:r>
            <a:r>
              <a:rPr lang="en-US" dirty="0" err="1"/>
              <a:t>gl_CullDistance</a:t>
            </a:r>
            <a:r>
              <a:rPr lang="en-US" dirty="0"/>
              <a:t>[];</a:t>
            </a:r>
          </a:p>
          <a:p>
            <a:r>
              <a:rPr lang="en-US" dirty="0"/>
              <a:t>} </a:t>
            </a:r>
            <a:r>
              <a:rPr lang="en-US" dirty="0" err="1"/>
              <a:t>gl_in</a:t>
            </a:r>
            <a:r>
              <a:rPr lang="en-US" dirty="0"/>
              <a:t>[];</a:t>
            </a:r>
          </a:p>
        </p:txBody>
      </p:sp>
    </p:spTree>
    <p:extLst>
      <p:ext uri="{BB962C8B-B14F-4D97-AF65-F5344CB8AC3E}">
        <p14:creationId xmlns:p14="http://schemas.microsoft.com/office/powerpoint/2010/main" val="2888523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AA8E-083D-42AC-A69D-454F699EC043}"/>
              </a:ext>
            </a:extLst>
          </p:cNvPr>
          <p:cNvSpPr>
            <a:spLocks noGrp="1"/>
          </p:cNvSpPr>
          <p:nvPr>
            <p:ph type="title"/>
          </p:nvPr>
        </p:nvSpPr>
        <p:spPr/>
        <p:txBody>
          <a:bodyPr/>
          <a:lstStyle/>
          <a:p>
            <a:r>
              <a:rPr lang="en-US" dirty="0"/>
              <a:t>A geometry shader can:</a:t>
            </a:r>
          </a:p>
        </p:txBody>
      </p:sp>
      <p:sp>
        <p:nvSpPr>
          <p:cNvPr id="3" name="Content Placeholder 2">
            <a:extLst>
              <a:ext uri="{FF2B5EF4-FFF2-40B4-BE49-F238E27FC236}">
                <a16:creationId xmlns:a16="http://schemas.microsoft.com/office/drawing/2014/main" id="{CEEF66CA-0D48-453D-8900-4F0D7DC896B2}"/>
              </a:ext>
            </a:extLst>
          </p:cNvPr>
          <p:cNvSpPr>
            <a:spLocks noGrp="1"/>
          </p:cNvSpPr>
          <p:nvPr>
            <p:ph idx="1"/>
          </p:nvPr>
        </p:nvSpPr>
        <p:spPr>
          <a:xfrm>
            <a:off x="838200" y="4613563"/>
            <a:ext cx="10515600" cy="1563399"/>
          </a:xfrm>
        </p:spPr>
        <p:txBody>
          <a:bodyPr/>
          <a:lstStyle/>
          <a:p>
            <a:r>
              <a:rPr lang="en-US" dirty="0"/>
              <a:t>Discard all</a:t>
            </a:r>
          </a:p>
          <a:p>
            <a:r>
              <a:rPr lang="en-US" dirty="0"/>
              <a:t>Filter half triangles</a:t>
            </a:r>
          </a:p>
        </p:txBody>
      </p:sp>
      <p:pic>
        <p:nvPicPr>
          <p:cNvPr id="5" name="Picture 4">
            <a:extLst>
              <a:ext uri="{FF2B5EF4-FFF2-40B4-BE49-F238E27FC236}">
                <a16:creationId xmlns:a16="http://schemas.microsoft.com/office/drawing/2014/main" id="{ADE03847-F3BE-48E0-843C-6286EB6F6AB6}"/>
              </a:ext>
            </a:extLst>
          </p:cNvPr>
          <p:cNvPicPr>
            <a:picLocks noChangeAspect="1"/>
          </p:cNvPicPr>
          <p:nvPr/>
        </p:nvPicPr>
        <p:blipFill>
          <a:blip r:embed="rId2"/>
          <a:stretch>
            <a:fillRect/>
          </a:stretch>
        </p:blipFill>
        <p:spPr>
          <a:xfrm>
            <a:off x="0" y="1825625"/>
            <a:ext cx="5753100" cy="2114550"/>
          </a:xfrm>
          <a:prstGeom prst="rect">
            <a:avLst/>
          </a:prstGeom>
        </p:spPr>
      </p:pic>
      <p:pic>
        <p:nvPicPr>
          <p:cNvPr id="6" name="Picture 5">
            <a:extLst>
              <a:ext uri="{FF2B5EF4-FFF2-40B4-BE49-F238E27FC236}">
                <a16:creationId xmlns:a16="http://schemas.microsoft.com/office/drawing/2014/main" id="{5F011B7E-6881-476C-BCD1-0E5390D773BA}"/>
              </a:ext>
            </a:extLst>
          </p:cNvPr>
          <p:cNvPicPr>
            <a:picLocks noChangeAspect="1"/>
          </p:cNvPicPr>
          <p:nvPr/>
        </p:nvPicPr>
        <p:blipFill>
          <a:blip r:embed="rId3"/>
          <a:stretch>
            <a:fillRect/>
          </a:stretch>
        </p:blipFill>
        <p:spPr>
          <a:xfrm>
            <a:off x="5888182" y="1825625"/>
            <a:ext cx="6172200" cy="3895725"/>
          </a:xfrm>
          <a:prstGeom prst="rect">
            <a:avLst/>
          </a:prstGeom>
        </p:spPr>
      </p:pic>
      <p:cxnSp>
        <p:nvCxnSpPr>
          <p:cNvPr id="8" name="Straight Arrow Connector 7">
            <a:extLst>
              <a:ext uri="{FF2B5EF4-FFF2-40B4-BE49-F238E27FC236}">
                <a16:creationId xmlns:a16="http://schemas.microsoft.com/office/drawing/2014/main" id="{8422DB34-49F0-4FBA-9C27-ABA73E0861C5}"/>
              </a:ext>
            </a:extLst>
          </p:cNvPr>
          <p:cNvCxnSpPr/>
          <p:nvPr/>
        </p:nvCxnSpPr>
        <p:spPr>
          <a:xfrm flipV="1">
            <a:off x="2067791" y="3940175"/>
            <a:ext cx="0" cy="496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28A4880-36A1-40EF-A7A2-3BB556DE2218}"/>
              </a:ext>
            </a:extLst>
          </p:cNvPr>
          <p:cNvCxnSpPr/>
          <p:nvPr/>
        </p:nvCxnSpPr>
        <p:spPr>
          <a:xfrm>
            <a:off x="4010891" y="5340927"/>
            <a:ext cx="1742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045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AA5D-EC8E-4B8D-BE32-0EA7BF53B4C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BDE7E40F-7D30-4B37-9B6D-925DEBD44E65}"/>
              </a:ext>
            </a:extLst>
          </p:cNvPr>
          <p:cNvPicPr>
            <a:picLocks noChangeAspect="1"/>
          </p:cNvPicPr>
          <p:nvPr/>
        </p:nvPicPr>
        <p:blipFill rotWithShape="1">
          <a:blip r:embed="rId2"/>
          <a:srcRect t="6030" r="33984" b="47273"/>
          <a:stretch/>
        </p:blipFill>
        <p:spPr>
          <a:xfrm>
            <a:off x="-1" y="0"/>
            <a:ext cx="4104409" cy="3904316"/>
          </a:xfrm>
          <a:prstGeom prst="rect">
            <a:avLst/>
          </a:prstGeom>
        </p:spPr>
      </p:pic>
      <p:pic>
        <p:nvPicPr>
          <p:cNvPr id="5" name="Picture 4">
            <a:extLst>
              <a:ext uri="{FF2B5EF4-FFF2-40B4-BE49-F238E27FC236}">
                <a16:creationId xmlns:a16="http://schemas.microsoft.com/office/drawing/2014/main" id="{69637AB7-131C-49EC-ACDD-F3CCCF49D5FB}"/>
              </a:ext>
            </a:extLst>
          </p:cNvPr>
          <p:cNvPicPr>
            <a:picLocks noChangeAspect="1"/>
          </p:cNvPicPr>
          <p:nvPr/>
        </p:nvPicPr>
        <p:blipFill rotWithShape="1">
          <a:blip r:embed="rId3"/>
          <a:srcRect t="12174" r="15280" b="30037"/>
          <a:stretch/>
        </p:blipFill>
        <p:spPr>
          <a:xfrm>
            <a:off x="-1" y="4153994"/>
            <a:ext cx="5272879" cy="2704006"/>
          </a:xfrm>
          <a:prstGeom prst="rect">
            <a:avLst/>
          </a:prstGeom>
        </p:spPr>
      </p:pic>
      <p:pic>
        <p:nvPicPr>
          <p:cNvPr id="6" name="Picture 5">
            <a:extLst>
              <a:ext uri="{FF2B5EF4-FFF2-40B4-BE49-F238E27FC236}">
                <a16:creationId xmlns:a16="http://schemas.microsoft.com/office/drawing/2014/main" id="{B55C46CD-35D2-45FC-ADB1-40B5474985EB}"/>
              </a:ext>
            </a:extLst>
          </p:cNvPr>
          <p:cNvPicPr>
            <a:picLocks noChangeAspect="1"/>
          </p:cNvPicPr>
          <p:nvPr/>
        </p:nvPicPr>
        <p:blipFill rotWithShape="1">
          <a:blip r:embed="rId4"/>
          <a:srcRect l="30884" t="3084" r="28754"/>
          <a:stretch/>
        </p:blipFill>
        <p:spPr>
          <a:xfrm>
            <a:off x="10751416" y="1200310"/>
            <a:ext cx="1204768" cy="2704006"/>
          </a:xfrm>
          <a:prstGeom prst="rect">
            <a:avLst/>
          </a:prstGeom>
        </p:spPr>
      </p:pic>
      <p:pic>
        <p:nvPicPr>
          <p:cNvPr id="7" name="Picture 6">
            <a:extLst>
              <a:ext uri="{FF2B5EF4-FFF2-40B4-BE49-F238E27FC236}">
                <a16:creationId xmlns:a16="http://schemas.microsoft.com/office/drawing/2014/main" id="{371B612E-AF26-455A-898F-F503874D018E}"/>
              </a:ext>
            </a:extLst>
          </p:cNvPr>
          <p:cNvPicPr>
            <a:picLocks noChangeAspect="1"/>
          </p:cNvPicPr>
          <p:nvPr/>
        </p:nvPicPr>
        <p:blipFill rotWithShape="1">
          <a:blip r:embed="rId2"/>
          <a:srcRect t="53866"/>
          <a:stretch/>
        </p:blipFill>
        <p:spPr>
          <a:xfrm>
            <a:off x="4121911" y="0"/>
            <a:ext cx="6318303" cy="3919890"/>
          </a:xfrm>
          <a:prstGeom prst="rect">
            <a:avLst/>
          </a:prstGeom>
        </p:spPr>
      </p:pic>
      <p:sp>
        <p:nvSpPr>
          <p:cNvPr id="11" name="TextBox 10">
            <a:extLst>
              <a:ext uri="{FF2B5EF4-FFF2-40B4-BE49-F238E27FC236}">
                <a16:creationId xmlns:a16="http://schemas.microsoft.com/office/drawing/2014/main" id="{CE56BC8A-97BA-451C-B416-3F13182A90BD}"/>
              </a:ext>
            </a:extLst>
          </p:cNvPr>
          <p:cNvSpPr txBox="1"/>
          <p:nvPr/>
        </p:nvSpPr>
        <p:spPr>
          <a:xfrm>
            <a:off x="6518387" y="3956028"/>
            <a:ext cx="519694" cy="461665"/>
          </a:xfrm>
          <a:prstGeom prst="rect">
            <a:avLst/>
          </a:prstGeom>
          <a:noFill/>
        </p:spPr>
        <p:txBody>
          <a:bodyPr wrap="none" rtlCol="0">
            <a:spAutoFit/>
          </a:bodyPr>
          <a:lstStyle/>
          <a:p>
            <a:r>
              <a:rPr lang="en-US" sz="2400" dirty="0"/>
              <a:t>GS</a:t>
            </a:r>
          </a:p>
        </p:txBody>
      </p:sp>
      <p:sp>
        <p:nvSpPr>
          <p:cNvPr id="12" name="TextBox 11">
            <a:extLst>
              <a:ext uri="{FF2B5EF4-FFF2-40B4-BE49-F238E27FC236}">
                <a16:creationId xmlns:a16="http://schemas.microsoft.com/office/drawing/2014/main" id="{9290171B-A963-4557-8F48-FBEB10624ADD}"/>
              </a:ext>
            </a:extLst>
          </p:cNvPr>
          <p:cNvSpPr txBox="1"/>
          <p:nvPr/>
        </p:nvSpPr>
        <p:spPr>
          <a:xfrm>
            <a:off x="6527372" y="4775916"/>
            <a:ext cx="462434" cy="461665"/>
          </a:xfrm>
          <a:prstGeom prst="rect">
            <a:avLst/>
          </a:prstGeom>
          <a:noFill/>
        </p:spPr>
        <p:txBody>
          <a:bodyPr wrap="none" rtlCol="0">
            <a:spAutoFit/>
          </a:bodyPr>
          <a:lstStyle/>
          <a:p>
            <a:r>
              <a:rPr lang="en-US" sz="2400" dirty="0"/>
              <a:t>FS</a:t>
            </a:r>
          </a:p>
        </p:txBody>
      </p:sp>
      <p:sp>
        <p:nvSpPr>
          <p:cNvPr id="13" name="Isosceles Triangle 12">
            <a:extLst>
              <a:ext uri="{FF2B5EF4-FFF2-40B4-BE49-F238E27FC236}">
                <a16:creationId xmlns:a16="http://schemas.microsoft.com/office/drawing/2014/main" id="{5FDAE61C-68CA-497B-BB51-32DB57157448}"/>
              </a:ext>
            </a:extLst>
          </p:cNvPr>
          <p:cNvSpPr/>
          <p:nvPr/>
        </p:nvSpPr>
        <p:spPr>
          <a:xfrm>
            <a:off x="7132403" y="4213099"/>
            <a:ext cx="455348" cy="84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5E5B33C-5DA9-430A-9EB4-F6838BC702AA}"/>
              </a:ext>
            </a:extLst>
          </p:cNvPr>
          <p:cNvSpPr/>
          <p:nvPr/>
        </p:nvSpPr>
        <p:spPr>
          <a:xfrm>
            <a:off x="8271153" y="4310128"/>
            <a:ext cx="455348" cy="84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F135EAD-DFBB-42D3-BEB3-9D02B08C5E38}"/>
              </a:ext>
            </a:extLst>
          </p:cNvPr>
          <p:cNvPicPr>
            <a:picLocks noChangeAspect="1"/>
          </p:cNvPicPr>
          <p:nvPr/>
        </p:nvPicPr>
        <p:blipFill rotWithShape="1">
          <a:blip r:embed="rId5"/>
          <a:srcRect t="63343"/>
          <a:stretch/>
        </p:blipFill>
        <p:spPr>
          <a:xfrm>
            <a:off x="5298729" y="5254305"/>
            <a:ext cx="6550561" cy="1603695"/>
          </a:xfrm>
          <a:prstGeom prst="rect">
            <a:avLst/>
          </a:prstGeom>
        </p:spPr>
      </p:pic>
      <p:sp>
        <p:nvSpPr>
          <p:cNvPr id="27" name="Isosceles Triangle 26">
            <a:extLst>
              <a:ext uri="{FF2B5EF4-FFF2-40B4-BE49-F238E27FC236}">
                <a16:creationId xmlns:a16="http://schemas.microsoft.com/office/drawing/2014/main" id="{5B897AD5-C4E5-4652-B33F-9387B43E7697}"/>
              </a:ext>
            </a:extLst>
          </p:cNvPr>
          <p:cNvSpPr/>
          <p:nvPr/>
        </p:nvSpPr>
        <p:spPr>
          <a:xfrm>
            <a:off x="8464593" y="4191010"/>
            <a:ext cx="455348" cy="84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A7B5A919-CA52-4D30-AE03-E21BA50F8FAD}"/>
              </a:ext>
            </a:extLst>
          </p:cNvPr>
          <p:cNvSpPr/>
          <p:nvPr/>
        </p:nvSpPr>
        <p:spPr>
          <a:xfrm>
            <a:off x="8704439" y="4039190"/>
            <a:ext cx="455348" cy="84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8BA63400-340E-470E-A135-37CA70BAE2A8}"/>
              </a:ext>
            </a:extLst>
          </p:cNvPr>
          <p:cNvSpPr/>
          <p:nvPr/>
        </p:nvSpPr>
        <p:spPr>
          <a:xfrm>
            <a:off x="8962286" y="3899108"/>
            <a:ext cx="455348" cy="8469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7E3ED26-8DE4-4BAD-8AF6-525400B754FA}"/>
              </a:ext>
            </a:extLst>
          </p:cNvPr>
          <p:cNvSpPr txBox="1"/>
          <p:nvPr/>
        </p:nvSpPr>
        <p:spPr>
          <a:xfrm>
            <a:off x="9687082" y="4532130"/>
            <a:ext cx="343364" cy="369332"/>
          </a:xfrm>
          <a:prstGeom prst="rect">
            <a:avLst/>
          </a:prstGeom>
          <a:noFill/>
        </p:spPr>
        <p:txBody>
          <a:bodyPr wrap="none" rtlCol="0">
            <a:spAutoFit/>
          </a:bodyPr>
          <a:lstStyle/>
          <a:p>
            <a:r>
              <a:rPr lang="en-US" dirty="0"/>
              <a:t>…</a:t>
            </a:r>
          </a:p>
        </p:txBody>
      </p:sp>
      <p:sp>
        <p:nvSpPr>
          <p:cNvPr id="8" name="Arrow: Right 7">
            <a:extLst>
              <a:ext uri="{FF2B5EF4-FFF2-40B4-BE49-F238E27FC236}">
                <a16:creationId xmlns:a16="http://schemas.microsoft.com/office/drawing/2014/main" id="{D9D465AA-440B-4E58-9721-8954B06A6C70}"/>
              </a:ext>
            </a:extLst>
          </p:cNvPr>
          <p:cNvSpPr/>
          <p:nvPr/>
        </p:nvSpPr>
        <p:spPr>
          <a:xfrm>
            <a:off x="7754373" y="4532130"/>
            <a:ext cx="421200" cy="50586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475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6076448" y="1827688"/>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1591034" y="1827688"/>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a:off x="3977474" y="2490469"/>
            <a:ext cx="2098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4404400" y="2047132"/>
            <a:ext cx="1525546" cy="461665"/>
          </a:xfrm>
          <a:prstGeom prst="rect">
            <a:avLst/>
          </a:prstGeom>
          <a:noFill/>
        </p:spPr>
        <p:txBody>
          <a:bodyPr wrap="none" rtlCol="0">
            <a:spAutoFit/>
          </a:bodyPr>
          <a:lstStyle/>
          <a:p>
            <a:r>
              <a:rPr lang="en-US" sz="2400" dirty="0"/>
              <a:t>Stream = 0</a:t>
            </a:r>
          </a:p>
        </p:txBody>
      </p:sp>
    </p:spTree>
    <p:extLst>
      <p:ext uri="{BB962C8B-B14F-4D97-AF65-F5344CB8AC3E}">
        <p14:creationId xmlns:p14="http://schemas.microsoft.com/office/powerpoint/2010/main" val="316191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6076448" y="1827688"/>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1591034" y="1827688"/>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a:off x="3977474" y="2490469"/>
            <a:ext cx="2098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4404400" y="2047132"/>
            <a:ext cx="1525546" cy="461665"/>
          </a:xfrm>
          <a:prstGeom prst="rect">
            <a:avLst/>
          </a:prstGeom>
          <a:noFill/>
        </p:spPr>
        <p:txBody>
          <a:bodyPr wrap="none" rtlCol="0">
            <a:spAutoFit/>
          </a:bodyPr>
          <a:lstStyle/>
          <a:p>
            <a:r>
              <a:rPr lang="en-US" sz="2400" dirty="0"/>
              <a:t>Stream = 0</a:t>
            </a:r>
          </a:p>
        </p:txBody>
      </p:sp>
      <p:grpSp>
        <p:nvGrpSpPr>
          <p:cNvPr id="23" name="Group 22">
            <a:extLst>
              <a:ext uri="{FF2B5EF4-FFF2-40B4-BE49-F238E27FC236}">
                <a16:creationId xmlns:a16="http://schemas.microsoft.com/office/drawing/2014/main" id="{6523320B-EDB6-4801-AB34-1CF1026DA1B6}"/>
              </a:ext>
            </a:extLst>
          </p:cNvPr>
          <p:cNvGrpSpPr/>
          <p:nvPr/>
        </p:nvGrpSpPr>
        <p:grpSpPr>
          <a:xfrm>
            <a:off x="4152899" y="2508798"/>
            <a:ext cx="1959398" cy="3617527"/>
            <a:chOff x="4152899" y="2508798"/>
            <a:chExt cx="1959398" cy="3617527"/>
          </a:xfrm>
        </p:grpSpPr>
        <p:grpSp>
          <p:nvGrpSpPr>
            <p:cNvPr id="24" name="Group 23">
              <a:extLst>
                <a:ext uri="{FF2B5EF4-FFF2-40B4-BE49-F238E27FC236}">
                  <a16:creationId xmlns:a16="http://schemas.microsoft.com/office/drawing/2014/main" id="{784EEC3E-71F4-4255-BF76-7ECDB84E52F3}"/>
                </a:ext>
              </a:extLst>
            </p:cNvPr>
            <p:cNvGrpSpPr/>
            <p:nvPr/>
          </p:nvGrpSpPr>
          <p:grpSpPr>
            <a:xfrm>
              <a:off x="4156364" y="2508798"/>
              <a:ext cx="1952472" cy="3617527"/>
              <a:chOff x="4156364" y="3028342"/>
              <a:chExt cx="1952472" cy="3617527"/>
            </a:xfrm>
          </p:grpSpPr>
          <p:cxnSp>
            <p:nvCxnSpPr>
              <p:cNvPr id="27" name="Connector: Elbow 26">
                <a:extLst>
                  <a:ext uri="{FF2B5EF4-FFF2-40B4-BE49-F238E27FC236}">
                    <a16:creationId xmlns:a16="http://schemas.microsoft.com/office/drawing/2014/main" id="{735BA1DC-1E89-4BE2-9740-A0D9E0137E3E}"/>
                  </a:ext>
                </a:extLst>
              </p:cNvPr>
              <p:cNvCxnSpPr>
                <a:cxnSpLocks/>
              </p:cNvCxnSpPr>
              <p:nvPr/>
            </p:nvCxnSpPr>
            <p:spPr>
              <a:xfrm>
                <a:off x="4156364" y="3028342"/>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C08BCA-478C-45ED-910F-D707128170A5}"/>
                  </a:ext>
                </a:extLst>
              </p:cNvPr>
              <p:cNvSpPr txBox="1"/>
              <p:nvPr/>
            </p:nvSpPr>
            <p:spPr>
              <a:xfrm>
                <a:off x="4436788" y="4225758"/>
                <a:ext cx="1525546" cy="461665"/>
              </a:xfrm>
              <a:prstGeom prst="rect">
                <a:avLst/>
              </a:prstGeom>
              <a:noFill/>
            </p:spPr>
            <p:txBody>
              <a:bodyPr wrap="none" rtlCol="0">
                <a:spAutoFit/>
              </a:bodyPr>
              <a:lstStyle/>
              <a:p>
                <a:r>
                  <a:rPr lang="en-US" sz="2400" dirty="0"/>
                  <a:t>Stream = 1</a:t>
                </a:r>
              </a:p>
            </p:txBody>
          </p:sp>
          <p:sp>
            <p:nvSpPr>
              <p:cNvPr id="29" name="TextBox 28">
                <a:extLst>
                  <a:ext uri="{FF2B5EF4-FFF2-40B4-BE49-F238E27FC236}">
                    <a16:creationId xmlns:a16="http://schemas.microsoft.com/office/drawing/2014/main" id="{FFEDBD45-4380-4DCE-9432-EB818751A59E}"/>
                  </a:ext>
                </a:extLst>
              </p:cNvPr>
              <p:cNvSpPr txBox="1"/>
              <p:nvPr/>
            </p:nvSpPr>
            <p:spPr>
              <a:xfrm>
                <a:off x="4401137" y="5176859"/>
                <a:ext cx="1525546" cy="461665"/>
              </a:xfrm>
              <a:prstGeom prst="rect">
                <a:avLst/>
              </a:prstGeom>
              <a:noFill/>
            </p:spPr>
            <p:txBody>
              <a:bodyPr wrap="none" rtlCol="0">
                <a:spAutoFit/>
              </a:bodyPr>
              <a:lstStyle/>
              <a:p>
                <a:r>
                  <a:rPr lang="en-US" sz="2400" dirty="0"/>
                  <a:t>Stream = 2</a:t>
                </a:r>
              </a:p>
            </p:txBody>
          </p:sp>
          <p:sp>
            <p:nvSpPr>
              <p:cNvPr id="30" name="TextBox 29">
                <a:extLst>
                  <a:ext uri="{FF2B5EF4-FFF2-40B4-BE49-F238E27FC236}">
                    <a16:creationId xmlns:a16="http://schemas.microsoft.com/office/drawing/2014/main" id="{BF22ADC8-794E-4997-B637-1C8519B767E8}"/>
                  </a:ext>
                </a:extLst>
              </p:cNvPr>
              <p:cNvSpPr txBox="1"/>
              <p:nvPr/>
            </p:nvSpPr>
            <p:spPr>
              <a:xfrm>
                <a:off x="4754673" y="5814872"/>
                <a:ext cx="748923" cy="830997"/>
              </a:xfrm>
              <a:prstGeom prst="rect">
                <a:avLst/>
              </a:prstGeom>
              <a:noFill/>
            </p:spPr>
            <p:txBody>
              <a:bodyPr wrap="none" rtlCol="0">
                <a:spAutoFit/>
              </a:bodyPr>
              <a:lstStyle/>
              <a:p>
                <a:r>
                  <a:rPr lang="en-US" sz="4800" dirty="0"/>
                  <a:t>… </a:t>
                </a:r>
              </a:p>
            </p:txBody>
          </p:sp>
        </p:grpSp>
        <p:cxnSp>
          <p:nvCxnSpPr>
            <p:cNvPr id="25" name="Connector: Elbow 24">
              <a:extLst>
                <a:ext uri="{FF2B5EF4-FFF2-40B4-BE49-F238E27FC236}">
                  <a16:creationId xmlns:a16="http://schemas.microsoft.com/office/drawing/2014/main" id="{5733A8E5-2D7A-4764-9855-6D043EACE388}"/>
                </a:ext>
              </a:extLst>
            </p:cNvPr>
            <p:cNvCxnSpPr>
              <a:cxnSpLocks/>
            </p:cNvCxnSpPr>
            <p:nvPr/>
          </p:nvCxnSpPr>
          <p:spPr>
            <a:xfrm>
              <a:off x="4152899" y="3398950"/>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45BD6B-D209-4223-8E40-704A509F8EBA}"/>
                </a:ext>
              </a:extLst>
            </p:cNvPr>
            <p:cNvCxnSpPr>
              <a:cxnSpLocks/>
            </p:cNvCxnSpPr>
            <p:nvPr/>
          </p:nvCxnSpPr>
          <p:spPr>
            <a:xfrm>
              <a:off x="4159825" y="4133246"/>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28773B12-5FD8-426F-9D51-C78E9C9C11A7}"/>
              </a:ext>
            </a:extLst>
          </p:cNvPr>
          <p:cNvSpPr txBox="1"/>
          <p:nvPr/>
        </p:nvSpPr>
        <p:spPr>
          <a:xfrm>
            <a:off x="1346237" y="3429000"/>
            <a:ext cx="2430730" cy="3139321"/>
          </a:xfrm>
          <a:prstGeom prst="rect">
            <a:avLst/>
          </a:prstGeom>
          <a:noFill/>
        </p:spPr>
        <p:txBody>
          <a:bodyPr wrap="none" rtlCol="0">
            <a:spAutoFit/>
          </a:bodyPr>
          <a:lstStyle/>
          <a:p>
            <a:r>
              <a:rPr lang="en-US" dirty="0"/>
              <a:t>layout (stream = 0) out;</a:t>
            </a:r>
          </a:p>
          <a:p>
            <a:r>
              <a:rPr lang="en-US" dirty="0"/>
              <a:t>out vec4 foo;</a:t>
            </a:r>
          </a:p>
          <a:p>
            <a:r>
              <a:rPr lang="en-US" dirty="0"/>
              <a:t>out vec4 bar;</a:t>
            </a:r>
          </a:p>
          <a:p>
            <a:endParaRPr lang="en-US" dirty="0"/>
          </a:p>
          <a:p>
            <a:r>
              <a:rPr lang="en-US" dirty="0"/>
              <a:t>layout (stream =1) out;</a:t>
            </a:r>
          </a:p>
          <a:p>
            <a:r>
              <a:rPr lang="en-US" dirty="0"/>
              <a:t>out vec4 proton;</a:t>
            </a:r>
          </a:p>
          <a:p>
            <a:r>
              <a:rPr lang="en-US" dirty="0"/>
              <a:t>flat out float electron;</a:t>
            </a:r>
          </a:p>
          <a:p>
            <a:endParaRPr lang="en-US" dirty="0"/>
          </a:p>
          <a:p>
            <a:r>
              <a:rPr lang="en-US" dirty="0"/>
              <a:t>in vec2 elephant;</a:t>
            </a:r>
          </a:p>
          <a:p>
            <a:r>
              <a:rPr lang="en-US" dirty="0"/>
              <a:t>layout (stream = 2) out;</a:t>
            </a:r>
          </a:p>
          <a:p>
            <a:r>
              <a:rPr lang="en-US" dirty="0"/>
              <a:t>out vec4 </a:t>
            </a:r>
            <a:r>
              <a:rPr lang="en-US" dirty="0" err="1"/>
              <a:t>baz</a:t>
            </a:r>
            <a:r>
              <a:rPr lang="en-US" dirty="0"/>
              <a:t>; </a:t>
            </a:r>
          </a:p>
        </p:txBody>
      </p:sp>
    </p:spTree>
    <p:extLst>
      <p:ext uri="{BB962C8B-B14F-4D97-AF65-F5344CB8AC3E}">
        <p14:creationId xmlns:p14="http://schemas.microsoft.com/office/powerpoint/2010/main" val="1134040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6076448" y="1827688"/>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1591034" y="1827688"/>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a:off x="3977474" y="2490469"/>
            <a:ext cx="2098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4404400" y="2047132"/>
            <a:ext cx="1525546" cy="461665"/>
          </a:xfrm>
          <a:prstGeom prst="rect">
            <a:avLst/>
          </a:prstGeom>
          <a:noFill/>
        </p:spPr>
        <p:txBody>
          <a:bodyPr wrap="none" rtlCol="0">
            <a:spAutoFit/>
          </a:bodyPr>
          <a:lstStyle/>
          <a:p>
            <a:r>
              <a:rPr lang="en-US" sz="2400" dirty="0"/>
              <a:t>Stream = 0</a:t>
            </a:r>
          </a:p>
        </p:txBody>
      </p:sp>
      <p:grpSp>
        <p:nvGrpSpPr>
          <p:cNvPr id="23" name="Group 22">
            <a:extLst>
              <a:ext uri="{FF2B5EF4-FFF2-40B4-BE49-F238E27FC236}">
                <a16:creationId xmlns:a16="http://schemas.microsoft.com/office/drawing/2014/main" id="{6523320B-EDB6-4801-AB34-1CF1026DA1B6}"/>
              </a:ext>
            </a:extLst>
          </p:cNvPr>
          <p:cNvGrpSpPr/>
          <p:nvPr/>
        </p:nvGrpSpPr>
        <p:grpSpPr>
          <a:xfrm>
            <a:off x="4152899" y="2508798"/>
            <a:ext cx="1959398" cy="3617527"/>
            <a:chOff x="4152899" y="2508798"/>
            <a:chExt cx="1959398" cy="3617527"/>
          </a:xfrm>
        </p:grpSpPr>
        <p:grpSp>
          <p:nvGrpSpPr>
            <p:cNvPr id="24" name="Group 23">
              <a:extLst>
                <a:ext uri="{FF2B5EF4-FFF2-40B4-BE49-F238E27FC236}">
                  <a16:creationId xmlns:a16="http://schemas.microsoft.com/office/drawing/2014/main" id="{784EEC3E-71F4-4255-BF76-7ECDB84E52F3}"/>
                </a:ext>
              </a:extLst>
            </p:cNvPr>
            <p:cNvGrpSpPr/>
            <p:nvPr/>
          </p:nvGrpSpPr>
          <p:grpSpPr>
            <a:xfrm>
              <a:off x="4156364" y="2508798"/>
              <a:ext cx="1952472" cy="3617527"/>
              <a:chOff x="4156364" y="3028342"/>
              <a:chExt cx="1952472" cy="3617527"/>
            </a:xfrm>
          </p:grpSpPr>
          <p:cxnSp>
            <p:nvCxnSpPr>
              <p:cNvPr id="27" name="Connector: Elbow 26">
                <a:extLst>
                  <a:ext uri="{FF2B5EF4-FFF2-40B4-BE49-F238E27FC236}">
                    <a16:creationId xmlns:a16="http://schemas.microsoft.com/office/drawing/2014/main" id="{735BA1DC-1E89-4BE2-9740-A0D9E0137E3E}"/>
                  </a:ext>
                </a:extLst>
              </p:cNvPr>
              <p:cNvCxnSpPr>
                <a:cxnSpLocks/>
              </p:cNvCxnSpPr>
              <p:nvPr/>
            </p:nvCxnSpPr>
            <p:spPr>
              <a:xfrm>
                <a:off x="4156364" y="3028342"/>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C08BCA-478C-45ED-910F-D707128170A5}"/>
                  </a:ext>
                </a:extLst>
              </p:cNvPr>
              <p:cNvSpPr txBox="1"/>
              <p:nvPr/>
            </p:nvSpPr>
            <p:spPr>
              <a:xfrm>
                <a:off x="4436788" y="4225758"/>
                <a:ext cx="1525546" cy="461665"/>
              </a:xfrm>
              <a:prstGeom prst="rect">
                <a:avLst/>
              </a:prstGeom>
              <a:noFill/>
            </p:spPr>
            <p:txBody>
              <a:bodyPr wrap="none" rtlCol="0">
                <a:spAutoFit/>
              </a:bodyPr>
              <a:lstStyle/>
              <a:p>
                <a:r>
                  <a:rPr lang="en-US" sz="2400" dirty="0"/>
                  <a:t>Stream = 1</a:t>
                </a:r>
              </a:p>
            </p:txBody>
          </p:sp>
          <p:sp>
            <p:nvSpPr>
              <p:cNvPr id="29" name="TextBox 28">
                <a:extLst>
                  <a:ext uri="{FF2B5EF4-FFF2-40B4-BE49-F238E27FC236}">
                    <a16:creationId xmlns:a16="http://schemas.microsoft.com/office/drawing/2014/main" id="{FFEDBD45-4380-4DCE-9432-EB818751A59E}"/>
                  </a:ext>
                </a:extLst>
              </p:cNvPr>
              <p:cNvSpPr txBox="1"/>
              <p:nvPr/>
            </p:nvSpPr>
            <p:spPr>
              <a:xfrm>
                <a:off x="4401137" y="5176859"/>
                <a:ext cx="1525546" cy="461665"/>
              </a:xfrm>
              <a:prstGeom prst="rect">
                <a:avLst/>
              </a:prstGeom>
              <a:noFill/>
            </p:spPr>
            <p:txBody>
              <a:bodyPr wrap="none" rtlCol="0">
                <a:spAutoFit/>
              </a:bodyPr>
              <a:lstStyle/>
              <a:p>
                <a:r>
                  <a:rPr lang="en-US" sz="2400" dirty="0"/>
                  <a:t>Stream = 2</a:t>
                </a:r>
              </a:p>
            </p:txBody>
          </p:sp>
          <p:sp>
            <p:nvSpPr>
              <p:cNvPr id="30" name="TextBox 29">
                <a:extLst>
                  <a:ext uri="{FF2B5EF4-FFF2-40B4-BE49-F238E27FC236}">
                    <a16:creationId xmlns:a16="http://schemas.microsoft.com/office/drawing/2014/main" id="{BF22ADC8-794E-4997-B637-1C8519B767E8}"/>
                  </a:ext>
                </a:extLst>
              </p:cNvPr>
              <p:cNvSpPr txBox="1"/>
              <p:nvPr/>
            </p:nvSpPr>
            <p:spPr>
              <a:xfrm>
                <a:off x="4754673" y="5814872"/>
                <a:ext cx="748923" cy="830997"/>
              </a:xfrm>
              <a:prstGeom prst="rect">
                <a:avLst/>
              </a:prstGeom>
              <a:noFill/>
            </p:spPr>
            <p:txBody>
              <a:bodyPr wrap="none" rtlCol="0">
                <a:spAutoFit/>
              </a:bodyPr>
              <a:lstStyle/>
              <a:p>
                <a:r>
                  <a:rPr lang="en-US" sz="4800" dirty="0"/>
                  <a:t>… </a:t>
                </a:r>
              </a:p>
            </p:txBody>
          </p:sp>
        </p:grpSp>
        <p:cxnSp>
          <p:nvCxnSpPr>
            <p:cNvPr id="25" name="Connector: Elbow 24">
              <a:extLst>
                <a:ext uri="{FF2B5EF4-FFF2-40B4-BE49-F238E27FC236}">
                  <a16:creationId xmlns:a16="http://schemas.microsoft.com/office/drawing/2014/main" id="{5733A8E5-2D7A-4764-9855-6D043EACE388}"/>
                </a:ext>
              </a:extLst>
            </p:cNvPr>
            <p:cNvCxnSpPr>
              <a:cxnSpLocks/>
            </p:cNvCxnSpPr>
            <p:nvPr/>
          </p:nvCxnSpPr>
          <p:spPr>
            <a:xfrm>
              <a:off x="4152899" y="3398950"/>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45BD6B-D209-4223-8E40-704A509F8EBA}"/>
                </a:ext>
              </a:extLst>
            </p:cNvPr>
            <p:cNvCxnSpPr>
              <a:cxnSpLocks/>
            </p:cNvCxnSpPr>
            <p:nvPr/>
          </p:nvCxnSpPr>
          <p:spPr>
            <a:xfrm>
              <a:off x="4159825" y="4133246"/>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28773B12-5FD8-426F-9D51-C78E9C9C11A7}"/>
              </a:ext>
            </a:extLst>
          </p:cNvPr>
          <p:cNvSpPr txBox="1"/>
          <p:nvPr/>
        </p:nvSpPr>
        <p:spPr>
          <a:xfrm>
            <a:off x="617978" y="3269467"/>
            <a:ext cx="3217035" cy="3416320"/>
          </a:xfrm>
          <a:prstGeom prst="rect">
            <a:avLst/>
          </a:prstGeom>
          <a:noFill/>
          <a:ln>
            <a:solidFill>
              <a:schemeClr val="accent2"/>
            </a:solidFill>
          </a:ln>
        </p:spPr>
        <p:txBody>
          <a:bodyPr wrap="none" rtlCol="0">
            <a:spAutoFit/>
          </a:bodyPr>
          <a:lstStyle/>
          <a:p>
            <a:r>
              <a:rPr lang="en-US" dirty="0"/>
              <a:t>layout (stream = 0) out stream0{</a:t>
            </a:r>
          </a:p>
          <a:p>
            <a:r>
              <a:rPr lang="en-US" dirty="0"/>
              <a:t>	vec4 foo;</a:t>
            </a:r>
          </a:p>
          <a:p>
            <a:r>
              <a:rPr lang="en-US" dirty="0"/>
              <a:t>	vec4 bar;</a:t>
            </a:r>
          </a:p>
          <a:p>
            <a:r>
              <a:rPr lang="en-US" dirty="0"/>
              <a:t>};</a:t>
            </a:r>
          </a:p>
          <a:p>
            <a:r>
              <a:rPr lang="en-US" dirty="0"/>
              <a:t>layout (stream =1) out stream1{</a:t>
            </a:r>
          </a:p>
          <a:p>
            <a:r>
              <a:rPr lang="en-US" dirty="0"/>
              <a:t>	out vec4 proton;</a:t>
            </a:r>
          </a:p>
          <a:p>
            <a:r>
              <a:rPr lang="en-US" dirty="0"/>
              <a:t>	flat out float electron;</a:t>
            </a:r>
          </a:p>
          <a:p>
            <a:r>
              <a:rPr lang="en-US" dirty="0"/>
              <a:t>};</a:t>
            </a:r>
          </a:p>
          <a:p>
            <a:r>
              <a:rPr lang="en-US" dirty="0"/>
              <a:t>in vec2 elephant;</a:t>
            </a:r>
          </a:p>
          <a:p>
            <a:r>
              <a:rPr lang="en-US" dirty="0"/>
              <a:t>layout (stream = 2) out stream2{</a:t>
            </a:r>
          </a:p>
          <a:p>
            <a:r>
              <a:rPr lang="en-US" dirty="0"/>
              <a:t>	out vec4 </a:t>
            </a:r>
            <a:r>
              <a:rPr lang="en-US" dirty="0" err="1"/>
              <a:t>baz</a:t>
            </a:r>
            <a:r>
              <a:rPr lang="en-US" dirty="0"/>
              <a:t>;</a:t>
            </a:r>
          </a:p>
          <a:p>
            <a:r>
              <a:rPr lang="en-US" dirty="0"/>
              <a:t>}</a:t>
            </a:r>
          </a:p>
        </p:txBody>
      </p:sp>
    </p:spTree>
    <p:extLst>
      <p:ext uri="{BB962C8B-B14F-4D97-AF65-F5344CB8AC3E}">
        <p14:creationId xmlns:p14="http://schemas.microsoft.com/office/powerpoint/2010/main" val="2026337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7064507" y="1817296"/>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1591034" y="1827688"/>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flipV="1">
            <a:off x="3977474" y="2480077"/>
            <a:ext cx="3087033" cy="1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4404400" y="2047132"/>
            <a:ext cx="2412071" cy="1754326"/>
          </a:xfrm>
          <a:prstGeom prst="rect">
            <a:avLst/>
          </a:prstGeom>
          <a:noFill/>
        </p:spPr>
        <p:txBody>
          <a:bodyPr wrap="none" rtlCol="0">
            <a:spAutoFit/>
          </a:bodyPr>
          <a:lstStyle/>
          <a:p>
            <a:r>
              <a:rPr lang="en-US" sz="2400" dirty="0"/>
              <a:t>Stream = 0</a:t>
            </a:r>
          </a:p>
          <a:p>
            <a:r>
              <a:rPr lang="en-US" sz="2000" b="1" dirty="0" err="1"/>
              <a:t>EmitStreamVertex</a:t>
            </a:r>
            <a:r>
              <a:rPr lang="en-US" sz="2000" b="1" dirty="0"/>
              <a:t>(0)</a:t>
            </a:r>
          </a:p>
          <a:p>
            <a:r>
              <a:rPr lang="en-US" sz="2000" dirty="0"/>
              <a:t>or</a:t>
            </a:r>
          </a:p>
          <a:p>
            <a:r>
              <a:rPr lang="en-US" sz="2000" b="1" dirty="0" err="1"/>
              <a:t>EmitVertex</a:t>
            </a:r>
            <a:r>
              <a:rPr lang="en-US" sz="2000" b="1" dirty="0"/>
              <a:t>()</a:t>
            </a:r>
          </a:p>
          <a:p>
            <a:endParaRPr lang="en-US" sz="2400" dirty="0"/>
          </a:p>
        </p:txBody>
      </p:sp>
      <p:grpSp>
        <p:nvGrpSpPr>
          <p:cNvPr id="23" name="Group 22">
            <a:extLst>
              <a:ext uri="{FF2B5EF4-FFF2-40B4-BE49-F238E27FC236}">
                <a16:creationId xmlns:a16="http://schemas.microsoft.com/office/drawing/2014/main" id="{6523320B-EDB6-4801-AB34-1CF1026DA1B6}"/>
              </a:ext>
            </a:extLst>
          </p:cNvPr>
          <p:cNvGrpSpPr/>
          <p:nvPr/>
        </p:nvGrpSpPr>
        <p:grpSpPr>
          <a:xfrm>
            <a:off x="4152899" y="2508798"/>
            <a:ext cx="2737524" cy="3617527"/>
            <a:chOff x="4152899" y="2508798"/>
            <a:chExt cx="2737524" cy="3617527"/>
          </a:xfrm>
        </p:grpSpPr>
        <p:grpSp>
          <p:nvGrpSpPr>
            <p:cNvPr id="24" name="Group 23">
              <a:extLst>
                <a:ext uri="{FF2B5EF4-FFF2-40B4-BE49-F238E27FC236}">
                  <a16:creationId xmlns:a16="http://schemas.microsoft.com/office/drawing/2014/main" id="{784EEC3E-71F4-4255-BF76-7ECDB84E52F3}"/>
                </a:ext>
              </a:extLst>
            </p:cNvPr>
            <p:cNvGrpSpPr/>
            <p:nvPr/>
          </p:nvGrpSpPr>
          <p:grpSpPr>
            <a:xfrm>
              <a:off x="4156364" y="2508798"/>
              <a:ext cx="2734059" cy="3617527"/>
              <a:chOff x="4156364" y="3028342"/>
              <a:chExt cx="2734059" cy="3617527"/>
            </a:xfrm>
          </p:grpSpPr>
          <p:cxnSp>
            <p:nvCxnSpPr>
              <p:cNvPr id="27" name="Connector: Elbow 26">
                <a:extLst>
                  <a:ext uri="{FF2B5EF4-FFF2-40B4-BE49-F238E27FC236}">
                    <a16:creationId xmlns:a16="http://schemas.microsoft.com/office/drawing/2014/main" id="{735BA1DC-1E89-4BE2-9740-A0D9E0137E3E}"/>
                  </a:ext>
                </a:extLst>
              </p:cNvPr>
              <p:cNvCxnSpPr>
                <a:cxnSpLocks/>
              </p:cNvCxnSpPr>
              <p:nvPr/>
            </p:nvCxnSpPr>
            <p:spPr>
              <a:xfrm>
                <a:off x="4156364" y="3028342"/>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C08BCA-478C-45ED-910F-D707128170A5}"/>
                  </a:ext>
                </a:extLst>
              </p:cNvPr>
              <p:cNvSpPr txBox="1"/>
              <p:nvPr/>
            </p:nvSpPr>
            <p:spPr>
              <a:xfrm>
                <a:off x="4478352" y="4503780"/>
                <a:ext cx="2412071" cy="769441"/>
              </a:xfrm>
              <a:prstGeom prst="rect">
                <a:avLst/>
              </a:prstGeom>
              <a:noFill/>
            </p:spPr>
            <p:txBody>
              <a:bodyPr wrap="none" rtlCol="0">
                <a:spAutoFit/>
              </a:bodyPr>
              <a:lstStyle/>
              <a:p>
                <a:r>
                  <a:rPr lang="en-US" sz="2400" dirty="0"/>
                  <a:t>Stream = 1</a:t>
                </a:r>
              </a:p>
              <a:p>
                <a:r>
                  <a:rPr lang="en-US" sz="2000" b="1" dirty="0" err="1"/>
                  <a:t>EmitStreamVertex</a:t>
                </a:r>
                <a:r>
                  <a:rPr lang="en-US" sz="2000" b="1" dirty="0"/>
                  <a:t>(1)</a:t>
                </a:r>
              </a:p>
            </p:txBody>
          </p:sp>
          <p:sp>
            <p:nvSpPr>
              <p:cNvPr id="29" name="TextBox 28">
                <a:extLst>
                  <a:ext uri="{FF2B5EF4-FFF2-40B4-BE49-F238E27FC236}">
                    <a16:creationId xmlns:a16="http://schemas.microsoft.com/office/drawing/2014/main" id="{FFEDBD45-4380-4DCE-9432-EB818751A59E}"/>
                  </a:ext>
                </a:extLst>
              </p:cNvPr>
              <p:cNvSpPr txBox="1"/>
              <p:nvPr/>
            </p:nvSpPr>
            <p:spPr>
              <a:xfrm>
                <a:off x="4478351" y="5399133"/>
                <a:ext cx="2412071" cy="769441"/>
              </a:xfrm>
              <a:prstGeom prst="rect">
                <a:avLst/>
              </a:prstGeom>
              <a:noFill/>
            </p:spPr>
            <p:txBody>
              <a:bodyPr wrap="none" rtlCol="0">
                <a:spAutoFit/>
              </a:bodyPr>
              <a:lstStyle/>
              <a:p>
                <a:r>
                  <a:rPr lang="en-US" sz="2400" dirty="0"/>
                  <a:t>Stream = 2</a:t>
                </a:r>
              </a:p>
              <a:p>
                <a:r>
                  <a:rPr lang="en-US" sz="2000" b="1" dirty="0" err="1"/>
                  <a:t>EmitStreamVertex</a:t>
                </a:r>
                <a:r>
                  <a:rPr lang="en-US" sz="2000" b="1" dirty="0"/>
                  <a:t>(2)</a:t>
                </a:r>
              </a:p>
            </p:txBody>
          </p:sp>
          <p:sp>
            <p:nvSpPr>
              <p:cNvPr id="30" name="TextBox 29">
                <a:extLst>
                  <a:ext uri="{FF2B5EF4-FFF2-40B4-BE49-F238E27FC236}">
                    <a16:creationId xmlns:a16="http://schemas.microsoft.com/office/drawing/2014/main" id="{BF22ADC8-794E-4997-B637-1C8519B767E8}"/>
                  </a:ext>
                </a:extLst>
              </p:cNvPr>
              <p:cNvSpPr txBox="1"/>
              <p:nvPr/>
            </p:nvSpPr>
            <p:spPr>
              <a:xfrm>
                <a:off x="4754673" y="5814872"/>
                <a:ext cx="748923" cy="830997"/>
              </a:xfrm>
              <a:prstGeom prst="rect">
                <a:avLst/>
              </a:prstGeom>
              <a:noFill/>
            </p:spPr>
            <p:txBody>
              <a:bodyPr wrap="none" rtlCol="0">
                <a:spAutoFit/>
              </a:bodyPr>
              <a:lstStyle/>
              <a:p>
                <a:r>
                  <a:rPr lang="en-US" sz="4800" dirty="0"/>
                  <a:t>… </a:t>
                </a:r>
              </a:p>
            </p:txBody>
          </p:sp>
        </p:grpSp>
        <p:cxnSp>
          <p:nvCxnSpPr>
            <p:cNvPr id="25" name="Connector: Elbow 24">
              <a:extLst>
                <a:ext uri="{FF2B5EF4-FFF2-40B4-BE49-F238E27FC236}">
                  <a16:creationId xmlns:a16="http://schemas.microsoft.com/office/drawing/2014/main" id="{5733A8E5-2D7A-4764-9855-6D043EACE388}"/>
                </a:ext>
              </a:extLst>
            </p:cNvPr>
            <p:cNvCxnSpPr>
              <a:cxnSpLocks/>
            </p:cNvCxnSpPr>
            <p:nvPr/>
          </p:nvCxnSpPr>
          <p:spPr>
            <a:xfrm>
              <a:off x="4152899" y="3398950"/>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45BD6B-D209-4223-8E40-704A509F8EBA}"/>
                </a:ext>
              </a:extLst>
            </p:cNvPr>
            <p:cNvCxnSpPr>
              <a:cxnSpLocks/>
            </p:cNvCxnSpPr>
            <p:nvPr/>
          </p:nvCxnSpPr>
          <p:spPr>
            <a:xfrm>
              <a:off x="4159825" y="4133246"/>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28773B12-5FD8-426F-9D51-C78E9C9C11A7}"/>
              </a:ext>
            </a:extLst>
          </p:cNvPr>
          <p:cNvSpPr txBox="1"/>
          <p:nvPr/>
        </p:nvSpPr>
        <p:spPr>
          <a:xfrm>
            <a:off x="617978" y="3269467"/>
            <a:ext cx="3217035" cy="3416320"/>
          </a:xfrm>
          <a:prstGeom prst="rect">
            <a:avLst/>
          </a:prstGeom>
          <a:noFill/>
          <a:ln>
            <a:solidFill>
              <a:schemeClr val="accent2"/>
            </a:solidFill>
          </a:ln>
        </p:spPr>
        <p:txBody>
          <a:bodyPr wrap="none" rtlCol="0">
            <a:spAutoFit/>
          </a:bodyPr>
          <a:lstStyle/>
          <a:p>
            <a:r>
              <a:rPr lang="en-US" dirty="0"/>
              <a:t>layout (stream = 0) out stream0{</a:t>
            </a:r>
          </a:p>
          <a:p>
            <a:r>
              <a:rPr lang="en-US" dirty="0"/>
              <a:t>	vec4 foo;</a:t>
            </a:r>
          </a:p>
          <a:p>
            <a:r>
              <a:rPr lang="en-US" dirty="0"/>
              <a:t>	vec4 bar;</a:t>
            </a:r>
          </a:p>
          <a:p>
            <a:r>
              <a:rPr lang="en-US" dirty="0"/>
              <a:t>};</a:t>
            </a:r>
          </a:p>
          <a:p>
            <a:r>
              <a:rPr lang="en-US" dirty="0"/>
              <a:t>layout (stream =1) out stream1{</a:t>
            </a:r>
          </a:p>
          <a:p>
            <a:r>
              <a:rPr lang="en-US" dirty="0"/>
              <a:t>	out vec4 proton;</a:t>
            </a:r>
          </a:p>
          <a:p>
            <a:r>
              <a:rPr lang="en-US" dirty="0"/>
              <a:t>	flat out float electron;</a:t>
            </a:r>
          </a:p>
          <a:p>
            <a:r>
              <a:rPr lang="en-US" dirty="0"/>
              <a:t>};</a:t>
            </a:r>
          </a:p>
          <a:p>
            <a:r>
              <a:rPr lang="en-US" dirty="0"/>
              <a:t>in vec2 elephant;</a:t>
            </a:r>
          </a:p>
          <a:p>
            <a:r>
              <a:rPr lang="en-US" dirty="0"/>
              <a:t>layout (stream = 2) out stream2{</a:t>
            </a:r>
          </a:p>
          <a:p>
            <a:r>
              <a:rPr lang="en-US" dirty="0"/>
              <a:t>	out vec4 </a:t>
            </a:r>
            <a:r>
              <a:rPr lang="en-US" dirty="0" err="1"/>
              <a:t>baz</a:t>
            </a:r>
            <a:r>
              <a:rPr lang="en-US" dirty="0"/>
              <a:t>;</a:t>
            </a:r>
          </a:p>
          <a:p>
            <a:r>
              <a:rPr lang="en-US" dirty="0"/>
              <a:t>}</a:t>
            </a:r>
          </a:p>
        </p:txBody>
      </p:sp>
    </p:spTree>
    <p:extLst>
      <p:ext uri="{BB962C8B-B14F-4D97-AF65-F5344CB8AC3E}">
        <p14:creationId xmlns:p14="http://schemas.microsoft.com/office/powerpoint/2010/main" val="2078232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7064507" y="1817296"/>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1591034" y="1827688"/>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flipV="1">
            <a:off x="3977474" y="2480077"/>
            <a:ext cx="3087033" cy="1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4404400" y="2047132"/>
            <a:ext cx="2412071" cy="1754326"/>
          </a:xfrm>
          <a:prstGeom prst="rect">
            <a:avLst/>
          </a:prstGeom>
          <a:noFill/>
        </p:spPr>
        <p:txBody>
          <a:bodyPr wrap="none" rtlCol="0">
            <a:spAutoFit/>
          </a:bodyPr>
          <a:lstStyle/>
          <a:p>
            <a:r>
              <a:rPr lang="en-US" sz="2400" dirty="0"/>
              <a:t>Stream = 0</a:t>
            </a:r>
          </a:p>
          <a:p>
            <a:r>
              <a:rPr lang="en-US" sz="2000" b="1" dirty="0" err="1"/>
              <a:t>EmitStreamVertex</a:t>
            </a:r>
            <a:r>
              <a:rPr lang="en-US" sz="2000" b="1" dirty="0"/>
              <a:t>(0)</a:t>
            </a:r>
          </a:p>
          <a:p>
            <a:r>
              <a:rPr lang="en-US" sz="2000" dirty="0"/>
              <a:t>or</a:t>
            </a:r>
          </a:p>
          <a:p>
            <a:r>
              <a:rPr lang="en-US" sz="2000" b="1" dirty="0" err="1"/>
              <a:t>EmitVertex</a:t>
            </a:r>
            <a:r>
              <a:rPr lang="en-US" sz="2000" b="1" dirty="0"/>
              <a:t>()</a:t>
            </a:r>
          </a:p>
          <a:p>
            <a:endParaRPr lang="en-US" sz="2400" dirty="0"/>
          </a:p>
        </p:txBody>
      </p:sp>
      <p:grpSp>
        <p:nvGrpSpPr>
          <p:cNvPr id="23" name="Group 22">
            <a:extLst>
              <a:ext uri="{FF2B5EF4-FFF2-40B4-BE49-F238E27FC236}">
                <a16:creationId xmlns:a16="http://schemas.microsoft.com/office/drawing/2014/main" id="{6523320B-EDB6-4801-AB34-1CF1026DA1B6}"/>
              </a:ext>
            </a:extLst>
          </p:cNvPr>
          <p:cNvGrpSpPr/>
          <p:nvPr/>
        </p:nvGrpSpPr>
        <p:grpSpPr>
          <a:xfrm>
            <a:off x="4152899" y="2508798"/>
            <a:ext cx="2737524" cy="3617527"/>
            <a:chOff x="4152899" y="2508798"/>
            <a:chExt cx="2737524" cy="3617527"/>
          </a:xfrm>
        </p:grpSpPr>
        <p:grpSp>
          <p:nvGrpSpPr>
            <p:cNvPr id="24" name="Group 23">
              <a:extLst>
                <a:ext uri="{FF2B5EF4-FFF2-40B4-BE49-F238E27FC236}">
                  <a16:creationId xmlns:a16="http://schemas.microsoft.com/office/drawing/2014/main" id="{784EEC3E-71F4-4255-BF76-7ECDB84E52F3}"/>
                </a:ext>
              </a:extLst>
            </p:cNvPr>
            <p:cNvGrpSpPr/>
            <p:nvPr/>
          </p:nvGrpSpPr>
          <p:grpSpPr>
            <a:xfrm>
              <a:off x="4156364" y="2508798"/>
              <a:ext cx="2734059" cy="3617527"/>
              <a:chOff x="4156364" y="3028342"/>
              <a:chExt cx="2734059" cy="3617527"/>
            </a:xfrm>
          </p:grpSpPr>
          <p:cxnSp>
            <p:nvCxnSpPr>
              <p:cNvPr id="27" name="Connector: Elbow 26">
                <a:extLst>
                  <a:ext uri="{FF2B5EF4-FFF2-40B4-BE49-F238E27FC236}">
                    <a16:creationId xmlns:a16="http://schemas.microsoft.com/office/drawing/2014/main" id="{735BA1DC-1E89-4BE2-9740-A0D9E0137E3E}"/>
                  </a:ext>
                </a:extLst>
              </p:cNvPr>
              <p:cNvCxnSpPr>
                <a:cxnSpLocks/>
              </p:cNvCxnSpPr>
              <p:nvPr/>
            </p:nvCxnSpPr>
            <p:spPr>
              <a:xfrm>
                <a:off x="4156364" y="3028342"/>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C08BCA-478C-45ED-910F-D707128170A5}"/>
                  </a:ext>
                </a:extLst>
              </p:cNvPr>
              <p:cNvSpPr txBox="1"/>
              <p:nvPr/>
            </p:nvSpPr>
            <p:spPr>
              <a:xfrm>
                <a:off x="4478352" y="4503780"/>
                <a:ext cx="2412071" cy="769441"/>
              </a:xfrm>
              <a:prstGeom prst="rect">
                <a:avLst/>
              </a:prstGeom>
              <a:noFill/>
            </p:spPr>
            <p:txBody>
              <a:bodyPr wrap="none" rtlCol="0">
                <a:spAutoFit/>
              </a:bodyPr>
              <a:lstStyle/>
              <a:p>
                <a:r>
                  <a:rPr lang="en-US" sz="2400" dirty="0"/>
                  <a:t>Stream = 1</a:t>
                </a:r>
              </a:p>
              <a:p>
                <a:r>
                  <a:rPr lang="en-US" sz="2000" b="1" dirty="0" err="1"/>
                  <a:t>EmitStreamVertex</a:t>
                </a:r>
                <a:r>
                  <a:rPr lang="en-US" sz="2000" b="1" dirty="0"/>
                  <a:t>(1)</a:t>
                </a:r>
              </a:p>
            </p:txBody>
          </p:sp>
          <p:sp>
            <p:nvSpPr>
              <p:cNvPr id="29" name="TextBox 28">
                <a:extLst>
                  <a:ext uri="{FF2B5EF4-FFF2-40B4-BE49-F238E27FC236}">
                    <a16:creationId xmlns:a16="http://schemas.microsoft.com/office/drawing/2014/main" id="{FFEDBD45-4380-4DCE-9432-EB818751A59E}"/>
                  </a:ext>
                </a:extLst>
              </p:cNvPr>
              <p:cNvSpPr txBox="1"/>
              <p:nvPr/>
            </p:nvSpPr>
            <p:spPr>
              <a:xfrm>
                <a:off x="4478351" y="5399133"/>
                <a:ext cx="2412071" cy="769441"/>
              </a:xfrm>
              <a:prstGeom prst="rect">
                <a:avLst/>
              </a:prstGeom>
              <a:noFill/>
            </p:spPr>
            <p:txBody>
              <a:bodyPr wrap="none" rtlCol="0">
                <a:spAutoFit/>
              </a:bodyPr>
              <a:lstStyle/>
              <a:p>
                <a:r>
                  <a:rPr lang="en-US" sz="2400" dirty="0"/>
                  <a:t>Stream = 2</a:t>
                </a:r>
              </a:p>
              <a:p>
                <a:r>
                  <a:rPr lang="en-US" sz="2000" b="1" dirty="0" err="1"/>
                  <a:t>EmitStreamVertex</a:t>
                </a:r>
                <a:r>
                  <a:rPr lang="en-US" sz="2000" b="1" dirty="0"/>
                  <a:t>(2)</a:t>
                </a:r>
              </a:p>
            </p:txBody>
          </p:sp>
          <p:sp>
            <p:nvSpPr>
              <p:cNvPr id="30" name="TextBox 29">
                <a:extLst>
                  <a:ext uri="{FF2B5EF4-FFF2-40B4-BE49-F238E27FC236}">
                    <a16:creationId xmlns:a16="http://schemas.microsoft.com/office/drawing/2014/main" id="{BF22ADC8-794E-4997-B637-1C8519B767E8}"/>
                  </a:ext>
                </a:extLst>
              </p:cNvPr>
              <p:cNvSpPr txBox="1"/>
              <p:nvPr/>
            </p:nvSpPr>
            <p:spPr>
              <a:xfrm>
                <a:off x="4754673" y="5814872"/>
                <a:ext cx="748923" cy="830997"/>
              </a:xfrm>
              <a:prstGeom prst="rect">
                <a:avLst/>
              </a:prstGeom>
              <a:noFill/>
            </p:spPr>
            <p:txBody>
              <a:bodyPr wrap="none" rtlCol="0">
                <a:spAutoFit/>
              </a:bodyPr>
              <a:lstStyle/>
              <a:p>
                <a:r>
                  <a:rPr lang="en-US" sz="4800" dirty="0"/>
                  <a:t>… </a:t>
                </a:r>
              </a:p>
            </p:txBody>
          </p:sp>
        </p:grpSp>
        <p:cxnSp>
          <p:nvCxnSpPr>
            <p:cNvPr id="25" name="Connector: Elbow 24">
              <a:extLst>
                <a:ext uri="{FF2B5EF4-FFF2-40B4-BE49-F238E27FC236}">
                  <a16:creationId xmlns:a16="http://schemas.microsoft.com/office/drawing/2014/main" id="{5733A8E5-2D7A-4764-9855-6D043EACE388}"/>
                </a:ext>
              </a:extLst>
            </p:cNvPr>
            <p:cNvCxnSpPr>
              <a:cxnSpLocks/>
            </p:cNvCxnSpPr>
            <p:nvPr/>
          </p:nvCxnSpPr>
          <p:spPr>
            <a:xfrm>
              <a:off x="4152899" y="3398950"/>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45BD6B-D209-4223-8E40-704A509F8EBA}"/>
                </a:ext>
              </a:extLst>
            </p:cNvPr>
            <p:cNvCxnSpPr>
              <a:cxnSpLocks/>
            </p:cNvCxnSpPr>
            <p:nvPr/>
          </p:nvCxnSpPr>
          <p:spPr>
            <a:xfrm>
              <a:off x="4159825" y="4133246"/>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28773B12-5FD8-426F-9D51-C78E9C9C11A7}"/>
              </a:ext>
            </a:extLst>
          </p:cNvPr>
          <p:cNvSpPr txBox="1"/>
          <p:nvPr/>
        </p:nvSpPr>
        <p:spPr>
          <a:xfrm>
            <a:off x="617978" y="3269467"/>
            <a:ext cx="3217035" cy="3416320"/>
          </a:xfrm>
          <a:prstGeom prst="rect">
            <a:avLst/>
          </a:prstGeom>
          <a:noFill/>
          <a:ln>
            <a:solidFill>
              <a:schemeClr val="accent2"/>
            </a:solidFill>
          </a:ln>
        </p:spPr>
        <p:txBody>
          <a:bodyPr wrap="none" rtlCol="0">
            <a:spAutoFit/>
          </a:bodyPr>
          <a:lstStyle/>
          <a:p>
            <a:r>
              <a:rPr lang="en-US" dirty="0"/>
              <a:t>layout (stream = 0) out stream0{</a:t>
            </a:r>
          </a:p>
          <a:p>
            <a:r>
              <a:rPr lang="en-US" dirty="0"/>
              <a:t>	vec4 foo;</a:t>
            </a:r>
          </a:p>
          <a:p>
            <a:r>
              <a:rPr lang="en-US" dirty="0"/>
              <a:t>	vec4 bar;</a:t>
            </a:r>
          </a:p>
          <a:p>
            <a:r>
              <a:rPr lang="en-US" dirty="0"/>
              <a:t>};</a:t>
            </a:r>
          </a:p>
          <a:p>
            <a:r>
              <a:rPr lang="en-US" dirty="0"/>
              <a:t>layout (stream =1) out stream1{</a:t>
            </a:r>
          </a:p>
          <a:p>
            <a:r>
              <a:rPr lang="en-US" dirty="0"/>
              <a:t>	out vec4 proton;</a:t>
            </a:r>
          </a:p>
          <a:p>
            <a:r>
              <a:rPr lang="en-US" dirty="0"/>
              <a:t>	flat out float electron;</a:t>
            </a:r>
          </a:p>
          <a:p>
            <a:r>
              <a:rPr lang="en-US" dirty="0"/>
              <a:t>};</a:t>
            </a:r>
          </a:p>
          <a:p>
            <a:r>
              <a:rPr lang="en-US" dirty="0"/>
              <a:t>in vec2 elephant;</a:t>
            </a:r>
          </a:p>
          <a:p>
            <a:r>
              <a:rPr lang="en-US" dirty="0"/>
              <a:t>layout (stream = 2) out stream2{</a:t>
            </a:r>
          </a:p>
          <a:p>
            <a:r>
              <a:rPr lang="en-US" dirty="0"/>
              <a:t>	out vec4 </a:t>
            </a:r>
            <a:r>
              <a:rPr lang="en-US" dirty="0" err="1"/>
              <a:t>baz</a:t>
            </a:r>
            <a:r>
              <a:rPr lang="en-US" dirty="0"/>
              <a:t>;</a:t>
            </a:r>
          </a:p>
          <a:p>
            <a:r>
              <a:rPr lang="en-US" dirty="0"/>
              <a:t>}</a:t>
            </a:r>
          </a:p>
        </p:txBody>
      </p:sp>
      <p:sp>
        <p:nvSpPr>
          <p:cNvPr id="16" name="TextBox 15">
            <a:extLst>
              <a:ext uri="{FF2B5EF4-FFF2-40B4-BE49-F238E27FC236}">
                <a16:creationId xmlns:a16="http://schemas.microsoft.com/office/drawing/2014/main" id="{F8D7A70C-273B-425C-883C-A8FCF985B9CF}"/>
              </a:ext>
            </a:extLst>
          </p:cNvPr>
          <p:cNvSpPr txBox="1"/>
          <p:nvPr/>
        </p:nvSpPr>
        <p:spPr>
          <a:xfrm>
            <a:off x="7302279" y="3312152"/>
            <a:ext cx="4692375" cy="3416320"/>
          </a:xfrm>
          <a:prstGeom prst="rect">
            <a:avLst/>
          </a:prstGeom>
          <a:noFill/>
          <a:ln>
            <a:solidFill>
              <a:schemeClr val="accent2"/>
            </a:solidFill>
          </a:ln>
        </p:spPr>
        <p:txBody>
          <a:bodyPr wrap="none" rtlCol="0">
            <a:spAutoFit/>
          </a:bodyPr>
          <a:lstStyle/>
          <a:p>
            <a:r>
              <a:rPr lang="en-US" altLang="zh-CN" dirty="0"/>
              <a:t>Static const char* vars[] = </a:t>
            </a:r>
            <a:r>
              <a:rPr lang="en-US" dirty="0"/>
              <a:t>{</a:t>
            </a:r>
          </a:p>
          <a:p>
            <a:r>
              <a:rPr lang="en-US" dirty="0"/>
              <a:t>	“foo”, “bar”, </a:t>
            </a:r>
          </a:p>
          <a:p>
            <a:r>
              <a:rPr lang="en-US" dirty="0"/>
              <a:t>	“</a:t>
            </a:r>
            <a:r>
              <a:rPr lang="en-US" dirty="0" err="1"/>
              <a:t>gl_NextBuffer</a:t>
            </a:r>
            <a:r>
              <a:rPr lang="en-US" dirty="0"/>
              <a:t>”,</a:t>
            </a:r>
          </a:p>
          <a:p>
            <a:r>
              <a:rPr lang="en-US" dirty="0"/>
              <a:t>	“proton”,</a:t>
            </a:r>
          </a:p>
          <a:p>
            <a:r>
              <a:rPr lang="en-US" dirty="0"/>
              <a:t>	“electron”,</a:t>
            </a:r>
          </a:p>
          <a:p>
            <a:r>
              <a:rPr lang="en-US" dirty="0"/>
              <a:t>	“</a:t>
            </a:r>
            <a:r>
              <a:rPr lang="en-US" dirty="0" err="1"/>
              <a:t>gl_NextBuffer</a:t>
            </a:r>
            <a:r>
              <a:rPr lang="en-US" dirty="0"/>
              <a:t>”,</a:t>
            </a:r>
          </a:p>
          <a:p>
            <a:r>
              <a:rPr lang="en-US" dirty="0"/>
              <a:t>	“</a:t>
            </a:r>
            <a:r>
              <a:rPr lang="en-US" dirty="0" err="1"/>
              <a:t>baz</a:t>
            </a:r>
            <a:r>
              <a:rPr lang="en-US" dirty="0"/>
              <a:t>”</a:t>
            </a:r>
          </a:p>
          <a:p>
            <a:r>
              <a:rPr lang="en-US" dirty="0"/>
              <a:t>};</a:t>
            </a:r>
          </a:p>
          <a:p>
            <a:r>
              <a:rPr lang="en-US" dirty="0" err="1"/>
              <a:t>glTransformFeedbackVaryings</a:t>
            </a:r>
            <a:r>
              <a:rPr lang="en-US" dirty="0"/>
              <a:t>(</a:t>
            </a:r>
          </a:p>
          <a:p>
            <a:r>
              <a:rPr lang="en-US" dirty="0"/>
              <a:t>	program, </a:t>
            </a:r>
            <a:r>
              <a:rPr lang="en-US" dirty="0" err="1"/>
              <a:t>sizeof</a:t>
            </a:r>
            <a:r>
              <a:rPr lang="en-US" dirty="0"/>
              <a:t>(vars) / </a:t>
            </a:r>
            <a:r>
              <a:rPr lang="en-US" dirty="0" err="1"/>
              <a:t>sizeof</a:t>
            </a:r>
            <a:r>
              <a:rPr lang="en-US" dirty="0"/>
              <a:t>(vars[0]), </a:t>
            </a:r>
          </a:p>
          <a:p>
            <a:r>
              <a:rPr lang="en-US" dirty="0"/>
              <a:t>	</a:t>
            </a:r>
            <a:r>
              <a:rPr lang="en-US" dirty="0" err="1"/>
              <a:t>varyings</a:t>
            </a:r>
            <a:r>
              <a:rPr lang="en-US" dirty="0"/>
              <a:t>, GL_INTERLEAVED_ATTRIBS);</a:t>
            </a:r>
          </a:p>
          <a:p>
            <a:r>
              <a:rPr lang="en-US" dirty="0" err="1"/>
              <a:t>glLinkProgram</a:t>
            </a:r>
            <a:r>
              <a:rPr lang="en-US" dirty="0"/>
              <a:t>(program);</a:t>
            </a:r>
          </a:p>
        </p:txBody>
      </p:sp>
    </p:spTree>
    <p:extLst>
      <p:ext uri="{BB962C8B-B14F-4D97-AF65-F5344CB8AC3E}">
        <p14:creationId xmlns:p14="http://schemas.microsoft.com/office/powerpoint/2010/main" val="3310468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OpenGL Pipelines</a:t>
            </a:r>
          </a:p>
        </p:txBody>
      </p:sp>
      <p:sp>
        <p:nvSpPr>
          <p:cNvPr id="3" name="Content Placeholder 2"/>
          <p:cNvSpPr>
            <a:spLocks noGrp="1"/>
          </p:cNvSpPr>
          <p:nvPr>
            <p:ph idx="1"/>
          </p:nvPr>
        </p:nvSpPr>
        <p:spPr/>
        <p:txBody>
          <a:bodyPr/>
          <a:lstStyle/>
          <a:p>
            <a:r>
              <a:rPr lang="en-US" dirty="0"/>
              <a:t>OpenGL 4.3</a:t>
            </a:r>
          </a:p>
          <a:p>
            <a:endParaRPr lang="en-US" dirty="0"/>
          </a:p>
          <a:p>
            <a:endParaRPr lang="en-US" dirty="0"/>
          </a:p>
          <a:p>
            <a:endParaRPr lang="en-US" dirty="0"/>
          </a:p>
          <a:p>
            <a:endParaRPr lang="en-US" dirty="0"/>
          </a:p>
        </p:txBody>
      </p:sp>
      <p:sp>
        <p:nvSpPr>
          <p:cNvPr id="5" name="Rounded Rectangle 4"/>
          <p:cNvSpPr/>
          <p:nvPr/>
        </p:nvSpPr>
        <p:spPr>
          <a:xfrm>
            <a:off x="6938894" y="3126256"/>
            <a:ext cx="1577459" cy="644338"/>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Primitive Setup</a:t>
            </a:r>
          </a:p>
          <a:p>
            <a:pPr algn="ctr"/>
            <a:r>
              <a:rPr lang="en-US" sz="1200" dirty="0">
                <a:solidFill>
                  <a:srgbClr val="FFFFFF"/>
                </a:solidFill>
              </a:rPr>
              <a:t>Clipping</a:t>
            </a:r>
          </a:p>
          <a:p>
            <a:pPr algn="ctr"/>
            <a:r>
              <a:rPr lang="en-US" sz="1200" dirty="0">
                <a:solidFill>
                  <a:srgbClr val="FFFFFF"/>
                </a:solidFill>
              </a:rPr>
              <a:t>Rasterization</a:t>
            </a:r>
          </a:p>
        </p:txBody>
      </p:sp>
      <p:sp>
        <p:nvSpPr>
          <p:cNvPr id="6" name="Rounded Rectangle 5"/>
          <p:cNvSpPr/>
          <p:nvPr/>
        </p:nvSpPr>
        <p:spPr>
          <a:xfrm>
            <a:off x="8913841" y="3136796"/>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Fragment</a:t>
            </a:r>
            <a:br>
              <a:rPr lang="en-US" sz="1200" dirty="0">
                <a:solidFill>
                  <a:srgbClr val="FFFFFF"/>
                </a:solidFill>
              </a:rPr>
            </a:br>
            <a:r>
              <a:rPr lang="en-US" sz="1200" dirty="0">
                <a:solidFill>
                  <a:srgbClr val="FFFFFF"/>
                </a:solidFill>
              </a:rPr>
              <a:t>Shader</a:t>
            </a:r>
          </a:p>
        </p:txBody>
      </p:sp>
      <p:sp>
        <p:nvSpPr>
          <p:cNvPr id="7" name="Rounded Rectangle 6"/>
          <p:cNvSpPr/>
          <p:nvPr/>
        </p:nvSpPr>
        <p:spPr>
          <a:xfrm>
            <a:off x="10571858" y="3136796"/>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Blending</a:t>
            </a:r>
          </a:p>
        </p:txBody>
      </p:sp>
      <p:pic>
        <p:nvPicPr>
          <p:cNvPr id="8" name="Picture 8" descr="T:\redtransteapot.png"/>
          <p:cNvPicPr>
            <a:picLocks noChangeAspect="1" noChangeArrowheads="1"/>
          </p:cNvPicPr>
          <p:nvPr/>
        </p:nvPicPr>
        <p:blipFill>
          <a:blip r:embed="rId3" cstate="print"/>
          <a:srcRect/>
          <a:stretch>
            <a:fillRect/>
          </a:stretch>
        </p:blipFill>
        <p:spPr bwMode="auto">
          <a:xfrm>
            <a:off x="10522545" y="4400063"/>
            <a:ext cx="1431241" cy="1073431"/>
          </a:xfrm>
          <a:prstGeom prst="rect">
            <a:avLst/>
          </a:prstGeom>
          <a:noFill/>
          <a:ln>
            <a:solidFill>
              <a:schemeClr val="tx2">
                <a:lumMod val="40000"/>
                <a:lumOff val="60000"/>
              </a:schemeClr>
            </a:solidFill>
          </a:ln>
        </p:spPr>
      </p:pic>
      <p:sp>
        <p:nvSpPr>
          <p:cNvPr id="9" name="Rounded Rectangle 8"/>
          <p:cNvSpPr/>
          <p:nvPr/>
        </p:nvSpPr>
        <p:spPr>
          <a:xfrm>
            <a:off x="287529" y="2798907"/>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Vertex</a:t>
            </a:r>
            <a:br>
              <a:rPr lang="en-US" sz="1200" dirty="0"/>
            </a:br>
            <a:r>
              <a:rPr lang="en-US" sz="1200" dirty="0"/>
              <a:t>Data</a:t>
            </a:r>
          </a:p>
        </p:txBody>
      </p:sp>
      <p:sp>
        <p:nvSpPr>
          <p:cNvPr id="10" name="Rounded Rectangle 9"/>
          <p:cNvSpPr/>
          <p:nvPr/>
        </p:nvSpPr>
        <p:spPr>
          <a:xfrm>
            <a:off x="287529" y="4770095"/>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Pixel</a:t>
            </a:r>
            <a:br>
              <a:rPr lang="en-US" sz="1200" dirty="0"/>
            </a:br>
            <a:r>
              <a:rPr lang="en-US" sz="1200" dirty="0"/>
              <a:t>Data</a:t>
            </a:r>
          </a:p>
        </p:txBody>
      </p:sp>
      <p:sp>
        <p:nvSpPr>
          <p:cNvPr id="11" name="Rounded Rectangle 10"/>
          <p:cNvSpPr/>
          <p:nvPr/>
        </p:nvSpPr>
        <p:spPr>
          <a:xfrm>
            <a:off x="2046273" y="2798907"/>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Vertex</a:t>
            </a:r>
            <a:br>
              <a:rPr lang="en-US" sz="1200" dirty="0">
                <a:solidFill>
                  <a:srgbClr val="FFFFFF"/>
                </a:solidFill>
              </a:rPr>
            </a:br>
            <a:r>
              <a:rPr lang="en-US" sz="1200" dirty="0">
                <a:solidFill>
                  <a:srgbClr val="FFFFFF"/>
                </a:solidFill>
              </a:rPr>
              <a:t>Shader</a:t>
            </a:r>
          </a:p>
        </p:txBody>
      </p:sp>
      <p:sp>
        <p:nvSpPr>
          <p:cNvPr id="12" name="Rounded Rectangle 11"/>
          <p:cNvSpPr/>
          <p:nvPr/>
        </p:nvSpPr>
        <p:spPr>
          <a:xfrm>
            <a:off x="2046273" y="4768253"/>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Texture</a:t>
            </a:r>
            <a:br>
              <a:rPr lang="en-US" sz="1200" dirty="0"/>
            </a:br>
            <a:r>
              <a:rPr lang="en-US" sz="1200" dirty="0"/>
              <a:t>Store</a:t>
            </a:r>
          </a:p>
        </p:txBody>
      </p:sp>
      <p:cxnSp>
        <p:nvCxnSpPr>
          <p:cNvPr id="13" name="Straight Arrow Connector 12"/>
          <p:cNvCxnSpPr>
            <a:stCxn id="9" idx="3"/>
            <a:endCxn id="11" idx="1"/>
          </p:cNvCxnSpPr>
          <p:nvPr/>
        </p:nvCxnSpPr>
        <p:spPr>
          <a:xfrm>
            <a:off x="1620142" y="3134933"/>
            <a:ext cx="426131"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cxnSpLocks/>
            <a:stCxn id="11" idx="3"/>
          </p:cNvCxnSpPr>
          <p:nvPr/>
        </p:nvCxnSpPr>
        <p:spPr>
          <a:xfrm>
            <a:off x="3378886" y="3134933"/>
            <a:ext cx="3558908" cy="380470"/>
          </a:xfrm>
          <a:prstGeom prst="bentConnector3">
            <a:avLst>
              <a:gd name="adj1" fmla="val 8719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3"/>
            <a:endCxn id="12" idx="1"/>
          </p:cNvCxnSpPr>
          <p:nvPr/>
        </p:nvCxnSpPr>
        <p:spPr>
          <a:xfrm flipV="1">
            <a:off x="1620142" y="5104279"/>
            <a:ext cx="426131" cy="1842"/>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6" name="Shape 15"/>
          <p:cNvCxnSpPr>
            <a:stCxn id="12" idx="3"/>
            <a:endCxn id="6" idx="2"/>
          </p:cNvCxnSpPr>
          <p:nvPr/>
        </p:nvCxnSpPr>
        <p:spPr>
          <a:xfrm flipV="1">
            <a:off x="3378886" y="3808847"/>
            <a:ext cx="6201262" cy="1295432"/>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endCxn id="6" idx="1"/>
          </p:cNvCxnSpPr>
          <p:nvPr/>
        </p:nvCxnSpPr>
        <p:spPr>
          <a:xfrm>
            <a:off x="8566863" y="3472822"/>
            <a:ext cx="346978" cy="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p:cNvCxnSpPr>
          <p:nvPr/>
        </p:nvCxnSpPr>
        <p:spPr>
          <a:xfrm>
            <a:off x="10246454" y="3472822"/>
            <a:ext cx="299721"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rot="16200000" flipH="1">
            <a:off x="10942557" y="4104453"/>
            <a:ext cx="591217" cy="1"/>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207694" y="3772183"/>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Geometry</a:t>
            </a:r>
            <a:br>
              <a:rPr lang="en-US" sz="1200" dirty="0">
                <a:solidFill>
                  <a:srgbClr val="FFFFFF"/>
                </a:solidFill>
              </a:rPr>
            </a:br>
            <a:r>
              <a:rPr lang="en-US" sz="1200" dirty="0">
                <a:solidFill>
                  <a:srgbClr val="FFFFFF"/>
                </a:solidFill>
              </a:rPr>
              <a:t>Shader</a:t>
            </a:r>
          </a:p>
        </p:txBody>
      </p:sp>
      <p:cxnSp>
        <p:nvCxnSpPr>
          <p:cNvPr id="26" name="Elbow Connector 25"/>
          <p:cNvCxnSpPr>
            <a:stCxn id="11" idx="3"/>
            <a:endCxn id="22" idx="0"/>
          </p:cNvCxnSpPr>
          <p:nvPr/>
        </p:nvCxnSpPr>
        <p:spPr>
          <a:xfrm>
            <a:off x="3378886" y="3134933"/>
            <a:ext cx="2495115" cy="637250"/>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cxnSpLocks/>
            <a:stCxn id="22" idx="3"/>
          </p:cNvCxnSpPr>
          <p:nvPr/>
        </p:nvCxnSpPr>
        <p:spPr>
          <a:xfrm flipV="1">
            <a:off x="6540307" y="3515403"/>
            <a:ext cx="397487" cy="592806"/>
          </a:xfrm>
          <a:prstGeom prst="bentConnector3">
            <a:avLst>
              <a:gd name="adj1" fmla="val 2860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2046544" y="3772183"/>
            <a:ext cx="1332613" cy="672051"/>
          </a:xfrm>
          <a:prstGeom prst="roundRect">
            <a:avLst/>
          </a:prstGeom>
          <a:solidFill>
            <a:srgbClr val="81C9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chemeClr val="tx1"/>
                </a:solidFill>
              </a:rPr>
              <a:t>Tessellation</a:t>
            </a:r>
            <a:br>
              <a:rPr lang="en-US" sz="1200" dirty="0">
                <a:solidFill>
                  <a:schemeClr val="tx1"/>
                </a:solidFill>
              </a:rPr>
            </a:br>
            <a:r>
              <a:rPr lang="en-US" sz="1200" dirty="0">
                <a:solidFill>
                  <a:schemeClr val="tx1"/>
                </a:solidFill>
              </a:rPr>
              <a:t>Control</a:t>
            </a:r>
            <a:br>
              <a:rPr lang="en-US" sz="1200" dirty="0">
                <a:solidFill>
                  <a:schemeClr val="tx1"/>
                </a:solidFill>
              </a:rPr>
            </a:br>
            <a:r>
              <a:rPr lang="en-US" sz="1200" dirty="0">
                <a:solidFill>
                  <a:schemeClr val="tx1"/>
                </a:solidFill>
              </a:rPr>
              <a:t>Shader</a:t>
            </a:r>
          </a:p>
        </p:txBody>
      </p:sp>
      <p:sp>
        <p:nvSpPr>
          <p:cNvPr id="37" name="Rounded Rectangle 36"/>
          <p:cNvSpPr/>
          <p:nvPr/>
        </p:nvSpPr>
        <p:spPr>
          <a:xfrm>
            <a:off x="3627120" y="3770593"/>
            <a:ext cx="1332613" cy="672051"/>
          </a:xfrm>
          <a:prstGeom prst="roundRect">
            <a:avLst/>
          </a:prstGeom>
          <a:solidFill>
            <a:srgbClr val="81C9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chemeClr val="tx1"/>
                </a:solidFill>
              </a:rPr>
              <a:t>Tessellation</a:t>
            </a:r>
            <a:br>
              <a:rPr lang="en-US" sz="1200" dirty="0">
                <a:solidFill>
                  <a:schemeClr val="tx1"/>
                </a:solidFill>
              </a:rPr>
            </a:br>
            <a:r>
              <a:rPr lang="en-US" sz="1200" dirty="0">
                <a:solidFill>
                  <a:schemeClr val="tx1"/>
                </a:solidFill>
              </a:rPr>
              <a:t>Evaluation</a:t>
            </a:r>
            <a:br>
              <a:rPr lang="en-US" sz="1200" dirty="0">
                <a:solidFill>
                  <a:schemeClr val="tx1"/>
                </a:solidFill>
              </a:rPr>
            </a:br>
            <a:r>
              <a:rPr lang="en-US" sz="1200" dirty="0">
                <a:solidFill>
                  <a:schemeClr val="tx1"/>
                </a:solidFill>
              </a:rPr>
              <a:t>Shader</a:t>
            </a:r>
          </a:p>
        </p:txBody>
      </p:sp>
      <p:cxnSp>
        <p:nvCxnSpPr>
          <p:cNvPr id="52" name="Straight Arrow Connector 51"/>
          <p:cNvCxnSpPr>
            <a:stCxn id="34" idx="3"/>
            <a:endCxn id="37" idx="1"/>
          </p:cNvCxnSpPr>
          <p:nvPr/>
        </p:nvCxnSpPr>
        <p:spPr>
          <a:xfrm flipV="1">
            <a:off x="3379157" y="4106619"/>
            <a:ext cx="247963" cy="159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7" idx="3"/>
            <a:endCxn id="22" idx="1"/>
          </p:cNvCxnSpPr>
          <p:nvPr/>
        </p:nvCxnSpPr>
        <p:spPr>
          <a:xfrm>
            <a:off x="4959733" y="4106619"/>
            <a:ext cx="247961" cy="159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58" name="Elbow Connector 25"/>
          <p:cNvCxnSpPr>
            <a:cxnSpLocks/>
          </p:cNvCxnSpPr>
          <p:nvPr/>
        </p:nvCxnSpPr>
        <p:spPr>
          <a:xfrm flipV="1">
            <a:off x="4959736" y="3515403"/>
            <a:ext cx="1978059" cy="592806"/>
          </a:xfrm>
          <a:prstGeom prst="bentConnector3">
            <a:avLst>
              <a:gd name="adj1" fmla="val 6998"/>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1" idx="3"/>
            <a:endCxn id="34" idx="0"/>
          </p:cNvCxnSpPr>
          <p:nvPr/>
        </p:nvCxnSpPr>
        <p:spPr>
          <a:xfrm flipH="1">
            <a:off x="2712850" y="3134933"/>
            <a:ext cx="666036" cy="637250"/>
          </a:xfrm>
          <a:prstGeom prst="bentConnector4">
            <a:avLst>
              <a:gd name="adj1" fmla="val -45763"/>
              <a:gd name="adj2" fmla="val 76365"/>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11" idx="3"/>
            <a:endCxn id="37" idx="0"/>
          </p:cNvCxnSpPr>
          <p:nvPr/>
        </p:nvCxnSpPr>
        <p:spPr>
          <a:xfrm>
            <a:off x="3378885" y="3134935"/>
            <a:ext cx="914540" cy="635660"/>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79" name="Elbow Connector 66"/>
          <p:cNvCxnSpPr>
            <a:stCxn id="12" idx="3"/>
            <a:endCxn id="37" idx="2"/>
          </p:cNvCxnSpPr>
          <p:nvPr/>
        </p:nvCxnSpPr>
        <p:spPr>
          <a:xfrm flipV="1">
            <a:off x="3378886" y="4442644"/>
            <a:ext cx="914540" cy="661636"/>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82" name="Elbow Connector 66"/>
          <p:cNvCxnSpPr>
            <a:stCxn id="12" idx="3"/>
            <a:endCxn id="22" idx="2"/>
          </p:cNvCxnSpPr>
          <p:nvPr/>
        </p:nvCxnSpPr>
        <p:spPr>
          <a:xfrm flipV="1">
            <a:off x="3378886" y="4444234"/>
            <a:ext cx="2495115" cy="660046"/>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98" name="Elbow Connector 66"/>
          <p:cNvCxnSpPr>
            <a:stCxn id="12" idx="3"/>
            <a:endCxn id="34" idx="2"/>
          </p:cNvCxnSpPr>
          <p:nvPr/>
        </p:nvCxnSpPr>
        <p:spPr>
          <a:xfrm flipH="1" flipV="1">
            <a:off x="2712850" y="4444234"/>
            <a:ext cx="666036" cy="660046"/>
          </a:xfrm>
          <a:prstGeom prst="bentConnector4">
            <a:avLst>
              <a:gd name="adj1" fmla="val -45763"/>
              <a:gd name="adj2" fmla="val 75455"/>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16" name="Elbow Connector 66"/>
          <p:cNvCxnSpPr>
            <a:stCxn id="12" idx="3"/>
          </p:cNvCxnSpPr>
          <p:nvPr/>
        </p:nvCxnSpPr>
        <p:spPr>
          <a:xfrm flipH="1" flipV="1">
            <a:off x="2712850" y="3470958"/>
            <a:ext cx="666036" cy="1633321"/>
          </a:xfrm>
          <a:prstGeom prst="bentConnector4">
            <a:avLst>
              <a:gd name="adj1" fmla="val -9578"/>
              <a:gd name="adj2" fmla="val 9609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81DB1A86-3958-406D-9C3E-A91A6118285C}"/>
              </a:ext>
            </a:extLst>
          </p:cNvPr>
          <p:cNvSpPr/>
          <p:nvPr/>
        </p:nvSpPr>
        <p:spPr>
          <a:xfrm>
            <a:off x="5165241" y="3610415"/>
            <a:ext cx="1473931" cy="967206"/>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3669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523320B-EDB6-4801-AB34-1CF1026DA1B6}"/>
              </a:ext>
            </a:extLst>
          </p:cNvPr>
          <p:cNvGrpSpPr/>
          <p:nvPr/>
        </p:nvGrpSpPr>
        <p:grpSpPr>
          <a:xfrm>
            <a:off x="838200" y="2114780"/>
            <a:ext cx="1959398" cy="3617527"/>
            <a:chOff x="4152899" y="2508798"/>
            <a:chExt cx="1959398" cy="3617527"/>
          </a:xfrm>
        </p:grpSpPr>
        <p:grpSp>
          <p:nvGrpSpPr>
            <p:cNvPr id="24" name="Group 23">
              <a:extLst>
                <a:ext uri="{FF2B5EF4-FFF2-40B4-BE49-F238E27FC236}">
                  <a16:creationId xmlns:a16="http://schemas.microsoft.com/office/drawing/2014/main" id="{784EEC3E-71F4-4255-BF76-7ECDB84E52F3}"/>
                </a:ext>
              </a:extLst>
            </p:cNvPr>
            <p:cNvGrpSpPr/>
            <p:nvPr/>
          </p:nvGrpSpPr>
          <p:grpSpPr>
            <a:xfrm>
              <a:off x="4156364" y="2508798"/>
              <a:ext cx="1952472" cy="3617527"/>
              <a:chOff x="4156364" y="3028342"/>
              <a:chExt cx="1952472" cy="3617527"/>
            </a:xfrm>
          </p:grpSpPr>
          <p:cxnSp>
            <p:nvCxnSpPr>
              <p:cNvPr id="27" name="Connector: Elbow 26">
                <a:extLst>
                  <a:ext uri="{FF2B5EF4-FFF2-40B4-BE49-F238E27FC236}">
                    <a16:creationId xmlns:a16="http://schemas.microsoft.com/office/drawing/2014/main" id="{735BA1DC-1E89-4BE2-9740-A0D9E0137E3E}"/>
                  </a:ext>
                </a:extLst>
              </p:cNvPr>
              <p:cNvCxnSpPr>
                <a:cxnSpLocks/>
              </p:cNvCxnSpPr>
              <p:nvPr/>
            </p:nvCxnSpPr>
            <p:spPr>
              <a:xfrm>
                <a:off x="4156364" y="3028342"/>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C08BCA-478C-45ED-910F-D707128170A5}"/>
                  </a:ext>
                </a:extLst>
              </p:cNvPr>
              <p:cNvSpPr txBox="1"/>
              <p:nvPr/>
            </p:nvSpPr>
            <p:spPr>
              <a:xfrm>
                <a:off x="4478352" y="4503780"/>
                <a:ext cx="1525546" cy="461665"/>
              </a:xfrm>
              <a:prstGeom prst="rect">
                <a:avLst/>
              </a:prstGeom>
              <a:noFill/>
            </p:spPr>
            <p:txBody>
              <a:bodyPr wrap="none" rtlCol="0">
                <a:spAutoFit/>
              </a:bodyPr>
              <a:lstStyle/>
              <a:p>
                <a:r>
                  <a:rPr lang="en-US" sz="2400" dirty="0"/>
                  <a:t>Stream = 1</a:t>
                </a:r>
                <a:endParaRPr lang="en-US" sz="2000" b="1" dirty="0"/>
              </a:p>
            </p:txBody>
          </p:sp>
          <p:sp>
            <p:nvSpPr>
              <p:cNvPr id="29" name="TextBox 28">
                <a:extLst>
                  <a:ext uri="{FF2B5EF4-FFF2-40B4-BE49-F238E27FC236}">
                    <a16:creationId xmlns:a16="http://schemas.microsoft.com/office/drawing/2014/main" id="{FFEDBD45-4380-4DCE-9432-EB818751A59E}"/>
                  </a:ext>
                </a:extLst>
              </p:cNvPr>
              <p:cNvSpPr txBox="1"/>
              <p:nvPr/>
            </p:nvSpPr>
            <p:spPr>
              <a:xfrm>
                <a:off x="4478351" y="5399133"/>
                <a:ext cx="1525546" cy="461665"/>
              </a:xfrm>
              <a:prstGeom prst="rect">
                <a:avLst/>
              </a:prstGeom>
              <a:noFill/>
            </p:spPr>
            <p:txBody>
              <a:bodyPr wrap="none" rtlCol="0">
                <a:spAutoFit/>
              </a:bodyPr>
              <a:lstStyle/>
              <a:p>
                <a:r>
                  <a:rPr lang="en-US" sz="2400" dirty="0"/>
                  <a:t>Stream = 2</a:t>
                </a:r>
                <a:endParaRPr lang="en-US" sz="2000" b="1" dirty="0"/>
              </a:p>
            </p:txBody>
          </p:sp>
          <p:sp>
            <p:nvSpPr>
              <p:cNvPr id="30" name="TextBox 29">
                <a:extLst>
                  <a:ext uri="{FF2B5EF4-FFF2-40B4-BE49-F238E27FC236}">
                    <a16:creationId xmlns:a16="http://schemas.microsoft.com/office/drawing/2014/main" id="{BF22ADC8-794E-4997-B637-1C8519B767E8}"/>
                  </a:ext>
                </a:extLst>
              </p:cNvPr>
              <p:cNvSpPr txBox="1"/>
              <p:nvPr/>
            </p:nvSpPr>
            <p:spPr>
              <a:xfrm>
                <a:off x="4754673" y="5814872"/>
                <a:ext cx="748923" cy="830997"/>
              </a:xfrm>
              <a:prstGeom prst="rect">
                <a:avLst/>
              </a:prstGeom>
              <a:noFill/>
            </p:spPr>
            <p:txBody>
              <a:bodyPr wrap="none" rtlCol="0">
                <a:spAutoFit/>
              </a:bodyPr>
              <a:lstStyle/>
              <a:p>
                <a:r>
                  <a:rPr lang="en-US" sz="4800" dirty="0"/>
                  <a:t>… </a:t>
                </a:r>
              </a:p>
            </p:txBody>
          </p:sp>
        </p:grpSp>
        <p:cxnSp>
          <p:nvCxnSpPr>
            <p:cNvPr id="25" name="Connector: Elbow 24">
              <a:extLst>
                <a:ext uri="{FF2B5EF4-FFF2-40B4-BE49-F238E27FC236}">
                  <a16:creationId xmlns:a16="http://schemas.microsoft.com/office/drawing/2014/main" id="{5733A8E5-2D7A-4764-9855-6D043EACE388}"/>
                </a:ext>
              </a:extLst>
            </p:cNvPr>
            <p:cNvCxnSpPr>
              <a:cxnSpLocks/>
            </p:cNvCxnSpPr>
            <p:nvPr/>
          </p:nvCxnSpPr>
          <p:spPr>
            <a:xfrm>
              <a:off x="4152899" y="3398950"/>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45BD6B-D209-4223-8E40-704A509F8EBA}"/>
                </a:ext>
              </a:extLst>
            </p:cNvPr>
            <p:cNvCxnSpPr>
              <a:cxnSpLocks/>
            </p:cNvCxnSpPr>
            <p:nvPr/>
          </p:nvCxnSpPr>
          <p:spPr>
            <a:xfrm>
              <a:off x="4159825" y="4133246"/>
              <a:ext cx="1952472" cy="1918292"/>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Title 1">
            <a:extLst>
              <a:ext uri="{FF2B5EF4-FFF2-40B4-BE49-F238E27FC236}">
                <a16:creationId xmlns:a16="http://schemas.microsoft.com/office/drawing/2014/main" id="{F9244DF8-9BFD-4E68-B8C6-59707002CF31}"/>
              </a:ext>
            </a:extLst>
          </p:cNvPr>
          <p:cNvSpPr>
            <a:spLocks noGrp="1"/>
          </p:cNvSpPr>
          <p:nvPr>
            <p:ph type="title"/>
          </p:nvPr>
        </p:nvSpPr>
        <p:spPr>
          <a:xfrm>
            <a:off x="838200" y="365125"/>
            <a:ext cx="10515600" cy="1325563"/>
          </a:xfrm>
        </p:spPr>
        <p:txBody>
          <a:bodyPr/>
          <a:lstStyle/>
          <a:p>
            <a:r>
              <a:rPr lang="en-US" dirty="0"/>
              <a:t>Multiple output stream</a:t>
            </a:r>
          </a:p>
        </p:txBody>
      </p:sp>
      <p:sp>
        <p:nvSpPr>
          <p:cNvPr id="19" name="Rounded Rectangle 4">
            <a:extLst>
              <a:ext uri="{FF2B5EF4-FFF2-40B4-BE49-F238E27FC236}">
                <a16:creationId xmlns:a16="http://schemas.microsoft.com/office/drawing/2014/main" id="{866A68C2-BAC6-4F76-9B4E-CEBA34AE50EC}"/>
              </a:ext>
            </a:extLst>
          </p:cNvPr>
          <p:cNvSpPr/>
          <p:nvPr/>
        </p:nvSpPr>
        <p:spPr>
          <a:xfrm>
            <a:off x="5776034" y="1765341"/>
            <a:ext cx="3278833" cy="1325562"/>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Primitive Setup</a:t>
            </a:r>
          </a:p>
          <a:p>
            <a:pPr algn="ctr"/>
            <a:r>
              <a:rPr lang="en-US" sz="2400" dirty="0">
                <a:solidFill>
                  <a:srgbClr val="FFFFFF"/>
                </a:solidFill>
              </a:rPr>
              <a:t>Clipping</a:t>
            </a:r>
          </a:p>
          <a:p>
            <a:pPr algn="ctr"/>
            <a:r>
              <a:rPr lang="en-US" sz="2400" dirty="0">
                <a:solidFill>
                  <a:srgbClr val="FFFFFF"/>
                </a:solidFill>
              </a:rPr>
              <a:t>Rasterization</a:t>
            </a:r>
          </a:p>
        </p:txBody>
      </p:sp>
      <p:sp>
        <p:nvSpPr>
          <p:cNvPr id="20" name="Rounded Rectangle 21">
            <a:extLst>
              <a:ext uri="{FF2B5EF4-FFF2-40B4-BE49-F238E27FC236}">
                <a16:creationId xmlns:a16="http://schemas.microsoft.com/office/drawing/2014/main" id="{E1578F0C-77D7-4BF0-B195-42B53D3C7358}"/>
              </a:ext>
            </a:extLst>
          </p:cNvPr>
          <p:cNvSpPr/>
          <p:nvPr/>
        </p:nvSpPr>
        <p:spPr>
          <a:xfrm>
            <a:off x="302561" y="1775733"/>
            <a:ext cx="2386440" cy="132556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rgbClr val="FFFFFF"/>
                </a:solidFill>
              </a:rPr>
              <a:t>Geometry</a:t>
            </a:r>
            <a:br>
              <a:rPr lang="en-US" sz="2400" dirty="0">
                <a:solidFill>
                  <a:srgbClr val="FFFFFF"/>
                </a:solidFill>
              </a:rPr>
            </a:br>
            <a:r>
              <a:rPr lang="en-US" sz="2400" dirty="0">
                <a:solidFill>
                  <a:srgbClr val="FFFFFF"/>
                </a:solidFill>
              </a:rPr>
              <a:t>Shader</a:t>
            </a:r>
          </a:p>
        </p:txBody>
      </p:sp>
      <p:cxnSp>
        <p:nvCxnSpPr>
          <p:cNvPr id="21" name="Straight Arrow Connector 20">
            <a:extLst>
              <a:ext uri="{FF2B5EF4-FFF2-40B4-BE49-F238E27FC236}">
                <a16:creationId xmlns:a16="http://schemas.microsoft.com/office/drawing/2014/main" id="{900117CC-15D0-418C-9D5E-1C142E565EE3}"/>
              </a:ext>
            </a:extLst>
          </p:cNvPr>
          <p:cNvCxnSpPr>
            <a:cxnSpLocks/>
            <a:stCxn id="20" idx="3"/>
            <a:endCxn id="19" idx="1"/>
          </p:cNvCxnSpPr>
          <p:nvPr/>
        </p:nvCxnSpPr>
        <p:spPr>
          <a:xfrm flipV="1">
            <a:off x="2689001" y="2428122"/>
            <a:ext cx="3087033" cy="1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06194D-41EA-46CB-A1A2-5634D4B96DED}"/>
              </a:ext>
            </a:extLst>
          </p:cNvPr>
          <p:cNvSpPr txBox="1"/>
          <p:nvPr/>
        </p:nvSpPr>
        <p:spPr>
          <a:xfrm>
            <a:off x="3115927" y="1995177"/>
            <a:ext cx="1525546" cy="461665"/>
          </a:xfrm>
          <a:prstGeom prst="rect">
            <a:avLst/>
          </a:prstGeom>
          <a:noFill/>
        </p:spPr>
        <p:txBody>
          <a:bodyPr wrap="none" rtlCol="0">
            <a:spAutoFit/>
          </a:bodyPr>
          <a:lstStyle/>
          <a:p>
            <a:r>
              <a:rPr lang="en-US" sz="2400" dirty="0"/>
              <a:t>Stream = 0</a:t>
            </a:r>
          </a:p>
        </p:txBody>
      </p:sp>
      <p:sp>
        <p:nvSpPr>
          <p:cNvPr id="32" name="TextBox 31">
            <a:extLst>
              <a:ext uri="{FF2B5EF4-FFF2-40B4-BE49-F238E27FC236}">
                <a16:creationId xmlns:a16="http://schemas.microsoft.com/office/drawing/2014/main" id="{FB6DFB4E-74EB-4D00-846A-243FA2A2E1D8}"/>
              </a:ext>
            </a:extLst>
          </p:cNvPr>
          <p:cNvSpPr txBox="1"/>
          <p:nvPr/>
        </p:nvSpPr>
        <p:spPr>
          <a:xfrm>
            <a:off x="3878700" y="3377576"/>
            <a:ext cx="7491090" cy="3477875"/>
          </a:xfrm>
          <a:prstGeom prst="rect">
            <a:avLst/>
          </a:prstGeom>
          <a:noFill/>
          <a:ln>
            <a:solidFill>
              <a:schemeClr val="accent2"/>
            </a:solidFill>
          </a:ln>
        </p:spPr>
        <p:txBody>
          <a:bodyPr wrap="none" rtlCol="0">
            <a:spAutoFit/>
          </a:bodyPr>
          <a:lstStyle/>
          <a:p>
            <a:r>
              <a:rPr lang="en-US" altLang="zh-CN" sz="2000" dirty="0"/>
              <a:t>How to retrieve primitive in the transform feedback buffer?</a:t>
            </a:r>
          </a:p>
          <a:p>
            <a:r>
              <a:rPr lang="en-US" sz="2000" dirty="0"/>
              <a:t>Query first</a:t>
            </a:r>
          </a:p>
          <a:p>
            <a:pPr lvl="1"/>
            <a:r>
              <a:rPr lang="en-US" sz="2000" dirty="0"/>
              <a:t>GL_PRIMITIVES_GENERATED</a:t>
            </a:r>
          </a:p>
          <a:p>
            <a:pPr lvl="1"/>
            <a:r>
              <a:rPr lang="en-US" sz="2000" dirty="0"/>
              <a:t>GL_TRANSFORM_FEEDBACK_PRIMITIVE_WRITTEN</a:t>
            </a:r>
          </a:p>
          <a:p>
            <a:endParaRPr lang="en-US" sz="2000" dirty="0"/>
          </a:p>
          <a:p>
            <a:r>
              <a:rPr lang="en-US" sz="2000" dirty="0"/>
              <a:t>The</a:t>
            </a:r>
            <a:r>
              <a:rPr lang="zh-CN" altLang="en-US" sz="2000" dirty="0"/>
              <a:t> </a:t>
            </a:r>
            <a:r>
              <a:rPr lang="en-US" altLang="zh-CN" sz="2000" dirty="0"/>
              <a:t>query</a:t>
            </a:r>
            <a:r>
              <a:rPr lang="zh-CN" altLang="en-US" sz="2000" dirty="0"/>
              <a:t> </a:t>
            </a:r>
            <a:r>
              <a:rPr lang="en-US" altLang="zh-CN" sz="2000" dirty="0"/>
              <a:t>function</a:t>
            </a:r>
          </a:p>
          <a:p>
            <a:pPr lvl="1"/>
            <a:r>
              <a:rPr lang="en-US" sz="2000" dirty="0"/>
              <a:t>void </a:t>
            </a:r>
            <a:r>
              <a:rPr lang="en-US" sz="2000" dirty="0" err="1"/>
              <a:t>glBeginQueryIndexed</a:t>
            </a:r>
            <a:r>
              <a:rPr lang="en-US" sz="2000" dirty="0"/>
              <a:t>(</a:t>
            </a:r>
            <a:r>
              <a:rPr lang="en-US" sz="2000" dirty="0" err="1"/>
              <a:t>Glenum</a:t>
            </a:r>
            <a:r>
              <a:rPr lang="en-US" sz="2000" dirty="0"/>
              <a:t> target, </a:t>
            </a:r>
            <a:r>
              <a:rPr lang="en-US" sz="2000" dirty="0" err="1"/>
              <a:t>Gluint</a:t>
            </a:r>
            <a:r>
              <a:rPr lang="en-US" sz="2000" dirty="0"/>
              <a:t> index, </a:t>
            </a:r>
            <a:r>
              <a:rPr lang="en-US" sz="2000" dirty="0" err="1"/>
              <a:t>Gluint</a:t>
            </a:r>
            <a:r>
              <a:rPr lang="en-US" sz="2000" dirty="0"/>
              <a:t> id);</a:t>
            </a:r>
          </a:p>
          <a:p>
            <a:pPr lvl="1"/>
            <a:r>
              <a:rPr lang="en-US" sz="2000" dirty="0"/>
              <a:t>void </a:t>
            </a:r>
            <a:r>
              <a:rPr lang="en-US" sz="2000" dirty="0" err="1"/>
              <a:t>glEndQueryIndexed</a:t>
            </a:r>
            <a:r>
              <a:rPr lang="en-US" sz="2000" dirty="0"/>
              <a:t>(</a:t>
            </a:r>
            <a:r>
              <a:rPr lang="en-US" sz="2000" dirty="0" err="1"/>
              <a:t>Glenum</a:t>
            </a:r>
            <a:r>
              <a:rPr lang="en-US" sz="2000" dirty="0"/>
              <a:t> target, </a:t>
            </a:r>
            <a:r>
              <a:rPr lang="en-US" sz="2000" dirty="0" err="1"/>
              <a:t>Gluint</a:t>
            </a:r>
            <a:r>
              <a:rPr lang="en-US" sz="2000" dirty="0"/>
              <a:t> index);</a:t>
            </a:r>
          </a:p>
          <a:p>
            <a:endParaRPr lang="en-US" sz="2000" dirty="0"/>
          </a:p>
          <a:p>
            <a:r>
              <a:rPr lang="en-US" sz="2000" dirty="0" err="1"/>
              <a:t>glCreateQueries</a:t>
            </a:r>
            <a:r>
              <a:rPr lang="en-US" sz="2000" dirty="0"/>
              <a:t>()</a:t>
            </a:r>
          </a:p>
          <a:p>
            <a:r>
              <a:rPr lang="en-US" sz="2000" dirty="0" err="1"/>
              <a:t>glGetQueryObjectiuiv</a:t>
            </a:r>
            <a:r>
              <a:rPr lang="en-US" sz="2000" dirty="0"/>
              <a:t>()</a:t>
            </a:r>
          </a:p>
        </p:txBody>
      </p:sp>
      <p:cxnSp>
        <p:nvCxnSpPr>
          <p:cNvPr id="3" name="Straight Arrow Connector 2">
            <a:extLst>
              <a:ext uri="{FF2B5EF4-FFF2-40B4-BE49-F238E27FC236}">
                <a16:creationId xmlns:a16="http://schemas.microsoft.com/office/drawing/2014/main" id="{00AA389F-BA5E-493A-BCF3-9BDE0A785B34}"/>
              </a:ext>
            </a:extLst>
          </p:cNvPr>
          <p:cNvCxnSpPr/>
          <p:nvPr/>
        </p:nvCxnSpPr>
        <p:spPr>
          <a:xfrm>
            <a:off x="6702136" y="4312227"/>
            <a:ext cx="1433946" cy="1039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7D77942-44E2-48B0-B7E9-B57684723530}"/>
              </a:ext>
            </a:extLst>
          </p:cNvPr>
          <p:cNvCxnSpPr>
            <a:cxnSpLocks/>
          </p:cNvCxnSpPr>
          <p:nvPr/>
        </p:nvCxnSpPr>
        <p:spPr>
          <a:xfrm>
            <a:off x="7928264" y="4634345"/>
            <a:ext cx="207818" cy="716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012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1F00-B71A-483B-AD41-AA27DF5F426F}"/>
              </a:ext>
            </a:extLst>
          </p:cNvPr>
          <p:cNvSpPr>
            <a:spLocks noGrp="1"/>
          </p:cNvSpPr>
          <p:nvPr>
            <p:ph type="title"/>
          </p:nvPr>
        </p:nvSpPr>
        <p:spPr/>
        <p:txBody>
          <a:bodyPr/>
          <a:lstStyle/>
          <a:p>
            <a:r>
              <a:rPr lang="en-US" dirty="0"/>
              <a:t>What the transform feedback can do</a:t>
            </a:r>
          </a:p>
        </p:txBody>
      </p:sp>
      <p:sp>
        <p:nvSpPr>
          <p:cNvPr id="3" name="Content Placeholder 2">
            <a:extLst>
              <a:ext uri="{FF2B5EF4-FFF2-40B4-BE49-F238E27FC236}">
                <a16:creationId xmlns:a16="http://schemas.microsoft.com/office/drawing/2014/main" id="{CA01CF65-6625-430E-B345-381AC018F0AC}"/>
              </a:ext>
            </a:extLst>
          </p:cNvPr>
          <p:cNvSpPr>
            <a:spLocks noGrp="1"/>
          </p:cNvSpPr>
          <p:nvPr>
            <p:ph idx="1"/>
          </p:nvPr>
        </p:nvSpPr>
        <p:spPr/>
        <p:txBody>
          <a:bodyPr/>
          <a:lstStyle/>
          <a:p>
            <a:r>
              <a:rPr lang="en-US" dirty="0"/>
              <a:t>Void </a:t>
            </a:r>
            <a:r>
              <a:rPr lang="en-US" dirty="0" err="1"/>
              <a:t>glDrawTransformFeedback</a:t>
            </a:r>
            <a:r>
              <a:rPr lang="en-US" dirty="0"/>
              <a:t>(</a:t>
            </a:r>
            <a:r>
              <a:rPr lang="en-US" dirty="0" err="1"/>
              <a:t>Glenum</a:t>
            </a:r>
            <a:r>
              <a:rPr lang="en-US" dirty="0"/>
              <a:t> mode, </a:t>
            </a:r>
            <a:r>
              <a:rPr lang="en-US" dirty="0" err="1"/>
              <a:t>Gluint</a:t>
            </a:r>
            <a:r>
              <a:rPr lang="en-US" dirty="0"/>
              <a:t> id);</a:t>
            </a:r>
          </a:p>
          <a:p>
            <a:r>
              <a:rPr lang="en-US" dirty="0"/>
              <a:t>Void </a:t>
            </a:r>
            <a:r>
              <a:rPr lang="en-US" dirty="0" err="1"/>
              <a:t>glDrawTransformFeedbackStream</a:t>
            </a:r>
            <a:r>
              <a:rPr lang="en-US" dirty="0"/>
              <a:t>(</a:t>
            </a:r>
            <a:r>
              <a:rPr lang="en-US" dirty="0" err="1"/>
              <a:t>Glenum</a:t>
            </a:r>
            <a:r>
              <a:rPr lang="en-US" dirty="0"/>
              <a:t> mode, </a:t>
            </a:r>
            <a:r>
              <a:rPr lang="en-US" dirty="0" err="1"/>
              <a:t>Gluint</a:t>
            </a:r>
            <a:r>
              <a:rPr lang="en-US" dirty="0"/>
              <a:t> id, </a:t>
            </a:r>
            <a:r>
              <a:rPr lang="en-US" dirty="0" err="1"/>
              <a:t>Gluint</a:t>
            </a:r>
            <a:r>
              <a:rPr lang="en-US" dirty="0"/>
              <a:t> stream);</a:t>
            </a:r>
          </a:p>
          <a:p>
            <a:endParaRPr lang="en-US" dirty="0"/>
          </a:p>
          <a:p>
            <a:r>
              <a:rPr lang="en-US" dirty="0"/>
              <a:t>Void </a:t>
            </a:r>
            <a:r>
              <a:rPr lang="en-US" dirty="0" err="1"/>
              <a:t>glDrawTransformFeedbackInstanced</a:t>
            </a:r>
            <a:r>
              <a:rPr lang="en-US" dirty="0"/>
              <a:t>(</a:t>
            </a:r>
            <a:r>
              <a:rPr lang="en-US" dirty="0" err="1"/>
              <a:t>Glenum</a:t>
            </a:r>
            <a:r>
              <a:rPr lang="en-US" dirty="0"/>
              <a:t> mode, </a:t>
            </a:r>
            <a:r>
              <a:rPr lang="en-US" dirty="0" err="1"/>
              <a:t>Gluint</a:t>
            </a:r>
            <a:r>
              <a:rPr lang="en-US" dirty="0"/>
              <a:t> id, </a:t>
            </a:r>
            <a:r>
              <a:rPr lang="en-US" dirty="0" err="1"/>
              <a:t>Glsizei</a:t>
            </a:r>
            <a:r>
              <a:rPr lang="en-US" dirty="0"/>
              <a:t> </a:t>
            </a:r>
            <a:r>
              <a:rPr lang="en-US" dirty="0" err="1"/>
              <a:t>instancount</a:t>
            </a:r>
            <a:r>
              <a:rPr lang="en-US" dirty="0"/>
              <a:t>);</a:t>
            </a:r>
          </a:p>
          <a:p>
            <a:r>
              <a:rPr lang="en-US" dirty="0"/>
              <a:t>Void </a:t>
            </a:r>
            <a:r>
              <a:rPr lang="en-US" dirty="0" err="1"/>
              <a:t>glDrawTransformFeedbackStreamInstanced</a:t>
            </a:r>
            <a:r>
              <a:rPr lang="en-US" dirty="0"/>
              <a:t>(</a:t>
            </a:r>
            <a:r>
              <a:rPr lang="en-US" dirty="0" err="1"/>
              <a:t>Glenum</a:t>
            </a:r>
            <a:r>
              <a:rPr lang="en-US" dirty="0"/>
              <a:t> mode, </a:t>
            </a:r>
            <a:r>
              <a:rPr lang="en-US" dirty="0" err="1"/>
              <a:t>Gluint</a:t>
            </a:r>
            <a:r>
              <a:rPr lang="en-US" dirty="0"/>
              <a:t> id, </a:t>
            </a:r>
            <a:r>
              <a:rPr lang="en-US" dirty="0" err="1"/>
              <a:t>Gluint</a:t>
            </a:r>
            <a:r>
              <a:rPr lang="en-US" dirty="0"/>
              <a:t> stream, </a:t>
            </a:r>
            <a:r>
              <a:rPr lang="en-US" dirty="0" err="1"/>
              <a:t>Glsizei</a:t>
            </a:r>
            <a:r>
              <a:rPr lang="en-US" dirty="0"/>
              <a:t> </a:t>
            </a:r>
            <a:r>
              <a:rPr lang="en-US" dirty="0" err="1"/>
              <a:t>instancecount</a:t>
            </a:r>
            <a:r>
              <a:rPr lang="en-US" dirty="0"/>
              <a:t>);</a:t>
            </a:r>
          </a:p>
          <a:p>
            <a:endParaRPr lang="en-US" dirty="0"/>
          </a:p>
        </p:txBody>
      </p:sp>
    </p:spTree>
    <p:extLst>
      <p:ext uri="{BB962C8B-B14F-4D97-AF65-F5344CB8AC3E}">
        <p14:creationId xmlns:p14="http://schemas.microsoft.com/office/powerpoint/2010/main" val="2203796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5C30-F360-4AA9-869F-B8B9EB1C69D9}"/>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84264A8A-EC16-4FEC-B77B-C0D29A731F23}"/>
              </a:ext>
            </a:extLst>
          </p:cNvPr>
          <p:cNvSpPr>
            <a:spLocks noGrp="1"/>
          </p:cNvSpPr>
          <p:nvPr>
            <p:ph idx="1"/>
          </p:nvPr>
        </p:nvSpPr>
        <p:spPr>
          <a:xfrm>
            <a:off x="838200" y="1825625"/>
            <a:ext cx="4294909" cy="4351338"/>
          </a:xfrm>
        </p:spPr>
        <p:txBody>
          <a:bodyPr/>
          <a:lstStyle/>
          <a:p>
            <a:r>
              <a:rPr lang="en-US" dirty="0"/>
              <a:t>Draw an object, with different facial orientation</a:t>
            </a:r>
          </a:p>
        </p:txBody>
      </p:sp>
      <p:pic>
        <p:nvPicPr>
          <p:cNvPr id="4" name="Picture 3">
            <a:extLst>
              <a:ext uri="{FF2B5EF4-FFF2-40B4-BE49-F238E27FC236}">
                <a16:creationId xmlns:a16="http://schemas.microsoft.com/office/drawing/2014/main" id="{ACBF0767-C869-4C4B-9497-91DD99768969}"/>
              </a:ext>
            </a:extLst>
          </p:cNvPr>
          <p:cNvPicPr>
            <a:picLocks noChangeAspect="1"/>
          </p:cNvPicPr>
          <p:nvPr/>
        </p:nvPicPr>
        <p:blipFill>
          <a:blip r:embed="rId2"/>
          <a:stretch>
            <a:fillRect/>
          </a:stretch>
        </p:blipFill>
        <p:spPr>
          <a:xfrm>
            <a:off x="5358528" y="0"/>
            <a:ext cx="5007852" cy="6858000"/>
          </a:xfrm>
          <a:prstGeom prst="rect">
            <a:avLst/>
          </a:prstGeom>
        </p:spPr>
      </p:pic>
    </p:spTree>
    <p:extLst>
      <p:ext uri="{BB962C8B-B14F-4D97-AF65-F5344CB8AC3E}">
        <p14:creationId xmlns:p14="http://schemas.microsoft.com/office/powerpoint/2010/main" val="2403464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3A01-BB5B-430E-97CD-FCE3DE467C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989F61-9BFC-4254-A223-6995C90FA81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42919D5-8CD2-47F8-9B5B-B08F9BDD2263}"/>
              </a:ext>
            </a:extLst>
          </p:cNvPr>
          <p:cNvPicPr>
            <a:picLocks noChangeAspect="1"/>
          </p:cNvPicPr>
          <p:nvPr/>
        </p:nvPicPr>
        <p:blipFill>
          <a:blip r:embed="rId2"/>
          <a:stretch>
            <a:fillRect/>
          </a:stretch>
        </p:blipFill>
        <p:spPr>
          <a:xfrm>
            <a:off x="425728" y="1732250"/>
            <a:ext cx="7143750" cy="3800475"/>
          </a:xfrm>
          <a:prstGeom prst="rect">
            <a:avLst/>
          </a:prstGeom>
        </p:spPr>
      </p:pic>
      <p:pic>
        <p:nvPicPr>
          <p:cNvPr id="5" name="Picture 4">
            <a:extLst>
              <a:ext uri="{FF2B5EF4-FFF2-40B4-BE49-F238E27FC236}">
                <a16:creationId xmlns:a16="http://schemas.microsoft.com/office/drawing/2014/main" id="{261C72E7-FFF1-4B93-90A5-57FDA619DF94}"/>
              </a:ext>
            </a:extLst>
          </p:cNvPr>
          <p:cNvPicPr>
            <a:picLocks noChangeAspect="1"/>
          </p:cNvPicPr>
          <p:nvPr/>
        </p:nvPicPr>
        <p:blipFill>
          <a:blip r:embed="rId3"/>
          <a:stretch>
            <a:fillRect/>
          </a:stretch>
        </p:blipFill>
        <p:spPr>
          <a:xfrm>
            <a:off x="8645236" y="1495438"/>
            <a:ext cx="3121036" cy="4274101"/>
          </a:xfrm>
          <a:prstGeom prst="rect">
            <a:avLst/>
          </a:prstGeom>
        </p:spPr>
      </p:pic>
      <p:sp>
        <p:nvSpPr>
          <p:cNvPr id="6" name="Rectangle: Rounded Corners 5">
            <a:extLst>
              <a:ext uri="{FF2B5EF4-FFF2-40B4-BE49-F238E27FC236}">
                <a16:creationId xmlns:a16="http://schemas.microsoft.com/office/drawing/2014/main" id="{B4DE0DAA-DA92-4D6E-8A47-B983A5A2AAD8}"/>
              </a:ext>
            </a:extLst>
          </p:cNvPr>
          <p:cNvSpPr/>
          <p:nvPr/>
        </p:nvSpPr>
        <p:spPr>
          <a:xfrm>
            <a:off x="8489373" y="1995055"/>
            <a:ext cx="3276899" cy="825946"/>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0757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45AF6-B5A6-45A4-AB6C-56AF3F04458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12910AE-3C0A-4849-8A39-BDE5BC547219}"/>
              </a:ext>
            </a:extLst>
          </p:cNvPr>
          <p:cNvPicPr>
            <a:picLocks noChangeAspect="1"/>
          </p:cNvPicPr>
          <p:nvPr/>
        </p:nvPicPr>
        <p:blipFill>
          <a:blip r:embed="rId2"/>
          <a:stretch>
            <a:fillRect/>
          </a:stretch>
        </p:blipFill>
        <p:spPr>
          <a:xfrm>
            <a:off x="0" y="0"/>
            <a:ext cx="7093085" cy="6858000"/>
          </a:xfrm>
          <a:prstGeom prst="rect">
            <a:avLst/>
          </a:prstGeom>
        </p:spPr>
      </p:pic>
      <p:pic>
        <p:nvPicPr>
          <p:cNvPr id="6" name="Picture 5">
            <a:extLst>
              <a:ext uri="{FF2B5EF4-FFF2-40B4-BE49-F238E27FC236}">
                <a16:creationId xmlns:a16="http://schemas.microsoft.com/office/drawing/2014/main" id="{9AEA3934-D374-49F0-B3D9-1F98A8046C25}"/>
              </a:ext>
            </a:extLst>
          </p:cNvPr>
          <p:cNvPicPr>
            <a:picLocks noChangeAspect="1"/>
          </p:cNvPicPr>
          <p:nvPr/>
        </p:nvPicPr>
        <p:blipFill>
          <a:blip r:embed="rId3"/>
          <a:stretch>
            <a:fillRect/>
          </a:stretch>
        </p:blipFill>
        <p:spPr>
          <a:xfrm>
            <a:off x="9318691" y="3732796"/>
            <a:ext cx="2153083" cy="2948538"/>
          </a:xfrm>
          <a:prstGeom prst="rect">
            <a:avLst/>
          </a:prstGeom>
        </p:spPr>
      </p:pic>
      <p:sp>
        <p:nvSpPr>
          <p:cNvPr id="7" name="Rectangle: Rounded Corners 6">
            <a:extLst>
              <a:ext uri="{FF2B5EF4-FFF2-40B4-BE49-F238E27FC236}">
                <a16:creationId xmlns:a16="http://schemas.microsoft.com/office/drawing/2014/main" id="{801BE749-ADC7-43AF-BF33-A97A08909664}"/>
              </a:ext>
            </a:extLst>
          </p:cNvPr>
          <p:cNvSpPr/>
          <p:nvPr/>
        </p:nvSpPr>
        <p:spPr>
          <a:xfrm>
            <a:off x="8756782" y="4569624"/>
            <a:ext cx="3276899" cy="625686"/>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4FEE9CBC-C90E-43D3-98D7-1EBCAE0B1E3D}"/>
              </a:ext>
            </a:extLst>
          </p:cNvPr>
          <p:cNvPicPr>
            <a:picLocks noChangeAspect="1"/>
          </p:cNvPicPr>
          <p:nvPr/>
        </p:nvPicPr>
        <p:blipFill>
          <a:blip r:embed="rId4"/>
          <a:stretch>
            <a:fillRect/>
          </a:stretch>
        </p:blipFill>
        <p:spPr>
          <a:xfrm>
            <a:off x="6631072" y="53390"/>
            <a:ext cx="5167423" cy="3544469"/>
          </a:xfrm>
          <a:prstGeom prst="rect">
            <a:avLst/>
          </a:prstGeom>
        </p:spPr>
      </p:pic>
      <p:cxnSp>
        <p:nvCxnSpPr>
          <p:cNvPr id="11" name="Straight Arrow Connector 10">
            <a:extLst>
              <a:ext uri="{FF2B5EF4-FFF2-40B4-BE49-F238E27FC236}">
                <a16:creationId xmlns:a16="http://schemas.microsoft.com/office/drawing/2014/main" id="{2C9A3B33-18C0-4726-871D-A7F08F3898A6}"/>
              </a:ext>
            </a:extLst>
          </p:cNvPr>
          <p:cNvCxnSpPr>
            <a:endCxn id="6" idx="1"/>
          </p:cNvCxnSpPr>
          <p:nvPr/>
        </p:nvCxnSpPr>
        <p:spPr>
          <a:xfrm>
            <a:off x="8021782" y="2618509"/>
            <a:ext cx="1296909" cy="2588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86B86FD-583B-4F75-BAC8-2AB4187C4F7C}"/>
              </a:ext>
            </a:extLst>
          </p:cNvPr>
          <p:cNvCxnSpPr>
            <a:cxnSpLocks/>
          </p:cNvCxnSpPr>
          <p:nvPr/>
        </p:nvCxnSpPr>
        <p:spPr>
          <a:xfrm>
            <a:off x="9837879" y="3429000"/>
            <a:ext cx="926454" cy="163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1AFF129-DA28-4EBB-B481-56BE013BC012}"/>
              </a:ext>
            </a:extLst>
          </p:cNvPr>
          <p:cNvSpPr txBox="1"/>
          <p:nvPr/>
        </p:nvSpPr>
        <p:spPr>
          <a:xfrm rot="5400000">
            <a:off x="8595159" y="5950220"/>
            <a:ext cx="1077731" cy="369332"/>
          </a:xfrm>
          <a:prstGeom prst="rect">
            <a:avLst/>
          </a:prstGeom>
          <a:noFill/>
        </p:spPr>
        <p:txBody>
          <a:bodyPr wrap="none" rtlCol="0">
            <a:spAutoFit/>
          </a:bodyPr>
          <a:lstStyle/>
          <a:p>
            <a:r>
              <a:rPr lang="en-US" dirty="0"/>
              <a:t>Stream 0 </a:t>
            </a:r>
          </a:p>
        </p:txBody>
      </p:sp>
      <p:sp>
        <p:nvSpPr>
          <p:cNvPr id="23" name="TextBox 22">
            <a:extLst>
              <a:ext uri="{FF2B5EF4-FFF2-40B4-BE49-F238E27FC236}">
                <a16:creationId xmlns:a16="http://schemas.microsoft.com/office/drawing/2014/main" id="{B95BBE0F-763F-4566-A847-D70C17D40014}"/>
              </a:ext>
            </a:extLst>
          </p:cNvPr>
          <p:cNvSpPr txBox="1"/>
          <p:nvPr/>
        </p:nvSpPr>
        <p:spPr>
          <a:xfrm rot="5400000">
            <a:off x="11074963" y="5853786"/>
            <a:ext cx="1077731" cy="369332"/>
          </a:xfrm>
          <a:prstGeom prst="rect">
            <a:avLst/>
          </a:prstGeom>
          <a:noFill/>
        </p:spPr>
        <p:txBody>
          <a:bodyPr wrap="none" rtlCol="0">
            <a:spAutoFit/>
          </a:bodyPr>
          <a:lstStyle/>
          <a:p>
            <a:r>
              <a:rPr lang="en-US" dirty="0"/>
              <a:t>Stream 1 </a:t>
            </a:r>
          </a:p>
        </p:txBody>
      </p:sp>
    </p:spTree>
    <p:extLst>
      <p:ext uri="{BB962C8B-B14F-4D97-AF65-F5344CB8AC3E}">
        <p14:creationId xmlns:p14="http://schemas.microsoft.com/office/powerpoint/2010/main" val="138977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1E05-80F7-44D6-A73B-7EBFD99B40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0867C1-4DEE-4A67-B5F7-D9BA4322A6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23B1DFA-1B73-4319-9259-0017748E27A5}"/>
              </a:ext>
            </a:extLst>
          </p:cNvPr>
          <p:cNvPicPr>
            <a:picLocks noChangeAspect="1"/>
          </p:cNvPicPr>
          <p:nvPr/>
        </p:nvPicPr>
        <p:blipFill>
          <a:blip r:embed="rId2"/>
          <a:stretch>
            <a:fillRect/>
          </a:stretch>
        </p:blipFill>
        <p:spPr>
          <a:xfrm>
            <a:off x="114300" y="1770179"/>
            <a:ext cx="8375073" cy="2800755"/>
          </a:xfrm>
          <a:prstGeom prst="rect">
            <a:avLst/>
          </a:prstGeom>
        </p:spPr>
      </p:pic>
      <p:pic>
        <p:nvPicPr>
          <p:cNvPr id="5" name="Picture 4">
            <a:extLst>
              <a:ext uri="{FF2B5EF4-FFF2-40B4-BE49-F238E27FC236}">
                <a16:creationId xmlns:a16="http://schemas.microsoft.com/office/drawing/2014/main" id="{63A46BA6-74AD-44A1-BB86-3B5F1B8DE1AA}"/>
              </a:ext>
            </a:extLst>
          </p:cNvPr>
          <p:cNvPicPr>
            <a:picLocks noChangeAspect="1"/>
          </p:cNvPicPr>
          <p:nvPr/>
        </p:nvPicPr>
        <p:blipFill>
          <a:blip r:embed="rId3"/>
          <a:stretch>
            <a:fillRect/>
          </a:stretch>
        </p:blipFill>
        <p:spPr>
          <a:xfrm>
            <a:off x="8645236" y="1495438"/>
            <a:ext cx="3121036" cy="4274101"/>
          </a:xfrm>
          <a:prstGeom prst="rect">
            <a:avLst/>
          </a:prstGeom>
        </p:spPr>
      </p:pic>
      <p:sp>
        <p:nvSpPr>
          <p:cNvPr id="7" name="TextBox 6">
            <a:extLst>
              <a:ext uri="{FF2B5EF4-FFF2-40B4-BE49-F238E27FC236}">
                <a16:creationId xmlns:a16="http://schemas.microsoft.com/office/drawing/2014/main" id="{DEB792F3-1DC8-4097-B584-4AF16CD02D8F}"/>
              </a:ext>
            </a:extLst>
          </p:cNvPr>
          <p:cNvSpPr txBox="1"/>
          <p:nvPr/>
        </p:nvSpPr>
        <p:spPr>
          <a:xfrm>
            <a:off x="2161309" y="5237018"/>
            <a:ext cx="2717795" cy="369332"/>
          </a:xfrm>
          <a:prstGeom prst="rect">
            <a:avLst/>
          </a:prstGeom>
          <a:noFill/>
        </p:spPr>
        <p:txBody>
          <a:bodyPr wrap="none" rtlCol="0">
            <a:spAutoFit/>
          </a:bodyPr>
          <a:lstStyle/>
          <a:p>
            <a:r>
              <a:rPr lang="en-US" dirty="0"/>
              <a:t>Config transform feedback </a:t>
            </a:r>
          </a:p>
        </p:txBody>
      </p:sp>
    </p:spTree>
    <p:extLst>
      <p:ext uri="{BB962C8B-B14F-4D97-AF65-F5344CB8AC3E}">
        <p14:creationId xmlns:p14="http://schemas.microsoft.com/office/powerpoint/2010/main" val="1907206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43CD-9CC6-471E-8231-53FBE19A0D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FBE4B4-B7BC-4D47-8448-D8E6FC34E71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39979C5-A3C5-4799-946D-92128C3C733E}"/>
              </a:ext>
            </a:extLst>
          </p:cNvPr>
          <p:cNvPicPr>
            <a:picLocks noChangeAspect="1"/>
          </p:cNvPicPr>
          <p:nvPr/>
        </p:nvPicPr>
        <p:blipFill>
          <a:blip r:embed="rId2"/>
          <a:stretch>
            <a:fillRect/>
          </a:stretch>
        </p:blipFill>
        <p:spPr>
          <a:xfrm>
            <a:off x="838200" y="2524138"/>
            <a:ext cx="4476750" cy="2752725"/>
          </a:xfrm>
          <a:prstGeom prst="rect">
            <a:avLst/>
          </a:prstGeom>
        </p:spPr>
      </p:pic>
      <p:pic>
        <p:nvPicPr>
          <p:cNvPr id="5" name="Picture 4">
            <a:extLst>
              <a:ext uri="{FF2B5EF4-FFF2-40B4-BE49-F238E27FC236}">
                <a16:creationId xmlns:a16="http://schemas.microsoft.com/office/drawing/2014/main" id="{523D7962-C050-4BDC-AC30-9D34B3BAECD2}"/>
              </a:ext>
            </a:extLst>
          </p:cNvPr>
          <p:cNvPicPr>
            <a:picLocks noChangeAspect="1"/>
          </p:cNvPicPr>
          <p:nvPr/>
        </p:nvPicPr>
        <p:blipFill>
          <a:blip r:embed="rId3"/>
          <a:stretch>
            <a:fillRect/>
          </a:stretch>
        </p:blipFill>
        <p:spPr>
          <a:xfrm>
            <a:off x="6788428" y="240829"/>
            <a:ext cx="4565372" cy="6252046"/>
          </a:xfrm>
          <a:prstGeom prst="rect">
            <a:avLst/>
          </a:prstGeom>
        </p:spPr>
      </p:pic>
      <p:sp>
        <p:nvSpPr>
          <p:cNvPr id="6" name="Rectangle: Rounded Corners 5">
            <a:extLst>
              <a:ext uri="{FF2B5EF4-FFF2-40B4-BE49-F238E27FC236}">
                <a16:creationId xmlns:a16="http://schemas.microsoft.com/office/drawing/2014/main" id="{031EDD02-2F04-47C8-A44C-D8AFB2353A6C}"/>
              </a:ext>
            </a:extLst>
          </p:cNvPr>
          <p:cNvSpPr/>
          <p:nvPr/>
        </p:nvSpPr>
        <p:spPr>
          <a:xfrm>
            <a:off x="6525491" y="3979718"/>
            <a:ext cx="4959062" cy="779318"/>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9702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E50F-C8E3-4392-B2A9-9225734CA8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311F23-68B7-49F7-8E92-EFE89644A8E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9421CEB-C3E9-4F3D-ACFB-A6170ADCC42E}"/>
              </a:ext>
            </a:extLst>
          </p:cNvPr>
          <p:cNvPicPr>
            <a:picLocks noChangeAspect="1"/>
          </p:cNvPicPr>
          <p:nvPr/>
        </p:nvPicPr>
        <p:blipFill>
          <a:blip r:embed="rId2"/>
          <a:stretch>
            <a:fillRect/>
          </a:stretch>
        </p:blipFill>
        <p:spPr>
          <a:xfrm>
            <a:off x="0" y="142504"/>
            <a:ext cx="10771892" cy="6715496"/>
          </a:xfrm>
          <a:prstGeom prst="rect">
            <a:avLst/>
          </a:prstGeom>
        </p:spPr>
      </p:pic>
      <p:pic>
        <p:nvPicPr>
          <p:cNvPr id="5" name="Picture 4">
            <a:extLst>
              <a:ext uri="{FF2B5EF4-FFF2-40B4-BE49-F238E27FC236}">
                <a16:creationId xmlns:a16="http://schemas.microsoft.com/office/drawing/2014/main" id="{5A5D7B33-7DB4-4D87-BC17-12C128BB7603}"/>
              </a:ext>
            </a:extLst>
          </p:cNvPr>
          <p:cNvPicPr>
            <a:picLocks noChangeAspect="1"/>
          </p:cNvPicPr>
          <p:nvPr/>
        </p:nvPicPr>
        <p:blipFill>
          <a:blip r:embed="rId3"/>
          <a:stretch>
            <a:fillRect/>
          </a:stretch>
        </p:blipFill>
        <p:spPr>
          <a:xfrm>
            <a:off x="9070964" y="106330"/>
            <a:ext cx="3121036" cy="4274101"/>
          </a:xfrm>
          <a:prstGeom prst="rect">
            <a:avLst/>
          </a:prstGeom>
        </p:spPr>
      </p:pic>
      <p:sp>
        <p:nvSpPr>
          <p:cNvPr id="7" name="Rectangle: Rounded Corners 6">
            <a:extLst>
              <a:ext uri="{FF2B5EF4-FFF2-40B4-BE49-F238E27FC236}">
                <a16:creationId xmlns:a16="http://schemas.microsoft.com/office/drawing/2014/main" id="{D47EA19B-7922-4605-B12E-D39081C581BB}"/>
              </a:ext>
            </a:extLst>
          </p:cNvPr>
          <p:cNvSpPr/>
          <p:nvPr/>
        </p:nvSpPr>
        <p:spPr>
          <a:xfrm>
            <a:off x="8894617" y="2036618"/>
            <a:ext cx="3297383" cy="2722418"/>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9247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24F5-41DE-46F7-A5C0-013307DDF4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D76E1A-BD11-40EC-9817-834DA1BDAE8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2A85C95-926D-4336-BF79-0B8A32ED61C5}"/>
              </a:ext>
            </a:extLst>
          </p:cNvPr>
          <p:cNvPicPr>
            <a:picLocks noChangeAspect="1"/>
          </p:cNvPicPr>
          <p:nvPr/>
        </p:nvPicPr>
        <p:blipFill>
          <a:blip r:embed="rId2"/>
          <a:stretch>
            <a:fillRect/>
          </a:stretch>
        </p:blipFill>
        <p:spPr>
          <a:xfrm>
            <a:off x="393375" y="0"/>
            <a:ext cx="4634243" cy="6858000"/>
          </a:xfrm>
          <a:prstGeom prst="rect">
            <a:avLst/>
          </a:prstGeom>
        </p:spPr>
      </p:pic>
      <p:pic>
        <p:nvPicPr>
          <p:cNvPr id="5" name="Picture 4">
            <a:extLst>
              <a:ext uri="{FF2B5EF4-FFF2-40B4-BE49-F238E27FC236}">
                <a16:creationId xmlns:a16="http://schemas.microsoft.com/office/drawing/2014/main" id="{0E430DFE-877C-4F60-BA22-C297CC36D73E}"/>
              </a:ext>
            </a:extLst>
          </p:cNvPr>
          <p:cNvPicPr>
            <a:picLocks noChangeAspect="1"/>
          </p:cNvPicPr>
          <p:nvPr/>
        </p:nvPicPr>
        <p:blipFill rotWithShape="1">
          <a:blip r:embed="rId3"/>
          <a:srcRect l="26313" r="24189"/>
          <a:stretch/>
        </p:blipFill>
        <p:spPr>
          <a:xfrm>
            <a:off x="9217036" y="1471613"/>
            <a:ext cx="2974964" cy="4705350"/>
          </a:xfrm>
          <a:prstGeom prst="rect">
            <a:avLst/>
          </a:prstGeom>
        </p:spPr>
      </p:pic>
      <p:pic>
        <p:nvPicPr>
          <p:cNvPr id="6" name="Picture 5">
            <a:extLst>
              <a:ext uri="{FF2B5EF4-FFF2-40B4-BE49-F238E27FC236}">
                <a16:creationId xmlns:a16="http://schemas.microsoft.com/office/drawing/2014/main" id="{9ACC02F8-AE22-40ED-A4FA-5AD12BA5DFE8}"/>
              </a:ext>
            </a:extLst>
          </p:cNvPr>
          <p:cNvPicPr>
            <a:picLocks noChangeAspect="1"/>
          </p:cNvPicPr>
          <p:nvPr/>
        </p:nvPicPr>
        <p:blipFill>
          <a:blip r:embed="rId4"/>
          <a:stretch>
            <a:fillRect/>
          </a:stretch>
        </p:blipFill>
        <p:spPr>
          <a:xfrm>
            <a:off x="5818609" y="1486884"/>
            <a:ext cx="3121036" cy="4274101"/>
          </a:xfrm>
          <a:prstGeom prst="rect">
            <a:avLst/>
          </a:prstGeom>
        </p:spPr>
      </p:pic>
      <p:sp>
        <p:nvSpPr>
          <p:cNvPr id="7" name="Right Brace 6">
            <a:extLst>
              <a:ext uri="{FF2B5EF4-FFF2-40B4-BE49-F238E27FC236}">
                <a16:creationId xmlns:a16="http://schemas.microsoft.com/office/drawing/2014/main" id="{9D3AB72E-7C01-4B44-AEEF-42BD6E95D3C8}"/>
              </a:ext>
            </a:extLst>
          </p:cNvPr>
          <p:cNvSpPr/>
          <p:nvPr/>
        </p:nvSpPr>
        <p:spPr>
          <a:xfrm>
            <a:off x="5112327" y="207818"/>
            <a:ext cx="135082" cy="23379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C1C16F1-A454-4F32-8080-554DD476425D}"/>
              </a:ext>
            </a:extLst>
          </p:cNvPr>
          <p:cNvCxnSpPr/>
          <p:nvPr/>
        </p:nvCxnSpPr>
        <p:spPr>
          <a:xfrm>
            <a:off x="5320145" y="1471613"/>
            <a:ext cx="1018310" cy="91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ight Brace 9">
            <a:extLst>
              <a:ext uri="{FF2B5EF4-FFF2-40B4-BE49-F238E27FC236}">
                <a16:creationId xmlns:a16="http://schemas.microsoft.com/office/drawing/2014/main" id="{3BF9ACC8-F744-4D0C-B481-1096D2DBC554}"/>
              </a:ext>
            </a:extLst>
          </p:cNvPr>
          <p:cNvSpPr/>
          <p:nvPr/>
        </p:nvSpPr>
        <p:spPr>
          <a:xfrm>
            <a:off x="5179868" y="3824288"/>
            <a:ext cx="135082" cy="23379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B3A8BDD4-964D-4B61-8F96-47095E6F2D36}"/>
              </a:ext>
            </a:extLst>
          </p:cNvPr>
          <p:cNvSpPr/>
          <p:nvPr/>
        </p:nvSpPr>
        <p:spPr>
          <a:xfrm>
            <a:off x="5123506" y="6311900"/>
            <a:ext cx="299607" cy="4914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1AAE24BE-8DDA-4C52-9AF3-674843426C6A}"/>
              </a:ext>
            </a:extLst>
          </p:cNvPr>
          <p:cNvCxnSpPr>
            <a:cxnSpLocks/>
          </p:cNvCxnSpPr>
          <p:nvPr/>
        </p:nvCxnSpPr>
        <p:spPr>
          <a:xfrm>
            <a:off x="5472443" y="4993265"/>
            <a:ext cx="356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93AD10-1E60-446C-A8A5-CB65F15F9B7E}"/>
              </a:ext>
            </a:extLst>
          </p:cNvPr>
          <p:cNvCxnSpPr>
            <a:cxnSpLocks/>
          </p:cNvCxnSpPr>
          <p:nvPr/>
        </p:nvCxnSpPr>
        <p:spPr>
          <a:xfrm flipV="1">
            <a:off x="5569527" y="4707995"/>
            <a:ext cx="2002132" cy="1775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222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5868-9E4D-4EFD-B135-6915CF18BF10}"/>
              </a:ext>
            </a:extLst>
          </p:cNvPr>
          <p:cNvSpPr>
            <a:spLocks noGrp="1"/>
          </p:cNvSpPr>
          <p:nvPr>
            <p:ph type="title"/>
          </p:nvPr>
        </p:nvSpPr>
        <p:spPr/>
        <p:txBody>
          <a:bodyPr/>
          <a:lstStyle/>
          <a:p>
            <a:r>
              <a:rPr lang="en-US" dirty="0"/>
              <a:t>Application: particles</a:t>
            </a:r>
          </a:p>
        </p:txBody>
      </p:sp>
      <p:sp>
        <p:nvSpPr>
          <p:cNvPr id="3" name="Content Placeholder 2">
            <a:extLst>
              <a:ext uri="{FF2B5EF4-FFF2-40B4-BE49-F238E27FC236}">
                <a16:creationId xmlns:a16="http://schemas.microsoft.com/office/drawing/2014/main" id="{FDB502F9-E635-4EE0-91A5-F2EE1F71E3A6}"/>
              </a:ext>
            </a:extLst>
          </p:cNvPr>
          <p:cNvSpPr>
            <a:spLocks noGrp="1"/>
          </p:cNvSpPr>
          <p:nvPr>
            <p:ph idx="1"/>
          </p:nvPr>
        </p:nvSpPr>
        <p:spPr/>
        <p:txBody>
          <a:bodyPr/>
          <a:lstStyle/>
          <a:p>
            <a:r>
              <a:rPr lang="en-US" dirty="0"/>
              <a:t>Triangle vertex </a:t>
            </a:r>
            <a:r>
              <a:rPr lang="en-US" dirty="0">
                <a:sym typeface="Wingdings" panose="05000000000000000000" pitchFamily="2" charset="2"/>
              </a:rPr>
              <a:t> VS  triangles  GS  triangles  FS </a:t>
            </a:r>
          </a:p>
          <a:p>
            <a:r>
              <a:rPr lang="en-US" dirty="0"/>
              <a:t>Point vertex </a:t>
            </a:r>
            <a:r>
              <a:rPr lang="en-US" dirty="0">
                <a:sym typeface="Wingdings" panose="05000000000000000000" pitchFamily="2" charset="2"/>
              </a:rPr>
              <a:t> VS points  GS  triangles  FS </a:t>
            </a:r>
          </a:p>
          <a:p>
            <a:r>
              <a:rPr lang="en-US" dirty="0" err="1"/>
              <a:t>Point_sprit</a:t>
            </a:r>
            <a:r>
              <a:rPr lang="en-US" dirty="0"/>
              <a:t> ??</a:t>
            </a:r>
          </a:p>
          <a:p>
            <a:endParaRPr lang="en-US" dirty="0"/>
          </a:p>
          <a:p>
            <a:endParaRPr lang="en-US" dirty="0"/>
          </a:p>
        </p:txBody>
      </p:sp>
      <p:pic>
        <p:nvPicPr>
          <p:cNvPr id="4" name="Picture 3">
            <a:extLst>
              <a:ext uri="{FF2B5EF4-FFF2-40B4-BE49-F238E27FC236}">
                <a16:creationId xmlns:a16="http://schemas.microsoft.com/office/drawing/2014/main" id="{A43A8811-9CA8-4953-B321-3FC283FCCAE4}"/>
              </a:ext>
            </a:extLst>
          </p:cNvPr>
          <p:cNvPicPr>
            <a:picLocks noChangeAspect="1"/>
          </p:cNvPicPr>
          <p:nvPr/>
        </p:nvPicPr>
        <p:blipFill>
          <a:blip r:embed="rId2"/>
          <a:stretch>
            <a:fillRect/>
          </a:stretch>
        </p:blipFill>
        <p:spPr>
          <a:xfrm>
            <a:off x="146736" y="3594468"/>
            <a:ext cx="5898573" cy="30275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56F9673E-DBBA-4E0D-9CFA-618C0BD2A83A}"/>
              </a:ext>
            </a:extLst>
          </p:cNvPr>
          <p:cNvPicPr>
            <a:picLocks noChangeAspect="1"/>
          </p:cNvPicPr>
          <p:nvPr/>
        </p:nvPicPr>
        <p:blipFill>
          <a:blip r:embed="rId3"/>
          <a:stretch>
            <a:fillRect/>
          </a:stretch>
        </p:blipFill>
        <p:spPr>
          <a:xfrm>
            <a:off x="6209034" y="3594468"/>
            <a:ext cx="5847883" cy="30275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9713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of geometry shader </a:t>
            </a:r>
          </a:p>
        </p:txBody>
      </p:sp>
      <p:sp>
        <p:nvSpPr>
          <p:cNvPr id="5" name="Rounded Rectangle 4"/>
          <p:cNvSpPr/>
          <p:nvPr/>
        </p:nvSpPr>
        <p:spPr>
          <a:xfrm>
            <a:off x="7302575" y="2222247"/>
            <a:ext cx="1577459" cy="644338"/>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Primitive Setup</a:t>
            </a:r>
          </a:p>
          <a:p>
            <a:pPr algn="ctr"/>
            <a:r>
              <a:rPr lang="en-US" sz="1200" dirty="0">
                <a:solidFill>
                  <a:srgbClr val="FFFFFF"/>
                </a:solidFill>
              </a:rPr>
              <a:t>Clipping</a:t>
            </a:r>
          </a:p>
          <a:p>
            <a:pPr algn="ctr"/>
            <a:r>
              <a:rPr lang="en-US" sz="1200" dirty="0">
                <a:solidFill>
                  <a:srgbClr val="FFFFFF"/>
                </a:solidFill>
              </a:rPr>
              <a:t>Rasterization</a:t>
            </a:r>
          </a:p>
        </p:txBody>
      </p:sp>
      <p:sp>
        <p:nvSpPr>
          <p:cNvPr id="11" name="Rounded Rectangle 10"/>
          <p:cNvSpPr/>
          <p:nvPr/>
        </p:nvSpPr>
        <p:spPr>
          <a:xfrm>
            <a:off x="2409954" y="1894898"/>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Vertex</a:t>
            </a:r>
            <a:br>
              <a:rPr lang="en-US" sz="1200" dirty="0">
                <a:solidFill>
                  <a:srgbClr val="FFFFFF"/>
                </a:solidFill>
              </a:rPr>
            </a:br>
            <a:r>
              <a:rPr lang="en-US" sz="1200" dirty="0">
                <a:solidFill>
                  <a:srgbClr val="FFFFFF"/>
                </a:solidFill>
              </a:rPr>
              <a:t>Shader</a:t>
            </a:r>
          </a:p>
        </p:txBody>
      </p:sp>
      <p:cxnSp>
        <p:nvCxnSpPr>
          <p:cNvPr id="14" name="Elbow Connector 13"/>
          <p:cNvCxnSpPr>
            <a:cxnSpLocks/>
            <a:stCxn id="11" idx="3"/>
          </p:cNvCxnSpPr>
          <p:nvPr/>
        </p:nvCxnSpPr>
        <p:spPr>
          <a:xfrm>
            <a:off x="3742567" y="2230924"/>
            <a:ext cx="3558908" cy="380470"/>
          </a:xfrm>
          <a:prstGeom prst="bentConnector3">
            <a:avLst>
              <a:gd name="adj1" fmla="val 8719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571375" y="2868174"/>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Geometry</a:t>
            </a:r>
            <a:br>
              <a:rPr lang="en-US" sz="1200" dirty="0">
                <a:solidFill>
                  <a:srgbClr val="FFFFFF"/>
                </a:solidFill>
              </a:rPr>
            </a:br>
            <a:r>
              <a:rPr lang="en-US" sz="1200" dirty="0">
                <a:solidFill>
                  <a:srgbClr val="FFFFFF"/>
                </a:solidFill>
              </a:rPr>
              <a:t>Shader</a:t>
            </a:r>
          </a:p>
        </p:txBody>
      </p:sp>
      <p:cxnSp>
        <p:nvCxnSpPr>
          <p:cNvPr id="26" name="Elbow Connector 25"/>
          <p:cNvCxnSpPr>
            <a:stCxn id="11" idx="3"/>
            <a:endCxn id="22" idx="0"/>
          </p:cNvCxnSpPr>
          <p:nvPr/>
        </p:nvCxnSpPr>
        <p:spPr>
          <a:xfrm>
            <a:off x="3742567" y="2230924"/>
            <a:ext cx="2495115" cy="637250"/>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cxnSpLocks/>
            <a:stCxn id="22" idx="3"/>
          </p:cNvCxnSpPr>
          <p:nvPr/>
        </p:nvCxnSpPr>
        <p:spPr>
          <a:xfrm flipV="1">
            <a:off x="6903988" y="2611394"/>
            <a:ext cx="397487" cy="592806"/>
          </a:xfrm>
          <a:prstGeom prst="bentConnector3">
            <a:avLst>
              <a:gd name="adj1" fmla="val 2860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3990801" y="2866584"/>
            <a:ext cx="1332613" cy="672051"/>
          </a:xfrm>
          <a:prstGeom prst="roundRect">
            <a:avLst/>
          </a:prstGeom>
          <a:solidFill>
            <a:srgbClr val="81C9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chemeClr val="tx1"/>
                </a:solidFill>
              </a:rPr>
              <a:t>Tessellation</a:t>
            </a:r>
            <a:br>
              <a:rPr lang="en-US" sz="1200" dirty="0">
                <a:solidFill>
                  <a:schemeClr val="tx1"/>
                </a:solidFill>
              </a:rPr>
            </a:br>
            <a:r>
              <a:rPr lang="en-US" sz="1200" dirty="0">
                <a:solidFill>
                  <a:schemeClr val="tx1"/>
                </a:solidFill>
              </a:rPr>
              <a:t>Shader</a:t>
            </a:r>
          </a:p>
        </p:txBody>
      </p:sp>
      <p:cxnSp>
        <p:nvCxnSpPr>
          <p:cNvPr id="52" name="Straight Arrow Connector 51"/>
          <p:cNvCxnSpPr>
            <a:cxnSpLocks/>
            <a:endCxn id="37" idx="1"/>
          </p:cNvCxnSpPr>
          <p:nvPr/>
        </p:nvCxnSpPr>
        <p:spPr>
          <a:xfrm flipV="1">
            <a:off x="3823853" y="3202610"/>
            <a:ext cx="166948" cy="8677"/>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7" idx="3"/>
            <a:endCxn id="22" idx="1"/>
          </p:cNvCxnSpPr>
          <p:nvPr/>
        </p:nvCxnSpPr>
        <p:spPr>
          <a:xfrm>
            <a:off x="5323414" y="3202610"/>
            <a:ext cx="247961" cy="159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19F8FD2-E221-4377-8365-A71FD3F58A04}"/>
              </a:ext>
            </a:extLst>
          </p:cNvPr>
          <p:cNvCxnSpPr/>
          <p:nvPr/>
        </p:nvCxnSpPr>
        <p:spPr>
          <a:xfrm>
            <a:off x="3823853" y="2222247"/>
            <a:ext cx="0" cy="980363"/>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79C1F47-DA27-49B3-86D8-55E68BC511FB}"/>
              </a:ext>
            </a:extLst>
          </p:cNvPr>
          <p:cNvSpPr txBox="1"/>
          <p:nvPr/>
        </p:nvSpPr>
        <p:spPr>
          <a:xfrm>
            <a:off x="1163788" y="4530043"/>
            <a:ext cx="4932205" cy="1569660"/>
          </a:xfrm>
          <a:prstGeom prst="rect">
            <a:avLst/>
          </a:prstGeom>
          <a:noFill/>
        </p:spPr>
        <p:txBody>
          <a:bodyPr wrap="square" rtlCol="0">
            <a:spAutoFit/>
          </a:bodyPr>
          <a:lstStyle/>
          <a:p>
            <a:r>
              <a:rPr lang="en-US" altLang="zh-CN" sz="2400" dirty="0"/>
              <a:t>For each geometry shader program, </a:t>
            </a:r>
          </a:p>
          <a:p>
            <a:r>
              <a:rPr lang="en-US" altLang="zh-CN" sz="2400" dirty="0"/>
              <a:t>it will receive a complete primitives, </a:t>
            </a:r>
          </a:p>
          <a:p>
            <a:r>
              <a:rPr lang="en-US" altLang="zh-CN" sz="2400" dirty="0"/>
              <a:t>Which a collection of vertices (array format)</a:t>
            </a:r>
          </a:p>
        </p:txBody>
      </p:sp>
      <p:sp>
        <p:nvSpPr>
          <p:cNvPr id="42" name="TextBox 41">
            <a:extLst>
              <a:ext uri="{FF2B5EF4-FFF2-40B4-BE49-F238E27FC236}">
                <a16:creationId xmlns:a16="http://schemas.microsoft.com/office/drawing/2014/main" id="{0C9774C0-CF20-4140-B156-9981442BDB87}"/>
              </a:ext>
            </a:extLst>
          </p:cNvPr>
          <p:cNvSpPr txBox="1"/>
          <p:nvPr/>
        </p:nvSpPr>
        <p:spPr>
          <a:xfrm>
            <a:off x="6785263" y="4291052"/>
            <a:ext cx="5226628" cy="1938992"/>
          </a:xfrm>
          <a:prstGeom prst="rect">
            <a:avLst/>
          </a:prstGeom>
          <a:noFill/>
        </p:spPr>
        <p:txBody>
          <a:bodyPr wrap="square" rtlCol="0">
            <a:spAutoFit/>
          </a:bodyPr>
          <a:lstStyle>
            <a:defPPr>
              <a:defRPr lang="en-US"/>
            </a:defPPr>
            <a:lvl1pPr>
              <a:defRPr sz="2400"/>
            </a:lvl1pPr>
          </a:lstStyle>
          <a:p>
            <a:r>
              <a:rPr lang="en-US" dirty="0"/>
              <a:t>Geometry shader can :</a:t>
            </a:r>
          </a:p>
          <a:p>
            <a:r>
              <a:rPr lang="en-US" dirty="0"/>
              <a:t>discard a primitive, </a:t>
            </a:r>
          </a:p>
          <a:p>
            <a:r>
              <a:rPr lang="en-US" dirty="0"/>
              <a:t>update the primitive, </a:t>
            </a:r>
          </a:p>
          <a:p>
            <a:r>
              <a:rPr lang="en-US" dirty="0"/>
              <a:t>generate new primitives </a:t>
            </a:r>
          </a:p>
          <a:p>
            <a:r>
              <a:rPr lang="en-US" dirty="0"/>
              <a:t>(with different primitive types)</a:t>
            </a:r>
          </a:p>
        </p:txBody>
      </p:sp>
      <p:cxnSp>
        <p:nvCxnSpPr>
          <p:cNvPr id="39" name="Straight Arrow Connector 38">
            <a:extLst>
              <a:ext uri="{FF2B5EF4-FFF2-40B4-BE49-F238E27FC236}">
                <a16:creationId xmlns:a16="http://schemas.microsoft.com/office/drawing/2014/main" id="{7D97E9CD-F7DC-405E-AC1B-D4589203D6BA}"/>
              </a:ext>
            </a:extLst>
          </p:cNvPr>
          <p:cNvCxnSpPr/>
          <p:nvPr/>
        </p:nvCxnSpPr>
        <p:spPr>
          <a:xfrm flipV="1">
            <a:off x="3823853" y="3688773"/>
            <a:ext cx="2088574" cy="60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10A8900-B544-4E13-9CCD-834CFEF4B651}"/>
              </a:ext>
            </a:extLst>
          </p:cNvPr>
          <p:cNvCxnSpPr/>
          <p:nvPr/>
        </p:nvCxnSpPr>
        <p:spPr>
          <a:xfrm>
            <a:off x="6237673" y="3646714"/>
            <a:ext cx="1962067" cy="540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BAEB140-0BE2-491A-8701-B0A7850C0BBF}"/>
              </a:ext>
            </a:extLst>
          </p:cNvPr>
          <p:cNvSpPr txBox="1"/>
          <p:nvPr/>
        </p:nvSpPr>
        <p:spPr>
          <a:xfrm>
            <a:off x="443809" y="2602902"/>
            <a:ext cx="3335724" cy="646331"/>
          </a:xfrm>
          <a:prstGeom prst="rect">
            <a:avLst/>
          </a:prstGeom>
          <a:noFill/>
        </p:spPr>
        <p:txBody>
          <a:bodyPr wrap="square" rtlCol="0">
            <a:spAutoFit/>
          </a:bodyPr>
          <a:lstStyle/>
          <a:p>
            <a:r>
              <a:rPr lang="en-US" altLang="zh-CN" dirty="0"/>
              <a:t>For each vertex shader, it will receive one vertex each</a:t>
            </a:r>
          </a:p>
        </p:txBody>
      </p:sp>
    </p:spTree>
    <p:extLst>
      <p:ext uri="{BB962C8B-B14F-4D97-AF65-F5344CB8AC3E}">
        <p14:creationId xmlns:p14="http://schemas.microsoft.com/office/powerpoint/2010/main" val="264211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viewport opengl">
            <a:extLst>
              <a:ext uri="{FF2B5EF4-FFF2-40B4-BE49-F238E27FC236}">
                <a16:creationId xmlns:a16="http://schemas.microsoft.com/office/drawing/2014/main" id="{FE3779DD-3CA4-4DDB-B09C-D8436E1C1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7846" y="42285"/>
            <a:ext cx="5228290" cy="25004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6C7655E-6C4F-481D-A43A-F71D5698B787}"/>
              </a:ext>
            </a:extLst>
          </p:cNvPr>
          <p:cNvSpPr>
            <a:spLocks noGrp="1"/>
          </p:cNvSpPr>
          <p:nvPr>
            <p:ph type="title"/>
          </p:nvPr>
        </p:nvSpPr>
        <p:spPr/>
        <p:txBody>
          <a:bodyPr/>
          <a:lstStyle/>
          <a:p>
            <a:r>
              <a:rPr lang="en-US" dirty="0"/>
              <a:t>Multi </a:t>
            </a:r>
            <a:r>
              <a:rPr lang="en-US" dirty="0" err="1"/>
              <a:t>ViewPort</a:t>
            </a:r>
            <a:endParaRPr lang="en-US" dirty="0"/>
          </a:p>
        </p:txBody>
      </p:sp>
      <p:sp>
        <p:nvSpPr>
          <p:cNvPr id="3" name="Content Placeholder 2">
            <a:extLst>
              <a:ext uri="{FF2B5EF4-FFF2-40B4-BE49-F238E27FC236}">
                <a16:creationId xmlns:a16="http://schemas.microsoft.com/office/drawing/2014/main" id="{C8FEAD01-5EEC-4DE5-91BA-DDAF29551225}"/>
              </a:ext>
            </a:extLst>
          </p:cNvPr>
          <p:cNvSpPr>
            <a:spLocks noGrp="1"/>
          </p:cNvSpPr>
          <p:nvPr>
            <p:ph idx="1"/>
          </p:nvPr>
        </p:nvSpPr>
        <p:spPr/>
        <p:txBody>
          <a:bodyPr>
            <a:normAutofit fontScale="92500" lnSpcReduction="10000"/>
          </a:bodyPr>
          <a:lstStyle/>
          <a:p>
            <a:r>
              <a:rPr lang="en-US" dirty="0" err="1"/>
              <a:t>Gl_ViewportIndex</a:t>
            </a:r>
            <a:endParaRPr lang="en-US" dirty="0"/>
          </a:p>
          <a:p>
            <a:pPr lvl="1"/>
            <a:r>
              <a:rPr lang="en-US" dirty="0"/>
              <a:t>Purpose:</a:t>
            </a:r>
          </a:p>
          <a:p>
            <a:pPr lvl="2"/>
            <a:r>
              <a:rPr lang="en-US" dirty="0"/>
              <a:t>Index of the viewport, tell shader which viewport parameters to use</a:t>
            </a:r>
          </a:p>
          <a:p>
            <a:pPr lvl="1"/>
            <a:r>
              <a:rPr lang="en-US" dirty="0"/>
              <a:t>APIs:</a:t>
            </a:r>
          </a:p>
          <a:p>
            <a:pPr lvl="2"/>
            <a:r>
              <a:rPr lang="en-US" dirty="0"/>
              <a:t>Set viewport ranges:</a:t>
            </a:r>
          </a:p>
          <a:p>
            <a:pPr lvl="3"/>
            <a:r>
              <a:rPr lang="en-US" dirty="0"/>
              <a:t>Void </a:t>
            </a:r>
            <a:r>
              <a:rPr lang="en-US" dirty="0" err="1"/>
              <a:t>glViewportIndexedf</a:t>
            </a:r>
            <a:r>
              <a:rPr lang="en-US" dirty="0"/>
              <a:t>(</a:t>
            </a:r>
            <a:r>
              <a:rPr lang="en-US" dirty="0" err="1"/>
              <a:t>Gluint</a:t>
            </a:r>
            <a:r>
              <a:rPr lang="en-US" dirty="0"/>
              <a:t> </a:t>
            </a:r>
            <a:r>
              <a:rPr lang="en-US" dirty="0" err="1"/>
              <a:t>viewport_index</a:t>
            </a:r>
            <a:r>
              <a:rPr lang="en-US" dirty="0"/>
              <a:t>, </a:t>
            </a:r>
            <a:r>
              <a:rPr lang="en-US" dirty="0" err="1"/>
              <a:t>Glfloat</a:t>
            </a:r>
            <a:r>
              <a:rPr lang="en-US" dirty="0"/>
              <a:t> </a:t>
            </a:r>
            <a:r>
              <a:rPr lang="en-US" dirty="0" err="1"/>
              <a:t>right_upper_x</a:t>
            </a:r>
            <a:r>
              <a:rPr lang="en-US" dirty="0"/>
              <a:t>, </a:t>
            </a:r>
            <a:r>
              <a:rPr lang="en-US" dirty="0" err="1"/>
              <a:t>Glfloat</a:t>
            </a:r>
            <a:r>
              <a:rPr lang="en-US" dirty="0"/>
              <a:t> </a:t>
            </a:r>
            <a:r>
              <a:rPr lang="en-US" dirty="0" err="1"/>
              <a:t>left_upper_y</a:t>
            </a:r>
            <a:r>
              <a:rPr lang="en-US" dirty="0"/>
              <a:t>, </a:t>
            </a:r>
            <a:r>
              <a:rPr lang="en-US" dirty="0" err="1"/>
              <a:t>Glfloat</a:t>
            </a:r>
            <a:r>
              <a:rPr lang="en-US" dirty="0"/>
              <a:t> w, </a:t>
            </a:r>
            <a:r>
              <a:rPr lang="en-US" dirty="0" err="1"/>
              <a:t>Glfloat</a:t>
            </a:r>
            <a:r>
              <a:rPr lang="en-US" dirty="0"/>
              <a:t> h);</a:t>
            </a:r>
          </a:p>
          <a:p>
            <a:pPr lvl="3"/>
            <a:r>
              <a:rPr lang="en-US" dirty="0"/>
              <a:t>Void </a:t>
            </a:r>
            <a:r>
              <a:rPr lang="en-US" dirty="0" err="1"/>
              <a:t>glVIewportIndexedv</a:t>
            </a:r>
            <a:r>
              <a:rPr lang="en-US" dirty="0"/>
              <a:t>(</a:t>
            </a:r>
            <a:r>
              <a:rPr lang="en-US" dirty="0" err="1"/>
              <a:t>Gluint</a:t>
            </a:r>
            <a:r>
              <a:rPr lang="en-US" dirty="0"/>
              <a:t> </a:t>
            </a:r>
            <a:r>
              <a:rPr lang="en-US" dirty="0" err="1"/>
              <a:t>viewport_index</a:t>
            </a:r>
            <a:r>
              <a:rPr lang="en-US" dirty="0"/>
              <a:t>, const </a:t>
            </a:r>
            <a:r>
              <a:rPr lang="en-US" dirty="0" err="1"/>
              <a:t>Glfloat</a:t>
            </a:r>
            <a:r>
              <a:rPr lang="en-US" dirty="0"/>
              <a:t>* v);</a:t>
            </a:r>
          </a:p>
          <a:p>
            <a:pPr lvl="2"/>
            <a:r>
              <a:rPr lang="en-US" dirty="0"/>
              <a:t>Set viewport depth:</a:t>
            </a:r>
          </a:p>
          <a:p>
            <a:pPr lvl="3"/>
            <a:r>
              <a:rPr lang="en-US" dirty="0"/>
              <a:t>Void </a:t>
            </a:r>
            <a:r>
              <a:rPr lang="en-US" dirty="0" err="1"/>
              <a:t>glDepthRangeIndexed</a:t>
            </a:r>
            <a:r>
              <a:rPr lang="en-US" dirty="0"/>
              <a:t>(</a:t>
            </a:r>
            <a:r>
              <a:rPr lang="en-US" dirty="0" err="1"/>
              <a:t>Gluint</a:t>
            </a:r>
            <a:r>
              <a:rPr lang="en-US" dirty="0"/>
              <a:t> </a:t>
            </a:r>
            <a:r>
              <a:rPr lang="en-US" dirty="0" err="1"/>
              <a:t>viewport_index</a:t>
            </a:r>
            <a:r>
              <a:rPr lang="en-US" dirty="0"/>
              <a:t>, </a:t>
            </a:r>
            <a:r>
              <a:rPr lang="en-US" dirty="0" err="1"/>
              <a:t>Glclampd</a:t>
            </a:r>
            <a:r>
              <a:rPr lang="en-US" dirty="0"/>
              <a:t> near, </a:t>
            </a:r>
            <a:r>
              <a:rPr lang="en-US" dirty="0" err="1"/>
              <a:t>Glclampd</a:t>
            </a:r>
            <a:r>
              <a:rPr lang="en-US" dirty="0"/>
              <a:t> far);</a:t>
            </a:r>
          </a:p>
          <a:p>
            <a:pPr lvl="2"/>
            <a:r>
              <a:rPr lang="en-US" dirty="0"/>
              <a:t>Set multi viewport parameters:</a:t>
            </a:r>
          </a:p>
          <a:p>
            <a:pPr lvl="3"/>
            <a:r>
              <a:rPr lang="en-US" dirty="0"/>
              <a:t>Void </a:t>
            </a:r>
            <a:r>
              <a:rPr lang="en-US" dirty="0" err="1"/>
              <a:t>glViewportArrayv</a:t>
            </a:r>
            <a:r>
              <a:rPr lang="en-US" dirty="0"/>
              <a:t>(</a:t>
            </a:r>
            <a:r>
              <a:rPr lang="en-US" dirty="0" err="1"/>
              <a:t>Gluint</a:t>
            </a:r>
            <a:r>
              <a:rPr lang="en-US" dirty="0"/>
              <a:t> first, </a:t>
            </a:r>
            <a:r>
              <a:rPr lang="en-US" dirty="0" err="1"/>
              <a:t>Glsizei</a:t>
            </a:r>
            <a:r>
              <a:rPr lang="en-US" dirty="0"/>
              <a:t> count, const </a:t>
            </a:r>
            <a:r>
              <a:rPr lang="en-US" dirty="0" err="1"/>
              <a:t>Glfloat</a:t>
            </a:r>
            <a:r>
              <a:rPr lang="en-US" dirty="0"/>
              <a:t> *v)</a:t>
            </a:r>
          </a:p>
          <a:p>
            <a:pPr lvl="3"/>
            <a:r>
              <a:rPr lang="en-US" dirty="0"/>
              <a:t>Void </a:t>
            </a:r>
            <a:r>
              <a:rPr lang="en-US" dirty="0" err="1"/>
              <a:t>glDepthRangeArrayv</a:t>
            </a:r>
            <a:r>
              <a:rPr lang="en-US" dirty="0"/>
              <a:t>(</a:t>
            </a:r>
            <a:r>
              <a:rPr lang="en-US" dirty="0" err="1"/>
              <a:t>Gluint</a:t>
            </a:r>
            <a:r>
              <a:rPr lang="en-US" dirty="0"/>
              <a:t> first, </a:t>
            </a:r>
            <a:r>
              <a:rPr lang="en-US" dirty="0" err="1"/>
              <a:t>Glsizei</a:t>
            </a:r>
            <a:r>
              <a:rPr lang="en-US" dirty="0"/>
              <a:t> count, const </a:t>
            </a:r>
            <a:r>
              <a:rPr lang="en-US" dirty="0" err="1"/>
              <a:t>Gldouble</a:t>
            </a:r>
            <a:r>
              <a:rPr lang="en-US" dirty="0"/>
              <a:t> *v)</a:t>
            </a:r>
          </a:p>
          <a:p>
            <a:r>
              <a:rPr lang="en-US" dirty="0" err="1"/>
              <a:t>Gl_Layer</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656552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52F7-0BEA-48A2-BD3E-59CCEED1AD54}"/>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66A18FE2-85E8-49DA-AA44-5AB3954B407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964148C-E570-4AE2-B424-8C7E8736805A}"/>
              </a:ext>
            </a:extLst>
          </p:cNvPr>
          <p:cNvPicPr>
            <a:picLocks noChangeAspect="1"/>
          </p:cNvPicPr>
          <p:nvPr/>
        </p:nvPicPr>
        <p:blipFill>
          <a:blip r:embed="rId2"/>
          <a:stretch>
            <a:fillRect/>
          </a:stretch>
        </p:blipFill>
        <p:spPr>
          <a:xfrm>
            <a:off x="400586" y="1361563"/>
            <a:ext cx="5515791" cy="5496437"/>
          </a:xfrm>
          <a:prstGeom prst="rect">
            <a:avLst/>
          </a:prstGeom>
        </p:spPr>
      </p:pic>
      <p:pic>
        <p:nvPicPr>
          <p:cNvPr id="5" name="Picture 4">
            <a:extLst>
              <a:ext uri="{FF2B5EF4-FFF2-40B4-BE49-F238E27FC236}">
                <a16:creationId xmlns:a16="http://schemas.microsoft.com/office/drawing/2014/main" id="{657570CC-3D8E-41AD-8523-C219970AFFDF}"/>
              </a:ext>
            </a:extLst>
          </p:cNvPr>
          <p:cNvPicPr>
            <a:picLocks noChangeAspect="1"/>
          </p:cNvPicPr>
          <p:nvPr/>
        </p:nvPicPr>
        <p:blipFill>
          <a:blip r:embed="rId3"/>
          <a:stretch>
            <a:fillRect/>
          </a:stretch>
        </p:blipFill>
        <p:spPr>
          <a:xfrm>
            <a:off x="6075218" y="1348735"/>
            <a:ext cx="6017532" cy="5498081"/>
          </a:xfrm>
          <a:prstGeom prst="rect">
            <a:avLst/>
          </a:prstGeom>
        </p:spPr>
      </p:pic>
    </p:spTree>
    <p:extLst>
      <p:ext uri="{BB962C8B-B14F-4D97-AF65-F5344CB8AC3E}">
        <p14:creationId xmlns:p14="http://schemas.microsoft.com/office/powerpoint/2010/main" val="531459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8699-4606-48C1-AD2F-FA648BC1AC78}"/>
              </a:ext>
            </a:extLst>
          </p:cNvPr>
          <p:cNvSpPr>
            <a:spLocks noGrp="1"/>
          </p:cNvSpPr>
          <p:nvPr>
            <p:ph type="title"/>
          </p:nvPr>
        </p:nvSpPr>
        <p:spPr/>
        <p:txBody>
          <a:bodyPr/>
          <a:lstStyle/>
          <a:p>
            <a:r>
              <a:rPr lang="en-US" dirty="0"/>
              <a:t>Multi viewport example</a:t>
            </a:r>
          </a:p>
        </p:txBody>
      </p:sp>
      <p:sp>
        <p:nvSpPr>
          <p:cNvPr id="3" name="Content Placeholder 2">
            <a:extLst>
              <a:ext uri="{FF2B5EF4-FFF2-40B4-BE49-F238E27FC236}">
                <a16:creationId xmlns:a16="http://schemas.microsoft.com/office/drawing/2014/main" id="{D31EEAE5-2634-4913-BF8C-C46FB2210BA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19DADEE-964A-4080-A9C8-D0B0B30EEE4B}"/>
              </a:ext>
            </a:extLst>
          </p:cNvPr>
          <p:cNvPicPr>
            <a:picLocks noChangeAspect="1"/>
          </p:cNvPicPr>
          <p:nvPr/>
        </p:nvPicPr>
        <p:blipFill>
          <a:blip r:embed="rId2"/>
          <a:stretch>
            <a:fillRect/>
          </a:stretch>
        </p:blipFill>
        <p:spPr>
          <a:xfrm>
            <a:off x="2743684" y="1690688"/>
            <a:ext cx="6704631" cy="4738255"/>
          </a:xfrm>
          <a:prstGeom prst="rect">
            <a:avLst/>
          </a:prstGeom>
        </p:spPr>
      </p:pic>
      <p:cxnSp>
        <p:nvCxnSpPr>
          <p:cNvPr id="6" name="Straight Connector 5">
            <a:extLst>
              <a:ext uri="{FF2B5EF4-FFF2-40B4-BE49-F238E27FC236}">
                <a16:creationId xmlns:a16="http://schemas.microsoft.com/office/drawing/2014/main" id="{D3220B0E-86FB-488A-A03E-CEF8EBBE4185}"/>
              </a:ext>
            </a:extLst>
          </p:cNvPr>
          <p:cNvCxnSpPr/>
          <p:nvPr/>
        </p:nvCxnSpPr>
        <p:spPr>
          <a:xfrm>
            <a:off x="1366353" y="4073381"/>
            <a:ext cx="93102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AA3A0EC-049D-4A73-B30B-AA1202C0E3D8}"/>
              </a:ext>
            </a:extLst>
          </p:cNvPr>
          <p:cNvCxnSpPr>
            <a:cxnSpLocks/>
          </p:cNvCxnSpPr>
          <p:nvPr/>
        </p:nvCxnSpPr>
        <p:spPr>
          <a:xfrm flipH="1">
            <a:off x="6095999" y="546100"/>
            <a:ext cx="1" cy="61769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659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8B82-EB35-41EC-9267-872AF5F21ED8}"/>
              </a:ext>
            </a:extLst>
          </p:cNvPr>
          <p:cNvSpPr>
            <a:spLocks noGrp="1"/>
          </p:cNvSpPr>
          <p:nvPr>
            <p:ph type="title"/>
          </p:nvPr>
        </p:nvSpPr>
        <p:spPr/>
        <p:txBody>
          <a:bodyPr/>
          <a:lstStyle/>
          <a:p>
            <a:r>
              <a:rPr lang="en-US" dirty="0"/>
              <a:t>Ref:</a:t>
            </a:r>
          </a:p>
        </p:txBody>
      </p:sp>
      <p:sp>
        <p:nvSpPr>
          <p:cNvPr id="3" name="Content Placeholder 2">
            <a:extLst>
              <a:ext uri="{FF2B5EF4-FFF2-40B4-BE49-F238E27FC236}">
                <a16:creationId xmlns:a16="http://schemas.microsoft.com/office/drawing/2014/main" id="{A870D0A0-B68A-4DDA-95AB-E282F67D9EAB}"/>
              </a:ext>
            </a:extLst>
          </p:cNvPr>
          <p:cNvSpPr>
            <a:spLocks noGrp="1"/>
          </p:cNvSpPr>
          <p:nvPr>
            <p:ph idx="1"/>
          </p:nvPr>
        </p:nvSpPr>
        <p:spPr/>
        <p:txBody>
          <a:bodyPr/>
          <a:lstStyle/>
          <a:p>
            <a:r>
              <a:rPr lang="en-US" dirty="0"/>
              <a:t>OpenGL.Programming.Guide.8th.Edition.Mar.2013</a:t>
            </a:r>
          </a:p>
          <a:p>
            <a:r>
              <a:rPr lang="en-US" dirty="0">
                <a:hlinkClick r:id="rId2"/>
              </a:rPr>
              <a:t>https://www.youtube.com/watch?v=C8FK9Xn1gUM</a:t>
            </a:r>
            <a:endParaRPr lang="en-US" dirty="0"/>
          </a:p>
        </p:txBody>
      </p:sp>
    </p:spTree>
    <p:extLst>
      <p:ext uri="{BB962C8B-B14F-4D97-AF65-F5344CB8AC3E}">
        <p14:creationId xmlns:p14="http://schemas.microsoft.com/office/powerpoint/2010/main" val="697597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CBD6-F9B0-4362-A91F-3D13CE9B7137}"/>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298CE6BA-A777-45FA-81EC-39438187E0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8611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9F16-C4CC-420D-9695-C4891AB74E05}"/>
              </a:ext>
            </a:extLst>
          </p:cNvPr>
          <p:cNvSpPr>
            <a:spLocks noGrp="1"/>
          </p:cNvSpPr>
          <p:nvPr>
            <p:ph type="title"/>
          </p:nvPr>
        </p:nvSpPr>
        <p:spPr/>
        <p:txBody>
          <a:bodyPr/>
          <a:lstStyle/>
          <a:p>
            <a:r>
              <a:rPr lang="en-US" dirty="0" err="1"/>
              <a:t>Lines_adjacency</a:t>
            </a:r>
            <a:r>
              <a:rPr lang="en-US" dirty="0"/>
              <a:t>, </a:t>
            </a:r>
            <a:r>
              <a:rPr lang="en-US" dirty="0" err="1"/>
              <a:t>triangles_adjacency</a:t>
            </a:r>
            <a:endParaRPr lang="en-US" dirty="0"/>
          </a:p>
        </p:txBody>
      </p:sp>
      <p:sp>
        <p:nvSpPr>
          <p:cNvPr id="3" name="Content Placeholder 2">
            <a:extLst>
              <a:ext uri="{FF2B5EF4-FFF2-40B4-BE49-F238E27FC236}">
                <a16:creationId xmlns:a16="http://schemas.microsoft.com/office/drawing/2014/main" id="{2CD1EDEE-C5A5-4C14-9564-A75F0A2BED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F43CD8F-E0E9-4244-ADE3-047FB42808BA}"/>
              </a:ext>
            </a:extLst>
          </p:cNvPr>
          <p:cNvPicPr>
            <a:picLocks noChangeAspect="1"/>
          </p:cNvPicPr>
          <p:nvPr/>
        </p:nvPicPr>
        <p:blipFill>
          <a:blip r:embed="rId2"/>
          <a:stretch>
            <a:fillRect/>
          </a:stretch>
        </p:blipFill>
        <p:spPr>
          <a:xfrm>
            <a:off x="2533650" y="2976562"/>
            <a:ext cx="7124700" cy="904875"/>
          </a:xfrm>
          <a:prstGeom prst="rect">
            <a:avLst/>
          </a:prstGeom>
        </p:spPr>
      </p:pic>
      <p:pic>
        <p:nvPicPr>
          <p:cNvPr id="5" name="Picture 4">
            <a:extLst>
              <a:ext uri="{FF2B5EF4-FFF2-40B4-BE49-F238E27FC236}">
                <a16:creationId xmlns:a16="http://schemas.microsoft.com/office/drawing/2014/main" id="{24DE7362-D133-4B55-A985-8697607853BD}"/>
              </a:ext>
            </a:extLst>
          </p:cNvPr>
          <p:cNvPicPr>
            <a:picLocks noChangeAspect="1"/>
          </p:cNvPicPr>
          <p:nvPr/>
        </p:nvPicPr>
        <p:blipFill>
          <a:blip r:embed="rId3"/>
          <a:stretch>
            <a:fillRect/>
          </a:stretch>
        </p:blipFill>
        <p:spPr>
          <a:xfrm>
            <a:off x="2654877" y="4698855"/>
            <a:ext cx="7277100" cy="847725"/>
          </a:xfrm>
          <a:prstGeom prst="rect">
            <a:avLst/>
          </a:prstGeom>
        </p:spPr>
      </p:pic>
    </p:spTree>
    <p:extLst>
      <p:ext uri="{BB962C8B-B14F-4D97-AF65-F5344CB8AC3E}">
        <p14:creationId xmlns:p14="http://schemas.microsoft.com/office/powerpoint/2010/main" val="220294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D8C4-54CD-415B-9110-DAC0D8EED8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0C9E0F-5E17-4D32-96F9-13E02E68A45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59D7670-140E-4196-94E9-8FC453D2BA7C}"/>
              </a:ext>
            </a:extLst>
          </p:cNvPr>
          <p:cNvPicPr>
            <a:picLocks noChangeAspect="1"/>
          </p:cNvPicPr>
          <p:nvPr/>
        </p:nvPicPr>
        <p:blipFill>
          <a:blip r:embed="rId2"/>
          <a:stretch>
            <a:fillRect/>
          </a:stretch>
        </p:blipFill>
        <p:spPr>
          <a:xfrm>
            <a:off x="371475" y="300037"/>
            <a:ext cx="11449050" cy="6257925"/>
          </a:xfrm>
          <a:prstGeom prst="rect">
            <a:avLst/>
          </a:prstGeom>
        </p:spPr>
      </p:pic>
      <p:sp>
        <p:nvSpPr>
          <p:cNvPr id="5" name="TextBox 4">
            <a:extLst>
              <a:ext uri="{FF2B5EF4-FFF2-40B4-BE49-F238E27FC236}">
                <a16:creationId xmlns:a16="http://schemas.microsoft.com/office/drawing/2014/main" id="{EF187EB6-2654-4381-A92D-B63CE5CC1F69}"/>
              </a:ext>
            </a:extLst>
          </p:cNvPr>
          <p:cNvSpPr txBox="1"/>
          <p:nvPr/>
        </p:nvSpPr>
        <p:spPr>
          <a:xfrm>
            <a:off x="5361710" y="4229100"/>
            <a:ext cx="3782291" cy="1200329"/>
          </a:xfrm>
          <a:prstGeom prst="rect">
            <a:avLst/>
          </a:prstGeom>
          <a:noFill/>
        </p:spPr>
        <p:txBody>
          <a:bodyPr wrap="square" rtlCol="0">
            <a:spAutoFit/>
          </a:bodyPr>
          <a:lstStyle/>
          <a:p>
            <a:r>
              <a:rPr lang="en-US" sz="2400" dirty="0"/>
              <a:t>OpenGL </a:t>
            </a:r>
            <a:r>
              <a:rPr lang="en-US" sz="2400" dirty="0" err="1"/>
              <a:t>PipeLine</a:t>
            </a:r>
            <a:r>
              <a:rPr lang="en-US" sz="2400" dirty="0"/>
              <a:t> without geometry shader</a:t>
            </a:r>
          </a:p>
          <a:p>
            <a:endParaRPr lang="en-US" sz="2400" dirty="0"/>
          </a:p>
        </p:txBody>
      </p:sp>
    </p:spTree>
    <p:extLst>
      <p:ext uri="{BB962C8B-B14F-4D97-AF65-F5344CB8AC3E}">
        <p14:creationId xmlns:p14="http://schemas.microsoft.com/office/powerpoint/2010/main" val="648200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B10C-2368-43EA-88EE-EE00760F69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1B56AC-26CC-471F-A6B7-444A66A56A1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402C4C9-AF92-49EA-B7B7-85DFAB7D2125}"/>
              </a:ext>
            </a:extLst>
          </p:cNvPr>
          <p:cNvPicPr>
            <a:picLocks noChangeAspect="1"/>
          </p:cNvPicPr>
          <p:nvPr/>
        </p:nvPicPr>
        <p:blipFill>
          <a:blip r:embed="rId2"/>
          <a:stretch>
            <a:fillRect/>
          </a:stretch>
        </p:blipFill>
        <p:spPr>
          <a:xfrm>
            <a:off x="157162" y="442912"/>
            <a:ext cx="11877675" cy="5972175"/>
          </a:xfrm>
          <a:prstGeom prst="rect">
            <a:avLst/>
          </a:prstGeom>
        </p:spPr>
      </p:pic>
      <p:sp>
        <p:nvSpPr>
          <p:cNvPr id="5" name="TextBox 4">
            <a:extLst>
              <a:ext uri="{FF2B5EF4-FFF2-40B4-BE49-F238E27FC236}">
                <a16:creationId xmlns:a16="http://schemas.microsoft.com/office/drawing/2014/main" id="{6CCAB287-41FA-410B-B01A-27324B7CE578}"/>
              </a:ext>
            </a:extLst>
          </p:cNvPr>
          <p:cNvSpPr txBox="1"/>
          <p:nvPr/>
        </p:nvSpPr>
        <p:spPr>
          <a:xfrm>
            <a:off x="5361710" y="4229100"/>
            <a:ext cx="5902035" cy="1200329"/>
          </a:xfrm>
          <a:prstGeom prst="rect">
            <a:avLst/>
          </a:prstGeom>
          <a:noFill/>
        </p:spPr>
        <p:txBody>
          <a:bodyPr wrap="square" rtlCol="0">
            <a:spAutoFit/>
          </a:bodyPr>
          <a:lstStyle/>
          <a:p>
            <a:r>
              <a:rPr lang="en-US" sz="2400" dirty="0"/>
              <a:t>Geometry shader:</a:t>
            </a:r>
          </a:p>
          <a:p>
            <a:r>
              <a:rPr lang="en-US" sz="2400" dirty="0"/>
              <a:t>Processing a primitive, not only one vertex</a:t>
            </a:r>
          </a:p>
          <a:p>
            <a:endParaRPr lang="en-US" sz="2400" dirty="0"/>
          </a:p>
        </p:txBody>
      </p:sp>
    </p:spTree>
    <p:extLst>
      <p:ext uri="{BB962C8B-B14F-4D97-AF65-F5344CB8AC3E}">
        <p14:creationId xmlns:p14="http://schemas.microsoft.com/office/powerpoint/2010/main" val="3758567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29F7-311D-41A9-BB3C-14884802CA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8E838B-B354-469E-9D54-B7BCEC1F893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7110CB1-4DA2-432C-B44B-8B9BC22914D1}"/>
              </a:ext>
            </a:extLst>
          </p:cNvPr>
          <p:cNvPicPr>
            <a:picLocks noChangeAspect="1"/>
          </p:cNvPicPr>
          <p:nvPr/>
        </p:nvPicPr>
        <p:blipFill>
          <a:blip r:embed="rId2"/>
          <a:stretch>
            <a:fillRect/>
          </a:stretch>
        </p:blipFill>
        <p:spPr>
          <a:xfrm>
            <a:off x="257175" y="228600"/>
            <a:ext cx="11677650" cy="6400800"/>
          </a:xfrm>
          <a:prstGeom prst="rect">
            <a:avLst/>
          </a:prstGeom>
        </p:spPr>
      </p:pic>
      <p:sp>
        <p:nvSpPr>
          <p:cNvPr id="6" name="TextBox 5">
            <a:extLst>
              <a:ext uri="{FF2B5EF4-FFF2-40B4-BE49-F238E27FC236}">
                <a16:creationId xmlns:a16="http://schemas.microsoft.com/office/drawing/2014/main" id="{7E9A4760-FD3C-44D0-83DA-4C6253F91AF0}"/>
              </a:ext>
            </a:extLst>
          </p:cNvPr>
          <p:cNvSpPr txBox="1"/>
          <p:nvPr/>
        </p:nvSpPr>
        <p:spPr>
          <a:xfrm>
            <a:off x="4914901" y="3951744"/>
            <a:ext cx="5902035" cy="2677656"/>
          </a:xfrm>
          <a:prstGeom prst="rect">
            <a:avLst/>
          </a:prstGeom>
          <a:noFill/>
        </p:spPr>
        <p:txBody>
          <a:bodyPr wrap="square" rtlCol="0">
            <a:spAutoFit/>
          </a:bodyPr>
          <a:lstStyle/>
          <a:p>
            <a:r>
              <a:rPr lang="en-US" sz="2400" dirty="0"/>
              <a:t>A geometry shader can:</a:t>
            </a:r>
          </a:p>
          <a:p>
            <a:pPr marL="457200" indent="-457200">
              <a:buAutoNum type="arabicPeriod"/>
            </a:pPr>
            <a:r>
              <a:rPr lang="en-US" sz="2400" dirty="0"/>
              <a:t>Update the primitive attribute</a:t>
            </a:r>
          </a:p>
          <a:p>
            <a:pPr marL="457200" indent="-457200">
              <a:buAutoNum type="arabicPeriod"/>
            </a:pPr>
            <a:r>
              <a:rPr lang="en-US" sz="2400" dirty="0"/>
              <a:t>Change primitive types</a:t>
            </a:r>
          </a:p>
          <a:p>
            <a:pPr marL="457200" indent="-457200">
              <a:buAutoNum type="arabicPeriod"/>
            </a:pPr>
            <a:r>
              <a:rPr lang="en-US" sz="2400" dirty="0"/>
              <a:t>Discard primitive</a:t>
            </a:r>
          </a:p>
          <a:p>
            <a:pPr marL="457200" indent="-457200">
              <a:buAutoNum type="arabicPeriod"/>
            </a:pPr>
            <a:r>
              <a:rPr lang="en-US" sz="2400" dirty="0"/>
              <a:t>Add new primitive</a:t>
            </a:r>
          </a:p>
          <a:p>
            <a:endParaRPr lang="en-US" sz="2400" dirty="0"/>
          </a:p>
          <a:p>
            <a:r>
              <a:rPr lang="en-US" sz="2400" dirty="0"/>
              <a:t>But only one type primitive output</a:t>
            </a:r>
          </a:p>
        </p:txBody>
      </p:sp>
    </p:spTree>
    <p:extLst>
      <p:ext uri="{BB962C8B-B14F-4D97-AF65-F5344CB8AC3E}">
        <p14:creationId xmlns:p14="http://schemas.microsoft.com/office/powerpoint/2010/main" val="7939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of a geometry shader</a:t>
            </a:r>
          </a:p>
        </p:txBody>
      </p:sp>
      <p:sp>
        <p:nvSpPr>
          <p:cNvPr id="3" name="Content Placeholder 2"/>
          <p:cNvSpPr>
            <a:spLocks noGrp="1"/>
          </p:cNvSpPr>
          <p:nvPr>
            <p:ph idx="1"/>
          </p:nvPr>
        </p:nvSpPr>
        <p:spPr>
          <a:xfrm>
            <a:off x="609601" y="1830443"/>
            <a:ext cx="5091289" cy="4519558"/>
          </a:xfrm>
        </p:spPr>
        <p:txBody>
          <a:bodyPr/>
          <a:lstStyle/>
          <a:p>
            <a:r>
              <a:rPr lang="en-US" dirty="0"/>
              <a:t>Shaders need to be compiled and linked to form an executable shader program</a:t>
            </a:r>
          </a:p>
          <a:p>
            <a:r>
              <a:rPr lang="en-US" dirty="0"/>
              <a:t>OpenGL provides the compiler and linker</a:t>
            </a:r>
          </a:p>
          <a:p>
            <a:r>
              <a:rPr lang="en-US" dirty="0"/>
              <a:t>A program must contain</a:t>
            </a:r>
          </a:p>
          <a:p>
            <a:pPr lvl="1"/>
            <a:r>
              <a:rPr lang="en-US" dirty="0"/>
              <a:t>vertex and fragment shaders</a:t>
            </a:r>
          </a:p>
          <a:p>
            <a:pPr lvl="1"/>
            <a:r>
              <a:rPr lang="en-US" dirty="0"/>
              <a:t>Geometry shader and other shaders are optional</a:t>
            </a:r>
          </a:p>
          <a:p>
            <a:endParaRPr lang="en-US" dirty="0"/>
          </a:p>
        </p:txBody>
      </p:sp>
      <p:grpSp>
        <p:nvGrpSpPr>
          <p:cNvPr id="5" name="Group 4"/>
          <p:cNvGrpSpPr/>
          <p:nvPr/>
        </p:nvGrpSpPr>
        <p:grpSpPr>
          <a:xfrm>
            <a:off x="5935723" y="1355654"/>
            <a:ext cx="5726188" cy="5215385"/>
            <a:chOff x="4459585" y="943904"/>
            <a:chExt cx="4294641" cy="3911539"/>
          </a:xfrm>
        </p:grpSpPr>
        <p:sp>
          <p:nvSpPr>
            <p:cNvPr id="13" name="Flowchart: Process 12"/>
            <p:cNvSpPr/>
            <p:nvPr/>
          </p:nvSpPr>
          <p:spPr bwMode="auto">
            <a:xfrm>
              <a:off x="4459585" y="1510411"/>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Autofit/>
            </a:bodyPr>
            <a:lstStyle/>
            <a:p>
              <a:pPr algn="ctr" defTabSz="1088413" eaLnBrk="0" hangingPunct="0">
                <a:spcBef>
                  <a:spcPct val="50000"/>
                </a:spcBef>
              </a:pPr>
              <a:r>
                <a:rPr lang="en-US" sz="1867" dirty="0">
                  <a:solidFill>
                    <a:srgbClr val="FFFFFF"/>
                  </a:solidFill>
                </a:rPr>
                <a:t>Create</a:t>
              </a:r>
              <a:br>
                <a:rPr lang="en-US" sz="1867" dirty="0">
                  <a:solidFill>
                    <a:srgbClr val="FFFFFF"/>
                  </a:solidFill>
                </a:rPr>
              </a:br>
              <a:r>
                <a:rPr lang="en-US" sz="1867" dirty="0">
                  <a:solidFill>
                    <a:srgbClr val="FFFFFF"/>
                  </a:solidFill>
                </a:rPr>
                <a:t>Shader</a:t>
              </a:r>
            </a:p>
          </p:txBody>
        </p:sp>
        <p:sp>
          <p:nvSpPr>
            <p:cNvPr id="14" name="Flowchart: Process 13"/>
            <p:cNvSpPr/>
            <p:nvPr/>
          </p:nvSpPr>
          <p:spPr bwMode="auto">
            <a:xfrm>
              <a:off x="4459585" y="2076920"/>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rgbClr val="FFFFFF"/>
                  </a:solidFill>
                </a:rPr>
                <a:t>Load Shader Source</a:t>
              </a:r>
            </a:p>
          </p:txBody>
        </p:sp>
        <p:sp>
          <p:nvSpPr>
            <p:cNvPr id="15" name="Flowchart: Process 14"/>
            <p:cNvSpPr/>
            <p:nvPr/>
          </p:nvSpPr>
          <p:spPr bwMode="auto">
            <a:xfrm>
              <a:off x="4459585" y="2643427"/>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rgbClr val="FFFFFF"/>
                  </a:solidFill>
                </a:rPr>
                <a:t>Compile Shader</a:t>
              </a:r>
            </a:p>
          </p:txBody>
        </p:sp>
        <p:sp>
          <p:nvSpPr>
            <p:cNvPr id="17" name="Flowchart: Process 16"/>
            <p:cNvSpPr/>
            <p:nvPr/>
          </p:nvSpPr>
          <p:spPr bwMode="auto">
            <a:xfrm>
              <a:off x="4459585" y="943904"/>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chemeClr val="bg1"/>
                  </a:solidFill>
                </a:rPr>
                <a:t>Create Program</a:t>
              </a:r>
            </a:p>
          </p:txBody>
        </p:sp>
        <p:sp>
          <p:nvSpPr>
            <p:cNvPr id="18" name="Flowchart: Process 17"/>
            <p:cNvSpPr/>
            <p:nvPr/>
          </p:nvSpPr>
          <p:spPr bwMode="auto">
            <a:xfrm>
              <a:off x="4459585" y="3209936"/>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rgbClr val="FFFFFF"/>
                  </a:solidFill>
                </a:rPr>
                <a:t>Attach Shader to Program</a:t>
              </a:r>
            </a:p>
          </p:txBody>
        </p:sp>
        <p:sp>
          <p:nvSpPr>
            <p:cNvPr id="19" name="Flowchart: Process 18"/>
            <p:cNvSpPr/>
            <p:nvPr/>
          </p:nvSpPr>
          <p:spPr bwMode="auto">
            <a:xfrm>
              <a:off x="4459585" y="3776444"/>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a:bodyPr>
            <a:lstStyle/>
            <a:p>
              <a:pPr algn="ctr" defTabSz="1088413" eaLnBrk="0" hangingPunct="0">
                <a:spcBef>
                  <a:spcPct val="50000"/>
                </a:spcBef>
              </a:pPr>
              <a:r>
                <a:rPr lang="en-US" sz="1867" dirty="0">
                  <a:solidFill>
                    <a:srgbClr val="FFFFFF"/>
                  </a:solidFill>
                </a:rPr>
                <a:t>Link Program</a:t>
              </a:r>
            </a:p>
          </p:txBody>
        </p:sp>
        <p:sp>
          <p:nvSpPr>
            <p:cNvPr id="20" name="TextBox 19"/>
            <p:cNvSpPr txBox="1"/>
            <p:nvPr/>
          </p:nvSpPr>
          <p:spPr>
            <a:xfrm>
              <a:off x="5760778" y="1102983"/>
              <a:ext cx="1718171"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glCreateProgram</a:t>
              </a:r>
              <a:r>
                <a:rPr lang="en-US" sz="1733" dirty="0">
                  <a:solidFill>
                    <a:srgbClr val="660066"/>
                  </a:solidFill>
                  <a:latin typeface="Consolas"/>
                  <a:cs typeface="Consolas"/>
                </a:rPr>
                <a:t>()</a:t>
              </a:r>
            </a:p>
          </p:txBody>
        </p:sp>
        <p:sp>
          <p:nvSpPr>
            <p:cNvPr id="21" name="TextBox 20"/>
            <p:cNvSpPr txBox="1"/>
            <p:nvPr/>
          </p:nvSpPr>
          <p:spPr>
            <a:xfrm>
              <a:off x="5765507" y="2224211"/>
              <a:ext cx="1626799"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glShaderSource</a:t>
              </a:r>
              <a:r>
                <a:rPr lang="en-US" sz="1733" dirty="0">
                  <a:solidFill>
                    <a:srgbClr val="660066"/>
                  </a:solidFill>
                  <a:latin typeface="Consolas"/>
                  <a:cs typeface="Consolas"/>
                </a:rPr>
                <a:t>()</a:t>
              </a:r>
            </a:p>
          </p:txBody>
        </p:sp>
        <p:sp>
          <p:nvSpPr>
            <p:cNvPr id="22" name="TextBox 21"/>
            <p:cNvSpPr txBox="1"/>
            <p:nvPr/>
          </p:nvSpPr>
          <p:spPr>
            <a:xfrm>
              <a:off x="5767383" y="2787021"/>
              <a:ext cx="1718171"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glCompileShader</a:t>
              </a:r>
              <a:r>
                <a:rPr lang="en-US" sz="1733" dirty="0">
                  <a:solidFill>
                    <a:srgbClr val="660066"/>
                  </a:solidFill>
                  <a:latin typeface="Consolas"/>
                  <a:cs typeface="Consolas"/>
                </a:rPr>
                <a:t>()</a:t>
              </a:r>
            </a:p>
          </p:txBody>
        </p:sp>
        <p:sp>
          <p:nvSpPr>
            <p:cNvPr id="23" name="TextBox 22"/>
            <p:cNvSpPr txBox="1"/>
            <p:nvPr/>
          </p:nvSpPr>
          <p:spPr>
            <a:xfrm>
              <a:off x="5755952" y="1664638"/>
              <a:ext cx="1626799"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glCreateShader</a:t>
              </a:r>
              <a:r>
                <a:rPr lang="en-US" sz="1733" dirty="0">
                  <a:solidFill>
                    <a:srgbClr val="660066"/>
                  </a:solidFill>
                  <a:latin typeface="Consolas"/>
                  <a:cs typeface="Consolas"/>
                </a:rPr>
                <a:t>()</a:t>
              </a:r>
            </a:p>
          </p:txBody>
        </p:sp>
        <p:sp>
          <p:nvSpPr>
            <p:cNvPr id="24" name="TextBox 23"/>
            <p:cNvSpPr txBox="1"/>
            <p:nvPr/>
          </p:nvSpPr>
          <p:spPr>
            <a:xfrm>
              <a:off x="5753579" y="3337250"/>
              <a:ext cx="1626799"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glAttachShader</a:t>
              </a:r>
              <a:r>
                <a:rPr lang="en-US" sz="1733" dirty="0">
                  <a:solidFill>
                    <a:srgbClr val="660066"/>
                  </a:solidFill>
                  <a:latin typeface="Consolas"/>
                  <a:cs typeface="Consolas"/>
                </a:rPr>
                <a:t>()</a:t>
              </a:r>
            </a:p>
          </p:txBody>
        </p:sp>
        <p:sp>
          <p:nvSpPr>
            <p:cNvPr id="25" name="TextBox 24"/>
            <p:cNvSpPr txBox="1"/>
            <p:nvPr/>
          </p:nvSpPr>
          <p:spPr>
            <a:xfrm>
              <a:off x="5767030" y="3939291"/>
              <a:ext cx="1535428"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glLinkProgram</a:t>
              </a:r>
              <a:r>
                <a:rPr lang="en-US" sz="1733" dirty="0">
                  <a:solidFill>
                    <a:srgbClr val="660066"/>
                  </a:solidFill>
                  <a:latin typeface="Consolas"/>
                  <a:cs typeface="Consolas"/>
                </a:rPr>
                <a:t>()</a:t>
              </a:r>
            </a:p>
          </p:txBody>
        </p:sp>
        <p:sp>
          <p:nvSpPr>
            <p:cNvPr id="26" name="Flowchart: Process 25"/>
            <p:cNvSpPr/>
            <p:nvPr/>
          </p:nvSpPr>
          <p:spPr bwMode="auto">
            <a:xfrm>
              <a:off x="4459585" y="4342950"/>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a:bodyPr>
            <a:lstStyle/>
            <a:p>
              <a:pPr algn="ctr" defTabSz="1088413" eaLnBrk="0" hangingPunct="0">
                <a:spcBef>
                  <a:spcPct val="50000"/>
                </a:spcBef>
              </a:pPr>
              <a:r>
                <a:rPr lang="en-US" sz="1867" dirty="0">
                  <a:solidFill>
                    <a:srgbClr val="FFFFFF"/>
                  </a:solidFill>
                </a:rPr>
                <a:t>Use Program</a:t>
              </a:r>
            </a:p>
          </p:txBody>
        </p:sp>
        <p:sp>
          <p:nvSpPr>
            <p:cNvPr id="27" name="TextBox 26"/>
            <p:cNvSpPr txBox="1"/>
            <p:nvPr/>
          </p:nvSpPr>
          <p:spPr>
            <a:xfrm>
              <a:off x="5804844" y="4497563"/>
              <a:ext cx="1444057"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glUseProgram</a:t>
              </a:r>
              <a:r>
                <a:rPr lang="en-US" sz="1733" dirty="0">
                  <a:solidFill>
                    <a:srgbClr val="660066"/>
                  </a:solidFill>
                  <a:latin typeface="Consolas"/>
                  <a:cs typeface="Consolas"/>
                </a:rPr>
                <a:t>()</a:t>
              </a:r>
            </a:p>
          </p:txBody>
        </p:sp>
        <p:sp>
          <p:nvSpPr>
            <p:cNvPr id="31" name="Right Brace 30"/>
            <p:cNvSpPr/>
            <p:nvPr/>
          </p:nvSpPr>
          <p:spPr bwMode="auto">
            <a:xfrm>
              <a:off x="7339890" y="1510412"/>
              <a:ext cx="339394" cy="2219014"/>
            </a:xfrm>
            <a:prstGeom prst="rightBrace">
              <a:avLst/>
            </a:prstGeom>
            <a:noFill/>
            <a:ln w="9525" cap="flat" cmpd="sng" algn="ctr">
              <a:solidFill>
                <a:schemeClr val="tx1"/>
              </a:solidFill>
              <a:prstDash val="solid"/>
              <a:round/>
              <a:headEnd type="none" w="med" len="med"/>
              <a:tailEnd type="none" w="med" len="med"/>
            </a:ln>
            <a:effectLst/>
          </p:spPr>
          <p:txBody>
            <a:bodyPr vert="horz" wrap="none" lIns="108844" tIns="108844" rIns="108844" bIns="108844" numCol="1" rtlCol="0" anchor="ctr" anchorCtr="0" compatLnSpc="1">
              <a:prstTxWarp prst="textNoShape">
                <a:avLst/>
              </a:prstTxWarp>
              <a:noAutofit/>
            </a:bodyPr>
            <a:lstStyle/>
            <a:p>
              <a:pPr algn="ctr" defTabSz="1088413" eaLnBrk="0" hangingPunct="0">
                <a:spcBef>
                  <a:spcPct val="50000"/>
                </a:spcBef>
              </a:pPr>
              <a:endParaRPr lang="en-US" sz="2800" dirty="0">
                <a:latin typeface="Times" charset="0"/>
              </a:endParaRPr>
            </a:p>
          </p:txBody>
        </p:sp>
        <p:sp>
          <p:nvSpPr>
            <p:cNvPr id="32" name="TextBox 31"/>
            <p:cNvSpPr txBox="1"/>
            <p:nvPr/>
          </p:nvSpPr>
          <p:spPr>
            <a:xfrm>
              <a:off x="7802342" y="1656600"/>
              <a:ext cx="951884" cy="1682482"/>
            </a:xfrm>
            <a:prstGeom prst="rect">
              <a:avLst/>
            </a:prstGeom>
            <a:noFill/>
            <a:ln>
              <a:noFill/>
            </a:ln>
          </p:spPr>
          <p:txBody>
            <a:bodyPr wrap="square" lIns="108844" tIns="54421" rIns="108844" bIns="54421" rtlCol="0">
              <a:spAutoFit/>
            </a:bodyPr>
            <a:lstStyle/>
            <a:p>
              <a:r>
                <a:rPr lang="en-US" sz="1733" dirty="0"/>
                <a:t>These steps need to be repeated for each type of shader in the shader program</a:t>
              </a:r>
            </a:p>
          </p:txBody>
        </p:sp>
      </p:grpSp>
      <p:sp>
        <p:nvSpPr>
          <p:cNvPr id="4" name="Rectangle: Rounded Corners 3">
            <a:extLst>
              <a:ext uri="{FF2B5EF4-FFF2-40B4-BE49-F238E27FC236}">
                <a16:creationId xmlns:a16="http://schemas.microsoft.com/office/drawing/2014/main" id="{D9BC9434-A5D6-44F3-8F1B-D3EABC2B5521}"/>
              </a:ext>
            </a:extLst>
          </p:cNvPr>
          <p:cNvSpPr/>
          <p:nvPr/>
        </p:nvSpPr>
        <p:spPr>
          <a:xfrm>
            <a:off x="5372100" y="2038978"/>
            <a:ext cx="4473917" cy="3030705"/>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F32A717-C4C8-4A05-AC63-9867E22EF157}"/>
              </a:ext>
            </a:extLst>
          </p:cNvPr>
          <p:cNvSpPr txBox="1"/>
          <p:nvPr/>
        </p:nvSpPr>
        <p:spPr>
          <a:xfrm>
            <a:off x="1269846" y="5888336"/>
            <a:ext cx="3310778" cy="461665"/>
          </a:xfrm>
          <a:prstGeom prst="rect">
            <a:avLst/>
          </a:prstGeom>
          <a:noFill/>
        </p:spPr>
        <p:txBody>
          <a:bodyPr wrap="none" rtlCol="0">
            <a:spAutoFit/>
          </a:bodyPr>
          <a:lstStyle/>
          <a:p>
            <a:r>
              <a:rPr lang="en-US" sz="2400" b="1" dirty="0"/>
              <a:t>GL_GEOMETRY_SHADER</a:t>
            </a:r>
          </a:p>
        </p:txBody>
      </p:sp>
      <p:cxnSp>
        <p:nvCxnSpPr>
          <p:cNvPr id="8" name="Straight Arrow Connector 7">
            <a:extLst>
              <a:ext uri="{FF2B5EF4-FFF2-40B4-BE49-F238E27FC236}">
                <a16:creationId xmlns:a16="http://schemas.microsoft.com/office/drawing/2014/main" id="{0BF6396F-7836-4D1A-BFA5-E390A4DDDD51}"/>
              </a:ext>
            </a:extLst>
          </p:cNvPr>
          <p:cNvCxnSpPr>
            <a:stCxn id="6" idx="3"/>
            <a:endCxn id="13" idx="1"/>
          </p:cNvCxnSpPr>
          <p:nvPr/>
        </p:nvCxnSpPr>
        <p:spPr>
          <a:xfrm flipV="1">
            <a:off x="4580624" y="2452659"/>
            <a:ext cx="1355099" cy="366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97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B4B0-A5E1-4579-9464-4CCAE4AD10C8}"/>
              </a:ext>
            </a:extLst>
          </p:cNvPr>
          <p:cNvSpPr>
            <a:spLocks noGrp="1"/>
          </p:cNvSpPr>
          <p:nvPr>
            <p:ph type="title"/>
          </p:nvPr>
        </p:nvSpPr>
        <p:spPr/>
        <p:txBody>
          <a:bodyPr/>
          <a:lstStyle/>
          <a:p>
            <a:r>
              <a:rPr lang="en-US" dirty="0"/>
              <a:t>Example: Input </a:t>
            </a:r>
          </a:p>
        </p:txBody>
      </p:sp>
      <p:pic>
        <p:nvPicPr>
          <p:cNvPr id="5" name="Picture 4">
            <a:extLst>
              <a:ext uri="{FF2B5EF4-FFF2-40B4-BE49-F238E27FC236}">
                <a16:creationId xmlns:a16="http://schemas.microsoft.com/office/drawing/2014/main" id="{3F66DBCA-5FB5-460D-A45D-F411EFDC6762}"/>
              </a:ext>
            </a:extLst>
          </p:cNvPr>
          <p:cNvPicPr>
            <a:picLocks noChangeAspect="1"/>
          </p:cNvPicPr>
          <p:nvPr/>
        </p:nvPicPr>
        <p:blipFill>
          <a:blip r:embed="rId2"/>
          <a:stretch>
            <a:fillRect/>
          </a:stretch>
        </p:blipFill>
        <p:spPr>
          <a:xfrm>
            <a:off x="0" y="1688523"/>
            <a:ext cx="7618434" cy="4416136"/>
          </a:xfrm>
          <a:prstGeom prst="rect">
            <a:avLst/>
          </a:prstGeom>
        </p:spPr>
      </p:pic>
      <p:sp>
        <p:nvSpPr>
          <p:cNvPr id="4" name="Rectangle: Rounded Corners 3">
            <a:extLst>
              <a:ext uri="{FF2B5EF4-FFF2-40B4-BE49-F238E27FC236}">
                <a16:creationId xmlns:a16="http://schemas.microsoft.com/office/drawing/2014/main" id="{A2F829E5-DD60-42CD-ADB4-6FAFA9DA841D}"/>
              </a:ext>
            </a:extLst>
          </p:cNvPr>
          <p:cNvSpPr/>
          <p:nvPr/>
        </p:nvSpPr>
        <p:spPr>
          <a:xfrm>
            <a:off x="-1" y="1972108"/>
            <a:ext cx="5496791" cy="469756"/>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B156CFE8-72D3-40BD-84B4-1E68BCEE74BB}"/>
              </a:ext>
            </a:extLst>
          </p:cNvPr>
          <p:cNvSpPr/>
          <p:nvPr/>
        </p:nvSpPr>
        <p:spPr>
          <a:xfrm>
            <a:off x="3519054" y="3983073"/>
            <a:ext cx="3425537" cy="562624"/>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4870BBD6-CDD9-4A15-AA28-31E3293BB442}"/>
              </a:ext>
            </a:extLst>
          </p:cNvPr>
          <p:cNvSpPr>
            <a:spLocks noGrp="1"/>
          </p:cNvSpPr>
          <p:nvPr>
            <p:ph idx="1"/>
          </p:nvPr>
        </p:nvSpPr>
        <p:spPr>
          <a:xfrm>
            <a:off x="7713518" y="3397177"/>
            <a:ext cx="4246418" cy="3444154"/>
          </a:xfrm>
        </p:spPr>
        <p:txBody>
          <a:bodyPr/>
          <a:lstStyle/>
          <a:p>
            <a:r>
              <a:rPr lang="en-US" dirty="0"/>
              <a:t>input primitives:</a:t>
            </a:r>
          </a:p>
          <a:p>
            <a:pPr lvl="1"/>
            <a:r>
              <a:rPr lang="en-US" dirty="0"/>
              <a:t>Triangles, each geometry will handle a triangle, e.g., 3 vertices</a:t>
            </a:r>
          </a:p>
          <a:p>
            <a:pPr lvl="1"/>
            <a:r>
              <a:rPr lang="en-US" dirty="0" err="1"/>
              <a:t>gl_in.length</a:t>
            </a:r>
            <a:r>
              <a:rPr lang="en-US" dirty="0"/>
              <a:t>() ==3</a:t>
            </a:r>
          </a:p>
        </p:txBody>
      </p:sp>
      <p:sp>
        <p:nvSpPr>
          <p:cNvPr id="9" name="Rectangle 8">
            <a:extLst>
              <a:ext uri="{FF2B5EF4-FFF2-40B4-BE49-F238E27FC236}">
                <a16:creationId xmlns:a16="http://schemas.microsoft.com/office/drawing/2014/main" id="{66A2B37E-CC51-419F-B2FF-9D11D1DAB738}"/>
              </a:ext>
            </a:extLst>
          </p:cNvPr>
          <p:cNvSpPr/>
          <p:nvPr/>
        </p:nvSpPr>
        <p:spPr>
          <a:xfrm>
            <a:off x="7713518" y="664368"/>
            <a:ext cx="4478482" cy="224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in </a:t>
            </a:r>
            <a:r>
              <a:rPr lang="en-US" sz="2400" dirty="0" err="1"/>
              <a:t>gl_PerVertex</a:t>
            </a:r>
            <a:r>
              <a:rPr lang="en-US" sz="2400" dirty="0"/>
              <a:t>{</a:t>
            </a:r>
          </a:p>
          <a:p>
            <a:r>
              <a:rPr lang="en-US" sz="2400" dirty="0"/>
              <a:t>	vec4 	</a:t>
            </a:r>
            <a:r>
              <a:rPr lang="en-US" sz="2400" dirty="0" err="1"/>
              <a:t>gl_Position</a:t>
            </a:r>
            <a:r>
              <a:rPr lang="en-US" sz="2400" dirty="0"/>
              <a:t>;</a:t>
            </a:r>
          </a:p>
          <a:p>
            <a:r>
              <a:rPr lang="en-US" sz="2400" dirty="0"/>
              <a:t>	float 	</a:t>
            </a:r>
            <a:r>
              <a:rPr lang="en-US" sz="2400" dirty="0" err="1"/>
              <a:t>gl_PointSize</a:t>
            </a:r>
            <a:r>
              <a:rPr lang="en-US" sz="2400" dirty="0"/>
              <a:t>;</a:t>
            </a:r>
          </a:p>
          <a:p>
            <a:r>
              <a:rPr lang="en-US" sz="2400" dirty="0"/>
              <a:t>	float 	</a:t>
            </a:r>
            <a:r>
              <a:rPr lang="en-US" sz="2400" dirty="0" err="1"/>
              <a:t>gl_ClipDistance</a:t>
            </a:r>
            <a:r>
              <a:rPr lang="en-US" sz="2400" dirty="0"/>
              <a:t>[];</a:t>
            </a:r>
          </a:p>
          <a:p>
            <a:r>
              <a:rPr lang="en-US" sz="2400" dirty="0"/>
              <a:t>	gloat 	</a:t>
            </a:r>
            <a:r>
              <a:rPr lang="en-US" sz="2400" dirty="0" err="1"/>
              <a:t>gl_CullDistance</a:t>
            </a:r>
            <a:r>
              <a:rPr lang="en-US" sz="2400" dirty="0"/>
              <a:t>[];</a:t>
            </a:r>
          </a:p>
          <a:p>
            <a:r>
              <a:rPr lang="en-US" sz="2400" dirty="0"/>
              <a:t>} </a:t>
            </a:r>
            <a:r>
              <a:rPr lang="en-US" sz="2400" dirty="0" err="1"/>
              <a:t>gl_in</a:t>
            </a:r>
            <a:r>
              <a:rPr lang="en-US" sz="2400" dirty="0"/>
              <a:t>[];</a:t>
            </a:r>
          </a:p>
        </p:txBody>
      </p:sp>
    </p:spTree>
    <p:extLst>
      <p:ext uri="{BB962C8B-B14F-4D97-AF65-F5344CB8AC3E}">
        <p14:creationId xmlns:p14="http://schemas.microsoft.com/office/powerpoint/2010/main" val="393151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CED8-96B9-41AD-BB06-20F5B0F6ECF8}"/>
              </a:ext>
            </a:extLst>
          </p:cNvPr>
          <p:cNvSpPr>
            <a:spLocks noGrp="1"/>
          </p:cNvSpPr>
          <p:nvPr>
            <p:ph type="title"/>
          </p:nvPr>
        </p:nvSpPr>
        <p:spPr/>
        <p:txBody>
          <a:bodyPr/>
          <a:lstStyle/>
          <a:p>
            <a:r>
              <a:rPr lang="en-US" dirty="0"/>
              <a:t>Input Primitive for a geometry shader</a:t>
            </a:r>
          </a:p>
        </p:txBody>
      </p:sp>
      <p:sp>
        <p:nvSpPr>
          <p:cNvPr id="3" name="Content Placeholder 2">
            <a:extLst>
              <a:ext uri="{FF2B5EF4-FFF2-40B4-BE49-F238E27FC236}">
                <a16:creationId xmlns:a16="http://schemas.microsoft.com/office/drawing/2014/main" id="{0E1B8C4B-3664-40D2-A53F-019BA4280C8E}"/>
              </a:ext>
            </a:extLst>
          </p:cNvPr>
          <p:cNvSpPr>
            <a:spLocks noGrp="1"/>
          </p:cNvSpPr>
          <p:nvPr>
            <p:ph idx="1"/>
          </p:nvPr>
        </p:nvSpPr>
        <p:spPr/>
        <p:txBody>
          <a:bodyPr>
            <a:normAutofit fontScale="92500"/>
          </a:bodyPr>
          <a:lstStyle/>
          <a:p>
            <a:r>
              <a:rPr lang="en-US" dirty="0"/>
              <a:t>Points:</a:t>
            </a:r>
          </a:p>
          <a:p>
            <a:pPr lvl="1"/>
            <a:r>
              <a:rPr lang="en-US" dirty="0"/>
              <a:t>GL_POINTS, GL_PATCHES</a:t>
            </a:r>
          </a:p>
          <a:p>
            <a:r>
              <a:rPr lang="en-US" dirty="0"/>
              <a:t>Lines:</a:t>
            </a:r>
          </a:p>
          <a:p>
            <a:pPr lvl="1"/>
            <a:r>
              <a:rPr lang="en-US" dirty="0"/>
              <a:t>GL_LINES, GL_LINE_STRIP, GL_LINE_LOOP, GL_PATCHES</a:t>
            </a:r>
          </a:p>
          <a:p>
            <a:r>
              <a:rPr lang="en-US" dirty="0"/>
              <a:t>Triangles:</a:t>
            </a:r>
          </a:p>
          <a:p>
            <a:pPr lvl="1"/>
            <a:r>
              <a:rPr lang="en-US" dirty="0"/>
              <a:t>GL_TRIANGLES, GL_TRIANGLE_STRIP, GL_TRIANGLE_FAN, GL_TRIANGLE_PATCHS</a:t>
            </a:r>
          </a:p>
          <a:p>
            <a:r>
              <a:rPr lang="en-US" dirty="0"/>
              <a:t>Lines adjacency:</a:t>
            </a:r>
          </a:p>
          <a:p>
            <a:pPr lvl="1"/>
            <a:r>
              <a:rPr lang="en-US" dirty="0"/>
              <a:t>GL_LINES_ADJACENCY, GL_LINE_STRIP_ADJACENCY</a:t>
            </a:r>
          </a:p>
          <a:p>
            <a:r>
              <a:rPr lang="en-US" dirty="0"/>
              <a:t>Triangles adjacency:</a:t>
            </a:r>
          </a:p>
          <a:p>
            <a:pPr lvl="1"/>
            <a:r>
              <a:rPr lang="en-US" dirty="0"/>
              <a:t>GL_TRIANGLES_ADJANCENCY, GL_TRIANGLE_STRIP_ADJANCENCY</a:t>
            </a:r>
          </a:p>
        </p:txBody>
      </p:sp>
    </p:spTree>
    <p:extLst>
      <p:ext uri="{BB962C8B-B14F-4D97-AF65-F5344CB8AC3E}">
        <p14:creationId xmlns:p14="http://schemas.microsoft.com/office/powerpoint/2010/main" val="334049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15630</TotalTime>
  <Words>1542</Words>
  <Application>Microsoft Office PowerPoint</Application>
  <PresentationFormat>Widescreen</PresentationFormat>
  <Paragraphs>337</Paragraphs>
  <Slides>35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Consolas</vt:lpstr>
      <vt:lpstr>Times</vt:lpstr>
      <vt:lpstr>Office Theme</vt:lpstr>
      <vt:lpstr>OpenGL Programming Guide</vt:lpstr>
      <vt:lpstr>A Complete OpenGL Pipelines</vt:lpstr>
      <vt:lpstr>Behavior of geometry shader </vt:lpstr>
      <vt:lpstr>PowerPoint Presentation</vt:lpstr>
      <vt:lpstr>PowerPoint Presentation</vt:lpstr>
      <vt:lpstr>PowerPoint Presentation</vt:lpstr>
      <vt:lpstr>Life of a geometry shader</vt:lpstr>
      <vt:lpstr>Example: Input </vt:lpstr>
      <vt:lpstr>Input Primitive for a geometry shader</vt:lpstr>
      <vt:lpstr>Lines_adjacency, triangles_adjacency</vt:lpstr>
      <vt:lpstr>Output</vt:lpstr>
      <vt:lpstr>Vertex shader output  geometry shader input</vt:lpstr>
      <vt:lpstr>A geometry shader can:</vt:lpstr>
      <vt:lpstr>PowerPoint Presentation</vt:lpstr>
      <vt:lpstr>Multiple output stream</vt:lpstr>
      <vt:lpstr>Multiple output stream</vt:lpstr>
      <vt:lpstr>Multiple output stream</vt:lpstr>
      <vt:lpstr>Multiple output stream</vt:lpstr>
      <vt:lpstr>Multiple output stream</vt:lpstr>
      <vt:lpstr>Multiple output stream</vt:lpstr>
      <vt:lpstr>What the transform feedback can do</vt:lpstr>
      <vt:lpstr>Example </vt:lpstr>
      <vt:lpstr>PowerPoint Presentation</vt:lpstr>
      <vt:lpstr>PowerPoint Presentation</vt:lpstr>
      <vt:lpstr>PowerPoint Presentation</vt:lpstr>
      <vt:lpstr>PowerPoint Presentation</vt:lpstr>
      <vt:lpstr>PowerPoint Presentation</vt:lpstr>
      <vt:lpstr>PowerPoint Presentation</vt:lpstr>
      <vt:lpstr>Application: particles</vt:lpstr>
      <vt:lpstr>Multi ViewPort</vt:lpstr>
      <vt:lpstr>Example </vt:lpstr>
      <vt:lpstr>Multi viewport example</vt:lpstr>
      <vt:lpstr>Ref:</vt:lpstr>
      <vt:lpstr>Appendix:</vt:lpstr>
      <vt:lpstr>Lines_adjacency, triangles_adjacency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 Programming Guide study</dc:title>
  <dc:creator>Yifei Huang</dc:creator>
  <cp:lastModifiedBy>Yifei Huang</cp:lastModifiedBy>
  <cp:revision>342</cp:revision>
  <dcterms:created xsi:type="dcterms:W3CDTF">2019-04-24T08:17:46Z</dcterms:created>
  <dcterms:modified xsi:type="dcterms:W3CDTF">2019-05-09T10:32:39Z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yifeih@nvidia.com</vt:lpwstr>
  </property>
  <property fmtid="{D5CDD505-2E9C-101B-9397-08002B2CF9AE}" pid="5" name="MSIP_Label_6b558183-044c-4105-8d9c-cea02a2a3d86_SetDate">
    <vt:lpwstr>2019-04-24T08:18:52.3574768Z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