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56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73" r:id="rId7"/>
    <p:sldId id="263" r:id="rId8"/>
    <p:sldId id="269" r:id="rId9"/>
    <p:sldId id="265" r:id="rId10"/>
    <p:sldId id="270" r:id="rId11"/>
    <p:sldId id="266" r:id="rId12"/>
    <p:sldId id="275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FF00"/>
    <a:srgbClr val="FF9966"/>
    <a:srgbClr val="FFFF00"/>
    <a:srgbClr val="FF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1655" autoAdjust="0"/>
  </p:normalViewPr>
  <p:slideViewPr>
    <p:cSldViewPr snapToGrid="0">
      <p:cViewPr>
        <p:scale>
          <a:sx n="75" d="100"/>
          <a:sy n="75" d="100"/>
        </p:scale>
        <p:origin x="-1698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1C0C4-BF5D-4DD5-B023-5B702796519A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7C8D6-EDCD-48DB-9865-EDD1E9CE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8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0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6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4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tx1"/>
                </a:solidFill>
              </a:rPr>
              <a:t>Thank You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8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7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4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1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/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8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4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7" r:id="rId1"/>
    <p:sldLayoutId id="2147485158" r:id="rId2"/>
    <p:sldLayoutId id="2147485159" r:id="rId3"/>
    <p:sldLayoutId id="2147485160" r:id="rId4"/>
    <p:sldLayoutId id="2147485161" r:id="rId5"/>
    <p:sldLayoutId id="2147485179" r:id="rId6"/>
    <p:sldLayoutId id="2147485180" r:id="rId7"/>
    <p:sldLayoutId id="2147485164" r:id="rId8"/>
    <p:sldLayoutId id="2147485165" r:id="rId9"/>
    <p:sldLayoutId id="2147485166" r:id="rId10"/>
    <p:sldLayoutId id="2147485167" r:id="rId11"/>
    <p:sldLayoutId id="2147485168" r:id="rId12"/>
    <p:sldLayoutId id="2147485169" r:id="rId13"/>
    <p:sldLayoutId id="2147485170" r:id="rId14"/>
    <p:sldLayoutId id="2147485171" r:id="rId15"/>
    <p:sldLayoutId id="2147485172" r:id="rId16"/>
    <p:sldLayoutId id="2147485173" r:id="rId17"/>
    <p:sldLayoutId id="2147485174" r:id="rId18"/>
    <p:sldLayoutId id="2147485175" r:id="rId19"/>
    <p:sldLayoutId id="2147485177" r:id="rId20"/>
    <p:sldLayoutId id="2147485178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://www.sqlit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hyperlink" Target="http://www.mysql.com/" TargetMode="External"/><Relationship Id="rId12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hyperlink" Target="http://www.postgresql.org/" TargetMode="External"/><Relationship Id="rId5" Type="http://schemas.openxmlformats.org/officeDocument/2006/relationships/hyperlink" Target="http://www.oracle.com/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11.png"/><Relationship Id="rId9" Type="http://schemas.openxmlformats.org/officeDocument/2006/relationships/hyperlink" Target="http://www.sqlite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Yifei Huang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2015-11-07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and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 descr="http://dimgcn3.s-msn.com/imageaccelerator/app.msn.com.cn/marketplace/images/bdfb/5a35-1d9f-c2b8-2c9f-cb43be8cbf6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8" r="13420"/>
          <a:stretch/>
        </p:blipFill>
        <p:spPr bwMode="auto">
          <a:xfrm>
            <a:off x="7402856" y="1423555"/>
            <a:ext cx="1419023" cy="183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password </a:t>
            </a:r>
            <a:endParaRPr lang="en-US" dirty="0"/>
          </a:p>
        </p:txBody>
      </p:sp>
      <p:pic>
        <p:nvPicPr>
          <p:cNvPr id="2052" name="Picture 4" descr="http://img2.gao7.com/files/appleimg/F22/F22E1996-5F60-4CB9-BB8B-311949EF15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58" y="1569027"/>
            <a:ext cx="1496150" cy="149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ttp://img5.imgtn.bdimg.com/it/u=1174852732,2532524221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img5.imgtn.bdimg.com/it/u=1174852732,2532524221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http://img5.imgtn.bdimg.com/it/u=1174852732,2532524221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http://img5.imgtn.bdimg.com/it/u=1174852732,2532524221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http://img5.imgtn.bdimg.com/it/u=1174852732,2532524221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8" y="3218185"/>
            <a:ext cx="3054931" cy="176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pic.58pic.com/58pic/16/02/48/54w58PICE7K_102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2" y="1620983"/>
            <a:ext cx="5008113" cy="333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2100" y="5168900"/>
            <a:ext cx="4903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Try:</a:t>
            </a:r>
          </a:p>
          <a:p>
            <a:r>
              <a:rPr lang="en-US" dirty="0" smtClean="0"/>
              <a:t>grant all to tom for books.* identified by ‘</a:t>
            </a:r>
            <a:r>
              <a:rPr lang="en-US" dirty="0" err="1" smtClean="0"/>
              <a:t>abc</a:t>
            </a:r>
            <a:r>
              <a:rPr lang="en-US" dirty="0" smtClean="0"/>
              <a:t>’;</a:t>
            </a:r>
          </a:p>
          <a:p>
            <a:r>
              <a:rPr lang="en-US" dirty="0"/>
              <a:t>grant all </a:t>
            </a:r>
            <a:r>
              <a:rPr lang="en-US" dirty="0" smtClean="0"/>
              <a:t>to tom2 for </a:t>
            </a:r>
            <a:r>
              <a:rPr lang="en-US" dirty="0"/>
              <a:t>books.* identified by ‘</a:t>
            </a:r>
            <a:r>
              <a:rPr lang="en-US" dirty="0" err="1"/>
              <a:t>abc</a:t>
            </a:r>
            <a:r>
              <a:rPr lang="en-US" dirty="0"/>
              <a:t>’;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mysql</a:t>
            </a:r>
            <a:r>
              <a:rPr lang="en-US" dirty="0" smtClean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4500" y="5207000"/>
            <a:ext cx="3432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asswd</a:t>
            </a:r>
            <a:r>
              <a:rPr lang="en-US" dirty="0" smtClean="0"/>
              <a:t>=‘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salt= ‘%$we=#@(-+=k…………’</a:t>
            </a:r>
          </a:p>
          <a:p>
            <a:r>
              <a:rPr lang="en-US" dirty="0"/>
              <a:t>p</a:t>
            </a:r>
            <a:r>
              <a:rPr lang="en-US" dirty="0" smtClean="0"/>
              <a:t>asswd2 = md5(</a:t>
            </a:r>
            <a:r>
              <a:rPr lang="en-US" dirty="0" err="1" smtClean="0"/>
              <a:t>passwd+salt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525774"/>
            <a:ext cx="3136900" cy="1143000"/>
          </a:xfrm>
        </p:spPr>
        <p:txBody>
          <a:bodyPr/>
          <a:lstStyle/>
          <a:p>
            <a:r>
              <a:rPr lang="en-US" dirty="0" smtClean="0"/>
              <a:t>Relation and </a:t>
            </a:r>
            <a:r>
              <a:rPr lang="en-US" dirty="0" err="1" smtClean="0"/>
              <a:t>ForeignKey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41350"/>
              </p:ext>
            </p:extLst>
          </p:nvPr>
        </p:nvGraphicFramePr>
        <p:xfrm>
          <a:off x="1889125" y="4660900"/>
          <a:ext cx="52482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425"/>
                <a:gridCol w="1749425"/>
                <a:gridCol w="17494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 Jose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Yifei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Shanghai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Beijing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48829"/>
              </p:ext>
            </p:extLst>
          </p:nvPr>
        </p:nvGraphicFramePr>
        <p:xfrm>
          <a:off x="3695700" y="457200"/>
          <a:ext cx="52482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425"/>
                <a:gridCol w="1749425"/>
                <a:gridCol w="17494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tshirt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tshirt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46412"/>
              </p:ext>
            </p:extLst>
          </p:nvPr>
        </p:nvGraphicFramePr>
        <p:xfrm>
          <a:off x="190500" y="2514600"/>
          <a:ext cx="6997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425"/>
                <a:gridCol w="1749425"/>
                <a:gridCol w="1749425"/>
                <a:gridCol w="17494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632200" y="215900"/>
            <a:ext cx="1841500" cy="4216400"/>
          </a:xfrm>
          <a:prstGeom prst="round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663700" y="2387600"/>
            <a:ext cx="1841500" cy="4292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</a:t>
            </a:r>
            <a:r>
              <a:rPr lang="zh-CN" altLang="en-US" dirty="0" smtClean="0"/>
              <a:t>持推荐功能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向该客户推荐订购了同样产品的其他客户订购的其他产品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Fix bug</a:t>
            </a:r>
          </a:p>
          <a:p>
            <a:pPr lvl="1"/>
            <a:r>
              <a:rPr lang="zh-CN" altLang="en-US" dirty="0" smtClean="0"/>
              <a:t>当 数据库里面没有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数据的时候，点击删除会出错。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请修复这个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，改为输出一下</a:t>
            </a:r>
            <a:r>
              <a:rPr lang="en-US" altLang="zh-CN" dirty="0" smtClean="0"/>
              <a:t>warning </a:t>
            </a:r>
            <a:r>
              <a:rPr lang="zh-CN" altLang="en-US" dirty="0" smtClean="0"/>
              <a:t>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/>
              <a:t>掌握如</a:t>
            </a:r>
            <a:r>
              <a:rPr lang="zh-CN" altLang="en-US" dirty="0" smtClean="0"/>
              <a:t>何在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setting.py</a:t>
            </a:r>
            <a:r>
              <a:rPr lang="zh-CN" altLang="en-US" dirty="0" smtClean="0"/>
              <a:t>里将数据库从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改为</a:t>
            </a:r>
            <a:r>
              <a:rPr lang="en-US" altLang="zh-CN" smtClean="0"/>
              <a:t>MySQL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 descr="http://images.51cto.com/files/uploadimg/20100601/162614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64" y="5141191"/>
            <a:ext cx="1840089" cy="138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914399" y="722460"/>
            <a:ext cx="4173537" cy="3519342"/>
            <a:chOff x="915" y="738"/>
            <a:chExt cx="3634" cy="2929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 rot="13770025">
              <a:off x="3098" y="2323"/>
              <a:ext cx="605" cy="121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gray">
            <a:xfrm rot="-743917">
              <a:off x="1845" y="2038"/>
              <a:ext cx="636" cy="109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436" y="1203"/>
              <a:ext cx="1014" cy="1169"/>
              <a:chOff x="2433" y="1234"/>
              <a:chExt cx="1014" cy="1169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 rot="-3205350">
                <a:off x="3175" y="1380"/>
                <a:ext cx="376" cy="83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12"/>
              <p:cNvGrpSpPr>
                <a:grpSpLocks/>
              </p:cNvGrpSpPr>
              <p:nvPr/>
            </p:nvGrpSpPr>
            <p:grpSpPr bwMode="auto">
              <a:xfrm>
                <a:off x="2433" y="1401"/>
                <a:ext cx="1014" cy="1002"/>
                <a:chOff x="2016" y="1920"/>
                <a:chExt cx="1680" cy="1680"/>
              </a:xfrm>
            </p:grpSpPr>
            <p:sp>
              <p:nvSpPr>
                <p:cNvPr id="30" name="Oval 1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1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gray">
              <a:xfrm>
                <a:off x="2542" y="1711"/>
                <a:ext cx="77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Django</a:t>
                </a:r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3324" y="738"/>
              <a:ext cx="549" cy="590"/>
              <a:chOff x="3321" y="769"/>
              <a:chExt cx="549" cy="590"/>
            </a:xfrm>
          </p:grpSpPr>
          <p:grpSp>
            <p:nvGrpSpPr>
              <p:cNvPr id="23" name="Group 17"/>
              <p:cNvGrpSpPr>
                <a:grpSpLocks/>
              </p:cNvGrpSpPr>
              <p:nvPr/>
            </p:nvGrpSpPr>
            <p:grpSpPr bwMode="auto">
              <a:xfrm>
                <a:off x="3321" y="816"/>
                <a:ext cx="549" cy="543"/>
                <a:chOff x="2016" y="1920"/>
                <a:chExt cx="1680" cy="1680"/>
              </a:xfrm>
            </p:grpSpPr>
            <p:sp>
              <p:nvSpPr>
                <p:cNvPr id="25" name="Oval 1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Freeform 1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gray">
              <a:xfrm>
                <a:off x="3419" y="769"/>
                <a:ext cx="335" cy="48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44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T</a:t>
                </a:r>
                <a:endParaRPr lang="en-US" sz="4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915" y="1620"/>
              <a:ext cx="1099" cy="1128"/>
              <a:chOff x="912" y="1651"/>
              <a:chExt cx="1099" cy="1128"/>
            </a:xfrm>
          </p:grpSpPr>
          <p:grpSp>
            <p:nvGrpSpPr>
              <p:cNvPr id="19" name="Group 22"/>
              <p:cNvGrpSpPr>
                <a:grpSpLocks/>
              </p:cNvGrpSpPr>
              <p:nvPr/>
            </p:nvGrpSpPr>
            <p:grpSpPr bwMode="auto">
              <a:xfrm>
                <a:off x="912" y="1651"/>
                <a:ext cx="1099" cy="1128"/>
                <a:chOff x="2016" y="1920"/>
                <a:chExt cx="1680" cy="1680"/>
              </a:xfrm>
            </p:grpSpPr>
            <p:sp>
              <p:nvSpPr>
                <p:cNvPr id="21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7254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" name="Text Box 25"/>
              <p:cNvSpPr txBox="1">
                <a:spLocks noChangeArrowheads="1"/>
              </p:cNvSpPr>
              <p:nvPr/>
            </p:nvSpPr>
            <p:spPr bwMode="gray">
              <a:xfrm>
                <a:off x="1270" y="1997"/>
                <a:ext cx="354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4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V</a:t>
                </a:r>
                <a:endParaRPr lang="en-US" sz="4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3281" y="2414"/>
              <a:ext cx="1268" cy="1253"/>
              <a:chOff x="3278" y="2445"/>
              <a:chExt cx="1268" cy="1253"/>
            </a:xfrm>
          </p:grpSpPr>
          <p:grpSp>
            <p:nvGrpSpPr>
              <p:cNvPr id="15" name="Group 27"/>
              <p:cNvGrpSpPr>
                <a:grpSpLocks/>
              </p:cNvGrpSpPr>
              <p:nvPr/>
            </p:nvGrpSpPr>
            <p:grpSpPr bwMode="auto">
              <a:xfrm>
                <a:off x="3278" y="2445"/>
                <a:ext cx="1268" cy="1253"/>
                <a:chOff x="2016" y="1920"/>
                <a:chExt cx="1680" cy="1680"/>
              </a:xfrm>
            </p:grpSpPr>
            <p:sp>
              <p:nvSpPr>
                <p:cNvPr id="17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Text Box 30"/>
              <p:cNvSpPr txBox="1">
                <a:spLocks noChangeArrowheads="1"/>
              </p:cNvSpPr>
              <p:nvPr/>
            </p:nvSpPr>
            <p:spPr bwMode="gray">
              <a:xfrm>
                <a:off x="3731" y="2833"/>
                <a:ext cx="412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4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endParaRPr lang="en-US" sz="4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33" name="Left-Right Arrow 32"/>
          <p:cNvSpPr/>
          <p:nvPr/>
        </p:nvSpPr>
        <p:spPr>
          <a:xfrm rot="2866436">
            <a:off x="4697051" y="4305825"/>
            <a:ext cx="968044" cy="367526"/>
          </a:xfrm>
          <a:prstGeom prst="left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9674658">
            <a:off x="4418335" y="4876412"/>
            <a:ext cx="2514600" cy="69492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C-R-U-D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96592" y="3834245"/>
            <a:ext cx="4177146" cy="278476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 descr="http://images.51cto.com/files/uploadimg/20100601/1626140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0" b="12409"/>
          <a:stretch/>
        </p:blipFill>
        <p:spPr bwMode="auto">
          <a:xfrm>
            <a:off x="5349264" y="5346700"/>
            <a:ext cx="1840089" cy="10287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</a:t>
            </a:r>
            <a:endParaRPr lang="en-US" dirty="0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914399" y="722460"/>
            <a:ext cx="4173537" cy="3519342"/>
            <a:chOff x="915" y="738"/>
            <a:chExt cx="3634" cy="2929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 rot="13770025">
              <a:off x="3098" y="2323"/>
              <a:ext cx="605" cy="121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gray">
            <a:xfrm rot="-743917">
              <a:off x="1845" y="2038"/>
              <a:ext cx="636" cy="109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436" y="1203"/>
              <a:ext cx="1014" cy="1169"/>
              <a:chOff x="2433" y="1234"/>
              <a:chExt cx="1014" cy="1169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 rot="-3205350">
                <a:off x="3175" y="1380"/>
                <a:ext cx="376" cy="83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12"/>
              <p:cNvGrpSpPr>
                <a:grpSpLocks/>
              </p:cNvGrpSpPr>
              <p:nvPr/>
            </p:nvGrpSpPr>
            <p:grpSpPr bwMode="auto">
              <a:xfrm>
                <a:off x="2433" y="1401"/>
                <a:ext cx="1014" cy="1002"/>
                <a:chOff x="2016" y="1920"/>
                <a:chExt cx="1680" cy="1680"/>
              </a:xfrm>
            </p:grpSpPr>
            <p:sp>
              <p:nvSpPr>
                <p:cNvPr id="30" name="Oval 1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1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gray">
              <a:xfrm>
                <a:off x="2542" y="1711"/>
                <a:ext cx="77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Django</a:t>
                </a:r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3324" y="738"/>
              <a:ext cx="549" cy="590"/>
              <a:chOff x="3321" y="769"/>
              <a:chExt cx="549" cy="590"/>
            </a:xfrm>
          </p:grpSpPr>
          <p:grpSp>
            <p:nvGrpSpPr>
              <p:cNvPr id="23" name="Group 17"/>
              <p:cNvGrpSpPr>
                <a:grpSpLocks/>
              </p:cNvGrpSpPr>
              <p:nvPr/>
            </p:nvGrpSpPr>
            <p:grpSpPr bwMode="auto">
              <a:xfrm>
                <a:off x="3321" y="816"/>
                <a:ext cx="549" cy="543"/>
                <a:chOff x="2016" y="1920"/>
                <a:chExt cx="1680" cy="1680"/>
              </a:xfrm>
            </p:grpSpPr>
            <p:sp>
              <p:nvSpPr>
                <p:cNvPr id="25" name="Oval 1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Freeform 1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gray">
              <a:xfrm>
                <a:off x="3419" y="769"/>
                <a:ext cx="335" cy="48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44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T</a:t>
                </a:r>
                <a:endParaRPr lang="en-US" sz="4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915" y="1620"/>
              <a:ext cx="1099" cy="1128"/>
              <a:chOff x="912" y="1651"/>
              <a:chExt cx="1099" cy="1128"/>
            </a:xfrm>
          </p:grpSpPr>
          <p:grpSp>
            <p:nvGrpSpPr>
              <p:cNvPr id="19" name="Group 22"/>
              <p:cNvGrpSpPr>
                <a:grpSpLocks/>
              </p:cNvGrpSpPr>
              <p:nvPr/>
            </p:nvGrpSpPr>
            <p:grpSpPr bwMode="auto">
              <a:xfrm>
                <a:off x="912" y="1651"/>
                <a:ext cx="1099" cy="1128"/>
                <a:chOff x="2016" y="1920"/>
                <a:chExt cx="1680" cy="1680"/>
              </a:xfrm>
            </p:grpSpPr>
            <p:sp>
              <p:nvSpPr>
                <p:cNvPr id="21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7254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" name="Text Box 25"/>
              <p:cNvSpPr txBox="1">
                <a:spLocks noChangeArrowheads="1"/>
              </p:cNvSpPr>
              <p:nvPr/>
            </p:nvSpPr>
            <p:spPr bwMode="gray">
              <a:xfrm>
                <a:off x="1270" y="1997"/>
                <a:ext cx="354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4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V</a:t>
                </a:r>
                <a:endParaRPr lang="en-US" sz="4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3281" y="2414"/>
              <a:ext cx="1268" cy="1253"/>
              <a:chOff x="3278" y="2445"/>
              <a:chExt cx="1268" cy="1253"/>
            </a:xfrm>
          </p:grpSpPr>
          <p:grpSp>
            <p:nvGrpSpPr>
              <p:cNvPr id="15" name="Group 27"/>
              <p:cNvGrpSpPr>
                <a:grpSpLocks/>
              </p:cNvGrpSpPr>
              <p:nvPr/>
            </p:nvGrpSpPr>
            <p:grpSpPr bwMode="auto">
              <a:xfrm>
                <a:off x="3278" y="2445"/>
                <a:ext cx="1268" cy="1253"/>
                <a:chOff x="2016" y="1920"/>
                <a:chExt cx="1680" cy="1680"/>
              </a:xfrm>
            </p:grpSpPr>
            <p:sp>
              <p:nvSpPr>
                <p:cNvPr id="17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Text Box 30"/>
              <p:cNvSpPr txBox="1">
                <a:spLocks noChangeArrowheads="1"/>
              </p:cNvSpPr>
              <p:nvPr/>
            </p:nvSpPr>
            <p:spPr bwMode="gray">
              <a:xfrm>
                <a:off x="3731" y="2833"/>
                <a:ext cx="412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4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  <a:endParaRPr lang="en-US" sz="4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33" name="Left-Right Arrow 32"/>
          <p:cNvSpPr/>
          <p:nvPr/>
        </p:nvSpPr>
        <p:spPr>
          <a:xfrm rot="2866436">
            <a:off x="4697051" y="4305825"/>
            <a:ext cx="968044" cy="367526"/>
          </a:xfrm>
          <a:prstGeom prst="left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9674658">
            <a:off x="4418335" y="4876412"/>
            <a:ext cx="2514600" cy="69492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C-R-U-D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34" name="Picture 2" descr="http://pic.baike.soso.com/p/20140320/20140320092917-1400551886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6" t="29519" r="18737" b="23715"/>
          <a:stretch/>
        </p:blipFill>
        <p:spPr bwMode="auto">
          <a:xfrm>
            <a:off x="7171259" y="5329402"/>
            <a:ext cx="1858441" cy="103020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/>
          <p:cNvSpPr/>
          <p:nvPr/>
        </p:nvSpPr>
        <p:spPr>
          <a:xfrm>
            <a:off x="2930235" y="2421081"/>
            <a:ext cx="2888673" cy="2150919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SQL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file </a:t>
            </a:r>
            <a:r>
              <a:rPr lang="en-US" dirty="0" smtClean="0"/>
              <a:t>01_mysql.py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2019300"/>
            <a:ext cx="8379217" cy="41549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import </a:t>
            </a:r>
            <a:r>
              <a:rPr lang="en-US" sz="2200" dirty="0" err="1"/>
              <a:t>MySQLdb</a:t>
            </a:r>
            <a:endParaRPr lang="en-US" sz="2200" dirty="0"/>
          </a:p>
          <a:p>
            <a:r>
              <a:rPr lang="en-US" sz="2200" dirty="0" err="1"/>
              <a:t>db</a:t>
            </a:r>
            <a:r>
              <a:rPr lang="en-US" sz="2200" dirty="0"/>
              <a:t> = </a:t>
            </a:r>
            <a:r>
              <a:rPr lang="en-US" sz="2200" dirty="0" err="1"/>
              <a:t>MySQLdb.connect</a:t>
            </a:r>
            <a:r>
              <a:rPr lang="en-US" sz="2200" dirty="0"/>
              <a:t>(user = 'root', </a:t>
            </a:r>
            <a:r>
              <a:rPr lang="en-US" sz="2200" dirty="0" err="1"/>
              <a:t>db</a:t>
            </a:r>
            <a:r>
              <a:rPr lang="en-US" sz="2200" dirty="0"/>
              <a:t>='books', host='</a:t>
            </a:r>
            <a:r>
              <a:rPr lang="en-US" sz="2200" dirty="0" err="1"/>
              <a:t>localhost</a:t>
            </a:r>
            <a:r>
              <a:rPr lang="en-US" sz="2200" dirty="0"/>
              <a:t>')</a:t>
            </a:r>
          </a:p>
          <a:p>
            <a:r>
              <a:rPr lang="en-US" sz="2200" dirty="0"/>
              <a:t>cursor = </a:t>
            </a:r>
            <a:r>
              <a:rPr lang="en-US" sz="2200" dirty="0" err="1"/>
              <a:t>db.cursor</a:t>
            </a:r>
            <a:r>
              <a:rPr lang="en-US" sz="2200" dirty="0"/>
              <a:t>()</a:t>
            </a:r>
          </a:p>
          <a:p>
            <a:r>
              <a:rPr lang="en-US" sz="2200" dirty="0" smtClean="0"/>
              <a:t>execute= </a:t>
            </a:r>
            <a:r>
              <a:rPr lang="en-US" sz="2200" dirty="0"/>
              <a:t>'select * from customers order by name;'</a:t>
            </a:r>
          </a:p>
          <a:p>
            <a:r>
              <a:rPr lang="en-US" sz="2200" dirty="0" err="1" smtClean="0"/>
              <a:t>cursor.execute</a:t>
            </a:r>
            <a:r>
              <a:rPr lang="en-US" sz="2200" dirty="0" smtClean="0"/>
              <a:t>(execute)</a:t>
            </a:r>
            <a:endParaRPr lang="en-US" sz="2200" dirty="0"/>
          </a:p>
          <a:p>
            <a:r>
              <a:rPr lang="en-US" sz="2200" dirty="0"/>
              <a:t>names = </a:t>
            </a:r>
            <a:r>
              <a:rPr lang="en-US" sz="2200" dirty="0" err="1"/>
              <a:t>cursor.fetchall</a:t>
            </a:r>
            <a:r>
              <a:rPr lang="en-US" sz="2200" dirty="0"/>
              <a:t>()</a:t>
            </a:r>
          </a:p>
          <a:p>
            <a:r>
              <a:rPr lang="en-US" sz="2200" dirty="0"/>
              <a:t>print names</a:t>
            </a:r>
          </a:p>
          <a:p>
            <a:endParaRPr lang="en-US" sz="2200" dirty="0" smtClean="0"/>
          </a:p>
          <a:p>
            <a:r>
              <a:rPr lang="en-US" sz="2200" dirty="0" smtClean="0"/>
              <a:t>names = </a:t>
            </a:r>
            <a:r>
              <a:rPr lang="en-US" sz="2200" dirty="0" err="1" smtClean="0"/>
              <a:t>cursor.fetchall</a:t>
            </a:r>
            <a:r>
              <a:rPr lang="en-US" sz="2200" dirty="0" smtClean="0"/>
              <a:t>()</a:t>
            </a:r>
          </a:p>
          <a:p>
            <a:r>
              <a:rPr lang="en-US" sz="2200" dirty="0" smtClean="0"/>
              <a:t>print names</a:t>
            </a:r>
          </a:p>
          <a:p>
            <a:endParaRPr lang="en-US" sz="2200" dirty="0"/>
          </a:p>
          <a:p>
            <a:r>
              <a:rPr lang="en-US" sz="2200" dirty="0" err="1"/>
              <a:t>db.close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91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ythonic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1024123">
            <a:off x="327384" y="2700846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多掌握一</a:t>
            </a:r>
            <a:r>
              <a:rPr lang="zh-CN" altLang="en-US" sz="3600" dirty="0" smtClean="0"/>
              <a:t>门</a:t>
            </a:r>
            <a:r>
              <a:rPr lang="en-US" altLang="zh-CN" sz="3600" dirty="0" smtClean="0"/>
              <a:t>SQL</a:t>
            </a:r>
            <a:r>
              <a:rPr lang="zh-CN" altLang="en-US" sz="3600" dirty="0" smtClean="0"/>
              <a:t>这样的语言是好事，</a:t>
            </a:r>
            <a:endParaRPr lang="en-US" altLang="zh-CN" sz="3600" dirty="0" smtClean="0"/>
          </a:p>
          <a:p>
            <a:r>
              <a:rPr lang="zh-CN" altLang="en-US" sz="3600" dirty="0" smtClean="0"/>
              <a:t>但是我就想一个人安安静静写</a:t>
            </a:r>
            <a:r>
              <a:rPr lang="en-US" altLang="zh-CN" sz="3600" dirty="0" smtClean="0"/>
              <a:t>python</a:t>
            </a:r>
            <a:r>
              <a:rPr lang="zh-CN" altLang="en-US" sz="3600" dirty="0"/>
              <a:t>代</a:t>
            </a:r>
            <a:r>
              <a:rPr lang="zh-CN" altLang="en-US" sz="3600" dirty="0" smtClean="0"/>
              <a:t>码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93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27" name="Freeform 26"/>
          <p:cNvSpPr>
            <a:spLocks noEditPoints="1"/>
          </p:cNvSpPr>
          <p:nvPr/>
        </p:nvSpPr>
        <p:spPr bwMode="gray">
          <a:xfrm rot="20241944">
            <a:off x="832104" y="2410537"/>
            <a:ext cx="6403894" cy="2547894"/>
          </a:xfrm>
          <a:custGeom>
            <a:avLst/>
            <a:gdLst>
              <a:gd name="T0" fmla="*/ 1692 w 4040"/>
              <a:gd name="T1" fmla="*/ 12 h 1888"/>
              <a:gd name="T2" fmla="*/ 1234 w 4040"/>
              <a:gd name="T3" fmla="*/ 74 h 1888"/>
              <a:gd name="T4" fmla="*/ 828 w 4040"/>
              <a:gd name="T5" fmla="*/ 182 h 1888"/>
              <a:gd name="T6" fmla="*/ 486 w 4040"/>
              <a:gd name="T7" fmla="*/ 330 h 1888"/>
              <a:gd name="T8" fmla="*/ 226 w 4040"/>
              <a:gd name="T9" fmla="*/ 510 h 1888"/>
              <a:gd name="T10" fmla="*/ 58 w 4040"/>
              <a:gd name="T11" fmla="*/ 718 h 1888"/>
              <a:gd name="T12" fmla="*/ 0 w 4040"/>
              <a:gd name="T13" fmla="*/ 944 h 1888"/>
              <a:gd name="T14" fmla="*/ 58 w 4040"/>
              <a:gd name="T15" fmla="*/ 1170 h 1888"/>
              <a:gd name="T16" fmla="*/ 226 w 4040"/>
              <a:gd name="T17" fmla="*/ 1378 h 1888"/>
              <a:gd name="T18" fmla="*/ 486 w 4040"/>
              <a:gd name="T19" fmla="*/ 1558 h 1888"/>
              <a:gd name="T20" fmla="*/ 828 w 4040"/>
              <a:gd name="T21" fmla="*/ 1706 h 1888"/>
              <a:gd name="T22" fmla="*/ 1234 w 4040"/>
              <a:gd name="T23" fmla="*/ 1814 h 1888"/>
              <a:gd name="T24" fmla="*/ 1692 w 4040"/>
              <a:gd name="T25" fmla="*/ 1876 h 1888"/>
              <a:gd name="T26" fmla="*/ 2186 w 4040"/>
              <a:gd name="T27" fmla="*/ 1884 h 1888"/>
              <a:gd name="T28" fmla="*/ 2658 w 4040"/>
              <a:gd name="T29" fmla="*/ 1840 h 1888"/>
              <a:gd name="T30" fmla="*/ 3084 w 4040"/>
              <a:gd name="T31" fmla="*/ 1746 h 1888"/>
              <a:gd name="T32" fmla="*/ 3448 w 4040"/>
              <a:gd name="T33" fmla="*/ 1612 h 1888"/>
              <a:gd name="T34" fmla="*/ 3738 w 4040"/>
              <a:gd name="T35" fmla="*/ 1442 h 1888"/>
              <a:gd name="T36" fmla="*/ 3938 w 4040"/>
              <a:gd name="T37" fmla="*/ 1242 h 1888"/>
              <a:gd name="T38" fmla="*/ 4034 w 4040"/>
              <a:gd name="T39" fmla="*/ 1022 h 1888"/>
              <a:gd name="T40" fmla="*/ 4014 w 4040"/>
              <a:gd name="T41" fmla="*/ 790 h 1888"/>
              <a:gd name="T42" fmla="*/ 3882 w 4040"/>
              <a:gd name="T43" fmla="*/ 576 h 1888"/>
              <a:gd name="T44" fmla="*/ 3650 w 4040"/>
              <a:gd name="T45" fmla="*/ 386 h 1888"/>
              <a:gd name="T46" fmla="*/ 3334 w 4040"/>
              <a:gd name="T47" fmla="*/ 228 h 1888"/>
              <a:gd name="T48" fmla="*/ 2948 w 4040"/>
              <a:gd name="T49" fmla="*/ 106 h 1888"/>
              <a:gd name="T50" fmla="*/ 2506 w 4040"/>
              <a:gd name="T51" fmla="*/ 28 h 1888"/>
              <a:gd name="T52" fmla="*/ 2020 w 4040"/>
              <a:gd name="T53" fmla="*/ 0 h 1888"/>
              <a:gd name="T54" fmla="*/ 1606 w 4040"/>
              <a:gd name="T55" fmla="*/ 1736 h 1888"/>
              <a:gd name="T56" fmla="*/ 1164 w 4040"/>
              <a:gd name="T57" fmla="*/ 1678 h 1888"/>
              <a:gd name="T58" fmla="*/ 776 w 4040"/>
              <a:gd name="T59" fmla="*/ 1576 h 1888"/>
              <a:gd name="T60" fmla="*/ 458 w 4040"/>
              <a:gd name="T61" fmla="*/ 1436 h 1888"/>
              <a:gd name="T62" fmla="*/ 224 w 4040"/>
              <a:gd name="T63" fmla="*/ 1266 h 1888"/>
              <a:gd name="T64" fmla="*/ 88 w 4040"/>
              <a:gd name="T65" fmla="*/ 1074 h 1888"/>
              <a:gd name="T66" fmla="*/ 68 w 4040"/>
              <a:gd name="T67" fmla="*/ 864 h 1888"/>
              <a:gd name="T68" fmla="*/ 166 w 4040"/>
              <a:gd name="T69" fmla="*/ 664 h 1888"/>
              <a:gd name="T70" fmla="*/ 370 w 4040"/>
              <a:gd name="T71" fmla="*/ 486 h 1888"/>
              <a:gd name="T72" fmla="*/ 662 w 4040"/>
              <a:gd name="T73" fmla="*/ 336 h 1888"/>
              <a:gd name="T74" fmla="*/ 1028 w 4040"/>
              <a:gd name="T75" fmla="*/ 222 h 1888"/>
              <a:gd name="T76" fmla="*/ 1454 w 4040"/>
              <a:gd name="T77" fmla="*/ 148 h 1888"/>
              <a:gd name="T78" fmla="*/ 1922 w 4040"/>
              <a:gd name="T79" fmla="*/ 120 h 1888"/>
              <a:gd name="T80" fmla="*/ 2392 w 4040"/>
              <a:gd name="T81" fmla="*/ 148 h 1888"/>
              <a:gd name="T82" fmla="*/ 2818 w 4040"/>
              <a:gd name="T83" fmla="*/ 222 h 1888"/>
              <a:gd name="T84" fmla="*/ 3184 w 4040"/>
              <a:gd name="T85" fmla="*/ 336 h 1888"/>
              <a:gd name="T86" fmla="*/ 3476 w 4040"/>
              <a:gd name="T87" fmla="*/ 486 h 1888"/>
              <a:gd name="T88" fmla="*/ 3680 w 4040"/>
              <a:gd name="T89" fmla="*/ 664 h 1888"/>
              <a:gd name="T90" fmla="*/ 3778 w 4040"/>
              <a:gd name="T91" fmla="*/ 864 h 1888"/>
              <a:gd name="T92" fmla="*/ 3758 w 4040"/>
              <a:gd name="T93" fmla="*/ 1074 h 1888"/>
              <a:gd name="T94" fmla="*/ 3622 w 4040"/>
              <a:gd name="T95" fmla="*/ 1266 h 1888"/>
              <a:gd name="T96" fmla="*/ 3388 w 4040"/>
              <a:gd name="T97" fmla="*/ 1436 h 1888"/>
              <a:gd name="T98" fmla="*/ 3070 w 4040"/>
              <a:gd name="T99" fmla="*/ 1576 h 1888"/>
              <a:gd name="T100" fmla="*/ 2682 w 4040"/>
              <a:gd name="T101" fmla="*/ 1678 h 1888"/>
              <a:gd name="T102" fmla="*/ 2240 w 4040"/>
              <a:gd name="T103" fmla="*/ 1736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gray">
          <a:xfrm>
            <a:off x="2324100" y="3335292"/>
            <a:ext cx="312109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200" b="1" dirty="0" smtClean="0"/>
              <a:t>SQL select</a:t>
            </a:r>
            <a:endParaRPr lang="en-US" sz="4200" b="1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55" y="1586089"/>
            <a:ext cx="1217694" cy="776112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34" y="2719027"/>
            <a:ext cx="830535" cy="836974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6769100" y="2660134"/>
            <a:ext cx="2056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</a:t>
            </a:r>
            <a:endParaRPr lang="en-US" dirty="0" smtClean="0"/>
          </a:p>
          <a:p>
            <a:r>
              <a:rPr lang="en-US" b="1" dirty="0" smtClean="0"/>
              <a:t>TOP </a:t>
            </a:r>
            <a:r>
              <a:rPr lang="en-US" b="1" dirty="0"/>
              <a:t>3</a:t>
            </a:r>
            <a:r>
              <a:rPr lang="en-US" dirty="0"/>
              <a:t> name</a:t>
            </a:r>
          </a:p>
          <a:p>
            <a:r>
              <a:rPr lang="en-US" dirty="0" smtClean="0"/>
              <a:t>FROM </a:t>
            </a:r>
            <a:r>
              <a:rPr lang="en-US" dirty="0"/>
              <a:t>customers;</a:t>
            </a:r>
          </a:p>
        </p:txBody>
      </p:sp>
      <p:pic>
        <p:nvPicPr>
          <p:cNvPr id="50" name="Picture 5" descr="http://www.handybackup.net/images/old/db2-back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7" y="3295057"/>
            <a:ext cx="1553634" cy="742222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0" y="2254935"/>
            <a:ext cx="26084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 name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customers </a:t>
            </a:r>
            <a:r>
              <a:rPr lang="en-US" dirty="0" smtClean="0"/>
              <a:t>FETCH</a:t>
            </a:r>
          </a:p>
          <a:p>
            <a:r>
              <a:rPr lang="en-US" b="1" dirty="0" smtClean="0"/>
              <a:t>FIRST </a:t>
            </a:r>
            <a:r>
              <a:rPr lang="en-US" b="1" dirty="0"/>
              <a:t>3 ROWS ONLY</a:t>
            </a:r>
            <a:r>
              <a:rPr lang="en-US" dirty="0"/>
              <a:t>;</a:t>
            </a:r>
          </a:p>
        </p:txBody>
      </p:sp>
      <p:pic>
        <p:nvPicPr>
          <p:cNvPr id="52" name="Picture 8" descr="http://img.hexun.com/2011-02-25/127544999.jp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0" b="28255"/>
          <a:stretch/>
        </p:blipFill>
        <p:spPr bwMode="auto">
          <a:xfrm>
            <a:off x="2644422" y="1795577"/>
            <a:ext cx="2575278" cy="595175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http://images.51cto.com/files/uploadimg/20100601/1626140.jpg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 b="-1"/>
          <a:stretch/>
        </p:blipFill>
        <p:spPr bwMode="auto">
          <a:xfrm>
            <a:off x="660399" y="4894726"/>
            <a:ext cx="1225471" cy="81692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pic.baike.soso.com/p/20140320/20140320092917-1400551886.jpg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6" t="29519" r="18737" b="23715"/>
          <a:stretch/>
        </p:blipFill>
        <p:spPr bwMode="auto">
          <a:xfrm>
            <a:off x="2184399" y="5202035"/>
            <a:ext cx="1621333" cy="846697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://pic.baike.soso.com/p/20130731/20130731220151-1498492811.jpg">
            <a:hlinkClick r:id="rId11"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9126" r="9755" b="17392"/>
          <a:stretch/>
        </p:blipFill>
        <p:spPr bwMode="auto">
          <a:xfrm>
            <a:off x="4127500" y="4835570"/>
            <a:ext cx="1295399" cy="88258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" descr="http://badges.mariadb.org/logo/Mariadb-seal-shaded-browntex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42" y="3974439"/>
            <a:ext cx="2035102" cy="635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58" name="Rectangle 57"/>
          <p:cNvSpPr/>
          <p:nvPr/>
        </p:nvSpPr>
        <p:spPr>
          <a:xfrm>
            <a:off x="2486995" y="6063734"/>
            <a:ext cx="4297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name from customers </a:t>
            </a:r>
            <a:r>
              <a:rPr lang="en-US" b="1" dirty="0"/>
              <a:t>LIMIT</a:t>
            </a:r>
            <a:r>
              <a:rPr lang="en-US" dirty="0"/>
              <a:t> 3;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41600" y="832535"/>
            <a:ext cx="3501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 name from customers </a:t>
            </a:r>
            <a:endParaRPr lang="en-US" dirty="0" smtClean="0"/>
          </a:p>
          <a:p>
            <a:r>
              <a:rPr lang="en-US" b="1" dirty="0" smtClean="0"/>
              <a:t>WHERE </a:t>
            </a:r>
            <a:r>
              <a:rPr lang="en-US" b="1" dirty="0"/>
              <a:t>ROWNUM &lt;= 3</a:t>
            </a:r>
            <a:r>
              <a:rPr lang="en-US" dirty="0"/>
              <a:t>;</a:t>
            </a:r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Compatibility</a:t>
            </a:r>
          </a:p>
        </p:txBody>
      </p:sp>
    </p:spTree>
    <p:extLst>
      <p:ext uri="{BB962C8B-B14F-4D97-AF65-F5344CB8AC3E}">
        <p14:creationId xmlns:p14="http://schemas.microsoft.com/office/powerpoint/2010/main" val="211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7" descr="http://www.2cto.com/uploadfile/2012/0319/2012031903494679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644" y="3949701"/>
            <a:ext cx="3553690" cy="24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生活用品,生活,注射器 蓝色水滴,生活用品007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4912">
            <a:off x="782631" y="4238058"/>
            <a:ext cx="1925883" cy="207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1" r="16474" b="16052"/>
          <a:stretch/>
        </p:blipFill>
        <p:spPr bwMode="auto">
          <a:xfrm>
            <a:off x="2776809" y="4841012"/>
            <a:ext cx="1552995" cy="1319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0465" y="5468921"/>
            <a:ext cx="633846" cy="1091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868" y="1855504"/>
            <a:ext cx="88053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name </a:t>
            </a:r>
            <a:r>
              <a:rPr lang="en-US" sz="2200" dirty="0"/>
              <a:t>= '</a:t>
            </a:r>
            <a:r>
              <a:rPr lang="en-US" sz="2200" dirty="0" err="1"/>
              <a:t>yifei</a:t>
            </a:r>
            <a:r>
              <a:rPr lang="en-US" sz="2200" dirty="0"/>
              <a:t>'</a:t>
            </a:r>
          </a:p>
          <a:p>
            <a:r>
              <a:rPr lang="en-US" sz="2200" dirty="0"/>
              <a:t>query = 'select * from customers where name =\' ' + name + ' \'; ''</a:t>
            </a:r>
          </a:p>
          <a:p>
            <a:endParaRPr lang="en-US" sz="2200" dirty="0"/>
          </a:p>
          <a:p>
            <a:r>
              <a:rPr lang="en-US" sz="2200" dirty="0"/>
              <a:t>name = </a:t>
            </a:r>
            <a:r>
              <a:rPr lang="en-US" sz="2200" dirty="0" smtClean="0"/>
              <a:t>'</a:t>
            </a:r>
            <a:r>
              <a:rPr lang="en-US" sz="2200" dirty="0" err="1" smtClean="0"/>
              <a:t>yifei</a:t>
            </a:r>
            <a:r>
              <a:rPr lang="en-US" sz="2200" dirty="0" smtClean="0"/>
              <a:t> \'; </a:t>
            </a:r>
            <a:r>
              <a:rPr lang="en-US" sz="2200" dirty="0"/>
              <a:t>drop table customers;  # '</a:t>
            </a:r>
          </a:p>
          <a:p>
            <a:r>
              <a:rPr lang="en-US" sz="2200" dirty="0"/>
              <a:t>query = 'select * from customers where name </a:t>
            </a:r>
            <a:r>
              <a:rPr lang="en-US" sz="2200" dirty="0" smtClean="0"/>
              <a:t>=\' ' </a:t>
            </a:r>
            <a:r>
              <a:rPr lang="en-US" sz="2200" dirty="0"/>
              <a:t>+ name + '\'; '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71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81375" y="698500"/>
            <a:ext cx="5105400" cy="4191000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495675" y="1104900"/>
            <a:ext cx="4924425" cy="1228725"/>
            <a:chOff x="2304" y="1200"/>
            <a:chExt cx="3102" cy="774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gray">
            <a:xfrm>
              <a:off x="2334" y="120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2117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gray">
            <a:xfrm>
              <a:off x="2304" y="148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495675" y="2466975"/>
            <a:ext cx="4924425" cy="1228725"/>
            <a:chOff x="2304" y="2058"/>
            <a:chExt cx="3102" cy="774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2117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495675" y="3771900"/>
            <a:ext cx="4924425" cy="1228725"/>
            <a:chOff x="2304" y="2880"/>
            <a:chExt cx="3102" cy="774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2334" y="288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2117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2304" y="316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5"/>
          <p:cNvSpPr txBox="1">
            <a:spLocks noChangeArrowheads="1"/>
          </p:cNvSpPr>
          <p:nvPr/>
        </p:nvSpPr>
        <p:spPr bwMode="gray">
          <a:xfrm>
            <a:off x="4181475" y="3860800"/>
            <a:ext cx="4032250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UPDATE </a:t>
            </a:r>
            <a:r>
              <a:rPr lang="en-US" altLang="zh-CN" sz="1600" i="1" dirty="0" err="1" smtClean="0">
                <a:solidFill>
                  <a:srgbClr val="000000"/>
                </a:solidFill>
                <a:ea typeface="宋体" charset="-122"/>
              </a:rPr>
              <a:t>tbname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 SET …</a:t>
            </a:r>
          </a:p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	WHERE …;</a:t>
            </a:r>
          </a:p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ALTER </a:t>
            </a:r>
            <a:r>
              <a:rPr lang="en-US" altLang="zh-CN" sz="1600" i="1" dirty="0" err="1" smtClean="0">
                <a:solidFill>
                  <a:srgbClr val="000000"/>
                </a:solidFill>
                <a:ea typeface="宋体" charset="-122"/>
              </a:rPr>
              <a:t>tbname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 [MODIFY | ADD | DROP ] 	…;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gray">
          <a:xfrm>
            <a:off x="4168775" y="2670175"/>
            <a:ext cx="4032250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SELECT * FROM </a:t>
            </a:r>
            <a:r>
              <a:rPr lang="en-US" altLang="zh-CN" sz="1600" i="1" dirty="0" err="1">
                <a:solidFill>
                  <a:srgbClr val="000000"/>
                </a:solidFill>
                <a:ea typeface="宋体" charset="-122"/>
              </a:rPr>
              <a:t>tbname</a:t>
            </a: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 WHERE 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…;</a:t>
            </a:r>
            <a:endParaRPr lang="en-US" altLang="zh-CN" sz="1600" b="1" dirty="0">
              <a:solidFill>
                <a:srgbClr val="000000"/>
              </a:solidFill>
              <a:ea typeface="宋体" charset="-122"/>
            </a:endParaRP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SELECT *, *, FROM tb1, tb2 WHERE</a:t>
            </a: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	… and … or 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…;</a:t>
            </a: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gray">
          <a:xfrm>
            <a:off x="4181475" y="1270000"/>
            <a:ext cx="3895726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CREATE  DATABASE </a:t>
            </a:r>
            <a:r>
              <a:rPr lang="en-US" altLang="zh-CN" i="1" dirty="0" err="1" smtClean="0">
                <a:solidFill>
                  <a:srgbClr val="000000"/>
                </a:solidFill>
                <a:ea typeface="宋体" charset="-122"/>
              </a:rPr>
              <a:t>dbname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;</a:t>
            </a:r>
          </a:p>
          <a:p>
            <a:pPr eaLnBrk="0" hangingPunct="0"/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CREATE TABLE </a:t>
            </a:r>
            <a:r>
              <a:rPr lang="en-US" altLang="zh-CN" i="1" dirty="0" err="1" smtClean="0">
                <a:solidFill>
                  <a:srgbClr val="000000"/>
                </a:solidFill>
                <a:ea typeface="宋体" charset="-122"/>
              </a:rPr>
              <a:t>tbname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;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</a:p>
          <a:p>
            <a:pPr eaLnBrk="0" hangingPunct="0"/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INSERT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TINTO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… 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VALUES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(…);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7"/>
          <a:stretch/>
        </p:blipFill>
        <p:spPr bwMode="auto">
          <a:xfrm>
            <a:off x="622300" y="1090191"/>
            <a:ext cx="2898775" cy="531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black">
          <a:xfrm>
            <a:off x="1028688" y="3105457"/>
            <a:ext cx="2209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 typeface="Wingdings" pitchFamily="2" charset="2"/>
              <a:buNone/>
            </a:pPr>
            <a:r>
              <a:rPr lang="en-US" altLang="zh-CN" sz="3200" b="1" dirty="0" err="1" smtClean="0">
                <a:solidFill>
                  <a:srgbClr val="218321"/>
                </a:solidFill>
                <a:ea typeface="宋体" charset="-122"/>
              </a:rPr>
              <a:t>Django</a:t>
            </a:r>
            <a:endParaRPr lang="en-US" altLang="zh-CN" sz="3200" b="1" dirty="0">
              <a:solidFill>
                <a:srgbClr val="218321"/>
              </a:solidFill>
              <a:ea typeface="宋体" charset="-122"/>
            </a:endParaRPr>
          </a:p>
          <a:p>
            <a:pPr eaLnBrk="0" hangingPunct="0"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218321"/>
                </a:solidFill>
                <a:ea typeface="宋体" charset="-122"/>
              </a:rPr>
              <a:t>Model</a:t>
            </a: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gray">
          <a:xfrm>
            <a:off x="3556000" y="5092700"/>
            <a:ext cx="4876800" cy="1228725"/>
          </a:xfrm>
          <a:prstGeom prst="roundRect">
            <a:avLst>
              <a:gd name="adj" fmla="val 10889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gray">
          <a:xfrm>
            <a:off x="3508375" y="554990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gray">
          <a:xfrm>
            <a:off x="4168775" y="5207000"/>
            <a:ext cx="4032250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DELETE FROM </a:t>
            </a:r>
            <a:r>
              <a:rPr lang="en-US" altLang="zh-CN" i="1" dirty="0" err="1" smtClean="0">
                <a:solidFill>
                  <a:srgbClr val="000000"/>
                </a:solidFill>
                <a:ea typeface="宋体" charset="-122"/>
              </a:rPr>
              <a:t>tbname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 WHERE …</a:t>
            </a:r>
          </a:p>
          <a:p>
            <a:pPr eaLnBrk="0" hangingPunct="0"/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DROP TABLE </a:t>
            </a:r>
            <a:r>
              <a:rPr lang="en-US" altLang="zh-CN" i="1" dirty="0" err="1" smtClean="0">
                <a:solidFill>
                  <a:srgbClr val="000000"/>
                </a:solidFill>
                <a:ea typeface="宋体" charset="-122"/>
              </a:rPr>
              <a:t>tablename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;</a:t>
            </a:r>
          </a:p>
          <a:p>
            <a:pPr eaLnBrk="0" hangingPunct="0"/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DROP DATABASE </a:t>
            </a:r>
            <a:r>
              <a:rPr lang="en-US" altLang="zh-CN" i="1" dirty="0" err="1">
                <a:solidFill>
                  <a:srgbClr val="000000"/>
                </a:solidFill>
                <a:ea typeface="宋体" charset="-122"/>
              </a:rPr>
              <a:t>databasename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;</a:t>
            </a:r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48" name="Title 20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Model will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coding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b="1" dirty="0" smtClean="0"/>
              <a:t>A customer relation management sys:</a:t>
            </a:r>
          </a:p>
          <a:p>
            <a:pPr lvl="1"/>
            <a:r>
              <a:rPr lang="en-US" sz="28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reate a new customer</a:t>
            </a:r>
          </a:p>
          <a:p>
            <a:pPr lvl="1"/>
            <a:r>
              <a:rPr lang="en-US" sz="2800" dirty="0" smtClean="0"/>
              <a:t> </a:t>
            </a:r>
            <a:r>
              <a:rPr lang="en-US" sz="3600" dirty="0">
                <a:solidFill>
                  <a:srgbClr val="FF0000"/>
                </a:solidFill>
              </a:rPr>
              <a:t>R</a:t>
            </a:r>
            <a:r>
              <a:rPr lang="en-US" sz="2800" dirty="0" smtClean="0"/>
              <a:t>ead </a:t>
            </a:r>
            <a:r>
              <a:rPr lang="en-US" sz="2800" dirty="0"/>
              <a:t>a customer by name</a:t>
            </a:r>
          </a:p>
          <a:p>
            <a:pPr lvl="1"/>
            <a:r>
              <a:rPr lang="en-US" sz="2800" dirty="0" smtClean="0"/>
              <a:t> </a:t>
            </a:r>
            <a:r>
              <a:rPr lang="en-US" sz="3600" dirty="0">
                <a:solidFill>
                  <a:srgbClr val="FF0000"/>
                </a:solidFill>
              </a:rPr>
              <a:t>U</a:t>
            </a:r>
            <a:r>
              <a:rPr lang="en-US" sz="2800" dirty="0" smtClean="0"/>
              <a:t>pdate </a:t>
            </a:r>
            <a:r>
              <a:rPr lang="en-US" sz="2800" dirty="0"/>
              <a:t>a customer</a:t>
            </a:r>
          </a:p>
          <a:p>
            <a:pPr lvl="1"/>
            <a:r>
              <a:rPr lang="en-US" sz="2800" dirty="0" smtClean="0"/>
              <a:t> </a:t>
            </a:r>
            <a:r>
              <a:rPr lang="en-US" sz="3600" dirty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elete </a:t>
            </a:r>
            <a:r>
              <a:rPr lang="en-US" sz="2800" dirty="0"/>
              <a:t>a customer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Presentation14" id="{1DEE5F57-5DCB-45F8-A6FA-58986F233B4C}" vid="{50C30E09-ECD4-492B-B5B5-A3292FDD00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1936</TotalTime>
  <Words>459</Words>
  <Application>Microsoft Office PowerPoint</Application>
  <PresentationFormat>On-screen Show (4:3)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</vt:lpstr>
      <vt:lpstr>Django and Model</vt:lpstr>
      <vt:lpstr>Previously</vt:lpstr>
      <vt:lpstr>Today </vt:lpstr>
      <vt:lpstr>Run SQL in python</vt:lpstr>
      <vt:lpstr>But…</vt:lpstr>
      <vt:lpstr>But…</vt:lpstr>
      <vt:lpstr>But…</vt:lpstr>
      <vt:lpstr>Django Model will help</vt:lpstr>
      <vt:lpstr>Let’s do coding now</vt:lpstr>
      <vt:lpstr>Save password </vt:lpstr>
      <vt:lpstr>Relation and ForeignKey </vt:lpstr>
      <vt:lpstr>Homework </vt:lpstr>
      <vt:lpstr>Q &amp; A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synopsys</dc:creator>
  <cp:lastModifiedBy>synopsys</cp:lastModifiedBy>
  <cp:revision>76</cp:revision>
  <dcterms:created xsi:type="dcterms:W3CDTF">2015-10-25T03:55:04Z</dcterms:created>
  <dcterms:modified xsi:type="dcterms:W3CDTF">2015-10-26T14:55:39Z</dcterms:modified>
</cp:coreProperties>
</file>