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31" r:id="rId1"/>
  </p:sldMasterIdLst>
  <p:sldIdLst>
    <p:sldId id="27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6" r:id="rId10"/>
    <p:sldId id="265" r:id="rId11"/>
    <p:sldId id="266" r:id="rId12"/>
    <p:sldId id="267" r:id="rId13"/>
    <p:sldId id="268" r:id="rId14"/>
    <p:sldId id="269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8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600200"/>
            <a:ext cx="8229600" cy="1513936"/>
          </a:xfrm>
        </p:spPr>
        <p:txBody>
          <a:bodyPr anchor="b">
            <a:noAutofit/>
          </a:bodyPr>
          <a:lstStyle>
            <a:lvl1pPr algn="ctr">
              <a:defRPr sz="3600" b="1"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124200"/>
            <a:ext cx="7315200" cy="2335377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a Subtitle</a:t>
            </a:r>
            <a:endParaRPr lang="en-US" dirty="0"/>
          </a:p>
        </p:txBody>
      </p:sp>
      <p:grpSp>
        <p:nvGrpSpPr>
          <p:cNvPr id="4" name="Group 6"/>
          <p:cNvGrpSpPr/>
          <p:nvPr/>
        </p:nvGrpSpPr>
        <p:grpSpPr>
          <a:xfrm>
            <a:off x="0" y="0"/>
            <a:ext cx="9144000" cy="1295400"/>
            <a:chOff x="0" y="0"/>
            <a:chExt cx="9144000" cy="1295400"/>
          </a:xfrm>
        </p:grpSpPr>
        <p:pic>
          <p:nvPicPr>
            <p:cNvPr id="9" name="Picture 8" descr="Synopsys25-logoWhite_O_transparent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77200" y="341352"/>
              <a:ext cx="878174" cy="24754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1295400"/>
            </a:xfrm>
            <a:prstGeom prst="rect">
              <a:avLst/>
            </a:prstGeom>
          </p:spPr>
        </p:pic>
      </p:grpSp>
      <p:sp>
        <p:nvSpPr>
          <p:cNvPr id="10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1742536" y="4456048"/>
            <a:ext cx="5658928" cy="1005840"/>
          </a:xfrm>
        </p:spPr>
        <p:txBody>
          <a:bodyPr anchor="b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  <a:lvl2pPr algn="l">
              <a:buFontTx/>
              <a:buNone/>
              <a:defRPr/>
            </a:lvl2pPr>
            <a:lvl3pPr algn="l">
              <a:buFontTx/>
              <a:buNone/>
              <a:defRPr/>
            </a:lvl3pPr>
            <a:lvl4pPr algn="l">
              <a:buFontTx/>
              <a:buNone/>
              <a:defRPr/>
            </a:lvl4pPr>
            <a:lvl5pPr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Presenter’s Name</a:t>
            </a:r>
          </a:p>
        </p:txBody>
      </p:sp>
      <p:sp>
        <p:nvSpPr>
          <p:cNvPr id="11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1742537" y="5466383"/>
            <a:ext cx="5658927" cy="369887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</a:p>
        </p:txBody>
      </p:sp>
      <p:sp useBgFill="1">
        <p:nvSpPr>
          <p:cNvPr id="12" name="Rectangle 11"/>
          <p:cNvSpPr/>
          <p:nvPr/>
        </p:nvSpPr>
        <p:spPr>
          <a:xfrm>
            <a:off x="-1" y="6377959"/>
            <a:ext cx="3010619" cy="4663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/>
          <p:cNvSpPr/>
          <p:nvPr/>
        </p:nvSpPr>
        <p:spPr>
          <a:xfrm>
            <a:off x="5715000" y="6377959"/>
            <a:ext cx="3429000" cy="4800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57200" y="1414730"/>
            <a:ext cx="4032504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4648200" y="1414730"/>
            <a:ext cx="4032504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3965268"/>
            <a:ext cx="4032504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8200" y="3965268"/>
            <a:ext cx="4032504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</p:spTree>
    <p:extLst>
      <p:ext uri="{BB962C8B-B14F-4D97-AF65-F5344CB8AC3E}">
        <p14:creationId xmlns:p14="http://schemas.microsoft.com/office/powerpoint/2010/main" val="829210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Gra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311214"/>
            <a:ext cx="9144000" cy="5093208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332"/>
            <a:ext cx="8686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8"/>
          <p:cNvSpPr>
            <a:spLocks noGrp="1"/>
          </p:cNvSpPr>
          <p:nvPr>
            <p:ph sz="quarter" idx="10"/>
          </p:nvPr>
        </p:nvSpPr>
        <p:spPr>
          <a:xfrm>
            <a:off x="457200" y="1414462"/>
            <a:ext cx="8229600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950562"/>
            <a:ext cx="9144000" cy="2374037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959188"/>
            <a:ext cx="9144000" cy="2441612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414462"/>
            <a:ext cx="8220974" cy="485298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Gray Ba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98142" y="0"/>
            <a:ext cx="6745857" cy="64008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648204" y="57150"/>
            <a:ext cx="6495795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241540" y="370936"/>
            <a:ext cx="1940943" cy="5877463"/>
          </a:xfrm>
        </p:spPr>
        <p:txBody>
          <a:bodyPr/>
          <a:lstStyle>
            <a:lvl1pPr marL="0" indent="0">
              <a:buFontTx/>
              <a:buNone/>
              <a:defRPr sz="20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2639683" y="1414462"/>
            <a:ext cx="6275717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639682" y="838200"/>
            <a:ext cx="6504317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Gray Bar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400800" y="0"/>
            <a:ext cx="2743200" cy="64008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5776"/>
            <a:ext cx="5715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457200" y="1414463"/>
            <a:ext cx="5715000" cy="4833936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6553200" y="228600"/>
            <a:ext cx="2438400" cy="6019800"/>
          </a:xfrm>
        </p:spPr>
        <p:txBody>
          <a:bodyPr/>
          <a:lstStyle>
            <a:lvl1pPr marL="0" indent="0">
              <a:buNone/>
              <a:defRPr sz="2000"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5719313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Left Gra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3108960" cy="64008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336925" y="65776"/>
            <a:ext cx="5807075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3336925" y="1414462"/>
            <a:ext cx="5577840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205740" y="228600"/>
            <a:ext cx="2697480" cy="6019800"/>
          </a:xfrm>
        </p:spPr>
        <p:txBody>
          <a:bodyPr/>
          <a:lstStyle>
            <a:lvl1pPr marL="233363" indent="-233363">
              <a:buFont typeface="Arial" pitchFamily="34" charset="0"/>
              <a:buChar char="•"/>
              <a:defRPr sz="2000"/>
            </a:lvl1pPr>
            <a:lvl2pPr marL="457200" indent="-227013">
              <a:buFont typeface="Arial" pitchFamily="34" charset="0"/>
              <a:buChar char="–"/>
              <a:defRPr sz="1800" baseline="0"/>
            </a:lvl2pPr>
            <a:lvl3pPr marL="690563" indent="-236538">
              <a:buFont typeface="Arial" pitchFamily="34" charset="0"/>
              <a:buChar char="–"/>
              <a:tabLst>
                <a:tab pos="690563" algn="l"/>
              </a:tabLst>
              <a:defRPr sz="1600" baseline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336925" y="838200"/>
            <a:ext cx="5807075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9996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dorso\Pictures\Focus4-3_PPT-fl_72_lowRes_more Blu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91362"/>
            <a:ext cx="9144000" cy="4075277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5201" y="3200400"/>
            <a:ext cx="2133598" cy="60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2320" y="2106155"/>
            <a:ext cx="32793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FFFFFF"/>
                </a:solidFill>
              </a:rPr>
              <a:t>Thank You</a:t>
            </a:r>
            <a:endParaRPr lang="en-US" sz="4800" b="1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386794"/>
            <a:ext cx="9144000" cy="4712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574"/>
            <a:ext cx="8686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462"/>
            <a:ext cx="8229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logo">
    <p:bg>
      <p:bgPr>
        <a:blipFill dpi="0" rotWithShape="1">
          <a:blip r:embed="rId2">
            <a:lum/>
          </a:blip>
          <a:srcRect/>
          <a:stretch>
            <a:fillRect l="25000" t="40000" r="25000" b="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36898"/>
            <a:ext cx="9144000" cy="6211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6236898"/>
            <a:ext cx="9144000" cy="6211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236898"/>
            <a:ext cx="9144000" cy="6211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600200"/>
            <a:ext cx="8229600" cy="1513936"/>
          </a:xfrm>
        </p:spPr>
        <p:txBody>
          <a:bodyPr anchor="b">
            <a:noAutofit/>
          </a:bodyPr>
          <a:lstStyle>
            <a:lvl1pPr algn="ctr">
              <a:defRPr sz="3600" b="1"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124200"/>
            <a:ext cx="7315200" cy="2335377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a Subtitle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1742536" y="4456048"/>
            <a:ext cx="5658928" cy="1005840"/>
          </a:xfrm>
        </p:spPr>
        <p:txBody>
          <a:bodyPr anchor="b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  <a:lvl2pPr algn="l">
              <a:buFontTx/>
              <a:buNone/>
              <a:defRPr/>
            </a:lvl2pPr>
            <a:lvl3pPr algn="l">
              <a:buFontTx/>
              <a:buNone/>
              <a:defRPr/>
            </a:lvl3pPr>
            <a:lvl4pPr algn="l">
              <a:buFontTx/>
              <a:buNone/>
              <a:defRPr/>
            </a:lvl4pPr>
            <a:lvl5pPr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Presenter’s Name</a:t>
            </a:r>
          </a:p>
        </p:txBody>
      </p:sp>
      <p:sp>
        <p:nvSpPr>
          <p:cNvPr id="11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1742537" y="5466383"/>
            <a:ext cx="5658927" cy="369887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860446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NOT Print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S1213FocusBackgr10x7-5_96_9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Picture 8" descr="CS1213FocusBackgr10x7-5_96_9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685800"/>
            <a:ext cx="8229600" cy="1177506"/>
          </a:xfrm>
        </p:spPr>
        <p:txBody>
          <a:bodyPr anchor="b">
            <a:noAutofit/>
          </a:bodyPr>
          <a:lstStyle>
            <a:lvl1pPr algn="ctr">
              <a:defRPr sz="36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76300" y="1880558"/>
            <a:ext cx="7391400" cy="1891342"/>
          </a:xfrm>
        </p:spPr>
        <p:txBody>
          <a:bodyPr/>
          <a:lstStyle>
            <a:lvl1pPr marL="0" indent="0" algn="ctr">
              <a:buNone/>
              <a:defRPr sz="2800" b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a Subtitle</a:t>
            </a:r>
            <a:endParaRPr lang="en-US" dirty="0"/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1843709" y="2637186"/>
            <a:ext cx="5456582" cy="731520"/>
          </a:xfrm>
        </p:spPr>
        <p:txBody>
          <a:bodyPr anchor="b"/>
          <a:lstStyle>
            <a:lvl1pPr marL="0" indent="0" algn="ctr">
              <a:buNone/>
              <a:defRPr sz="2000" baseline="0">
                <a:solidFill>
                  <a:srgbClr val="FFFFFF"/>
                </a:solidFill>
              </a:defRPr>
            </a:lvl1pPr>
            <a:lvl2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Presenter’s Name</a:t>
            </a:r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2743200" y="3372928"/>
            <a:ext cx="3657600" cy="396815"/>
          </a:xfrm>
        </p:spPr>
        <p:txBody>
          <a:bodyPr anchor="b"/>
          <a:lstStyle>
            <a:lvl1pPr algn="ctr"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02" y="6349043"/>
            <a:ext cx="1412907" cy="403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537828"/>
            <a:ext cx="8229600" cy="1600200"/>
          </a:xfrm>
        </p:spPr>
        <p:txBody>
          <a:bodyPr anchor="b"/>
          <a:lstStyle>
            <a:lvl1pPr algn="ctr">
              <a:defRPr sz="3600" b="1"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216492"/>
            <a:ext cx="7315200" cy="1752600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a Subtitle</a:t>
            </a:r>
            <a:endParaRPr lang="en-US" dirty="0"/>
          </a:p>
        </p:txBody>
      </p:sp>
      <p:grpSp>
        <p:nvGrpSpPr>
          <p:cNvPr id="4" name="Group 6"/>
          <p:cNvGrpSpPr/>
          <p:nvPr/>
        </p:nvGrpSpPr>
        <p:grpSpPr>
          <a:xfrm>
            <a:off x="0" y="0"/>
            <a:ext cx="9144000" cy="1295400"/>
            <a:chOff x="-14377" y="0"/>
            <a:chExt cx="9144000" cy="1295400"/>
          </a:xfrm>
        </p:grpSpPr>
        <p:pic>
          <p:nvPicPr>
            <p:cNvPr id="9" name="Picture 8" descr="Synopsys25-logoWhite_O_transparent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2422" y="341352"/>
              <a:ext cx="282951" cy="7976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377" y="0"/>
              <a:ext cx="9144000" cy="1295400"/>
            </a:xfrm>
            <a:prstGeom prst="rect">
              <a:avLst/>
            </a:prstGeom>
          </p:spPr>
        </p:pic>
      </p:grpSp>
      <p:sp useBgFill="1">
        <p:nvSpPr>
          <p:cNvPr id="10" name="Rectangle 9"/>
          <p:cNvSpPr/>
          <p:nvPr/>
        </p:nvSpPr>
        <p:spPr>
          <a:xfrm>
            <a:off x="0" y="6377959"/>
            <a:ext cx="2950234" cy="4663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/>
          <p:cNvSpPr/>
          <p:nvPr/>
        </p:nvSpPr>
        <p:spPr>
          <a:xfrm>
            <a:off x="5562600" y="6395920"/>
            <a:ext cx="3581400" cy="4663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574"/>
            <a:ext cx="8686800" cy="1143000"/>
          </a:xfrm>
        </p:spPr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462"/>
            <a:ext cx="8229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 txBox="1">
            <a:spLocks/>
          </p:cNvSpPr>
          <p:nvPr/>
        </p:nvSpPr>
        <p:spPr>
          <a:xfrm>
            <a:off x="0" y="1295400"/>
            <a:ext cx="9144000" cy="1143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274320" tIns="45720" rIns="274320" bIns="45720" rtlCol="0" anchor="ctr">
            <a:normAutofit/>
          </a:bodyPr>
          <a:lstStyle>
            <a:lvl1pPr marL="173038" indent="0"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173038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686800" cy="11430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2688609"/>
            <a:ext cx="7543800" cy="3559791"/>
          </a:xfrm>
        </p:spPr>
        <p:txBody>
          <a:bodyPr/>
          <a:lstStyle>
            <a:lvl1pPr>
              <a:spcBef>
                <a:spcPts val="1400"/>
              </a:spcBef>
              <a:spcAft>
                <a:spcPts val="0"/>
              </a:spcAft>
              <a:buFontTx/>
              <a:buNone/>
              <a:defRPr baseline="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agenda topics --- no bullets here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dorso\Pictures\Focus4-3_PPT-fl_72_lowRes_more Blu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91362"/>
            <a:ext cx="9144000" cy="407527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486228"/>
            <a:ext cx="8229600" cy="1362075"/>
          </a:xfrm>
        </p:spPr>
        <p:txBody>
          <a:bodyPr anchor="b">
            <a:noAutofit/>
          </a:bodyPr>
          <a:lstStyle>
            <a:lvl1pPr algn="l">
              <a:defRPr sz="3400" b="1" cap="none" baseline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Add a Title – Transition Slide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2906713"/>
            <a:ext cx="8229600" cy="1500187"/>
          </a:xfrm>
        </p:spPr>
        <p:txBody>
          <a:bodyPr anchor="t">
            <a:noAutofit/>
          </a:bodyPr>
          <a:lstStyle>
            <a:lvl1pPr marL="0" indent="0">
              <a:buNone/>
              <a:defRPr sz="2400" b="0" i="1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" y="6400838"/>
            <a:ext cx="9143245" cy="45716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74"/>
            <a:ext cx="868642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4462"/>
            <a:ext cx="8229600" cy="48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5"/>
            <a:endParaRPr lang="en-US" dirty="0" smtClean="0"/>
          </a:p>
          <a:p>
            <a:pPr lvl="5"/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39816" y="6535578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Synopsys, Inc. All rights reserved. 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74060" y="6535578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3079630" y="6475623"/>
            <a:ext cx="2984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Arial Black" pitchFamily="34" charset="0"/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32" r:id="rId1"/>
    <p:sldLayoutId id="2147485133" r:id="rId2"/>
    <p:sldLayoutId id="2147485134" r:id="rId3"/>
    <p:sldLayoutId id="2147485135" r:id="rId4"/>
    <p:sldLayoutId id="2147485136" r:id="rId5"/>
    <p:sldLayoutId id="2147485137" r:id="rId6"/>
    <p:sldLayoutId id="2147485138" r:id="rId7"/>
    <p:sldLayoutId id="2147485139" r:id="rId8"/>
    <p:sldLayoutId id="2147485140" r:id="rId9"/>
    <p:sldLayoutId id="2147485142" r:id="rId10"/>
    <p:sldLayoutId id="2147485143" r:id="rId11"/>
    <p:sldLayoutId id="2147485144" r:id="rId12"/>
    <p:sldLayoutId id="2147485153" r:id="rId13"/>
    <p:sldLayoutId id="2147485146" r:id="rId14"/>
    <p:sldLayoutId id="2147485147" r:id="rId15"/>
    <p:sldLayoutId id="2147485148" r:id="rId16"/>
    <p:sldLayoutId id="2147485149" r:id="rId17"/>
    <p:sldLayoutId id="2147485150" r:id="rId18"/>
    <p:sldLayoutId id="2147485151" r:id="rId19"/>
    <p:sldLayoutId id="2147485152" r:id="rId20"/>
    <p:sldLayoutId id="2147485154" r:id="rId2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0513" indent="-290513" algn="l" defTabSz="914400" rtl="0" eaLnBrk="1" latinLnBrk="0" hangingPunct="1">
        <a:spcBef>
          <a:spcPts val="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68325" indent="-279400" algn="l" defTabSz="91440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90513" algn="l" defTabSz="568325" rtl="0" eaLnBrk="1" latinLnBrk="0" hangingPunct="1">
        <a:spcBef>
          <a:spcPts val="600"/>
        </a:spcBef>
        <a:buFont typeface="Arial" pitchFamily="34" charset="0"/>
        <a:buChar char="–"/>
        <a:tabLst>
          <a:tab pos="803275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9350" indent="-2921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154113" indent="-295275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154113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925333"/>
              </p:ext>
            </p:extLst>
          </p:nvPr>
        </p:nvGraphicFramePr>
        <p:xfrm>
          <a:off x="323528" y="139443"/>
          <a:ext cx="8352928" cy="3524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784"/>
                <a:gridCol w="1618784"/>
                <a:gridCol w="1748288"/>
                <a:gridCol w="1683536"/>
                <a:gridCol w="1683536"/>
              </a:tblGrid>
              <a:tr h="534917">
                <a:tc>
                  <a:txBody>
                    <a:bodyPr/>
                    <a:lstStyle/>
                    <a:p>
                      <a:r>
                        <a:rPr lang="en-US" dirty="0" smtClean="0"/>
                        <a:t>Group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Group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Group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Group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Group 5</a:t>
                      </a:r>
                      <a:endParaRPr lang="en-US" dirty="0"/>
                    </a:p>
                  </a:txBody>
                  <a:tcPr/>
                </a:tc>
              </a:tr>
              <a:tr h="5349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Xuefeng 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Jiajun Chen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/>
                        <a:t>Yongxin</a:t>
                      </a:r>
                      <a:r>
                        <a:rPr lang="en-US" b="1" dirty="0" smtClean="0"/>
                        <a:t> Tan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Yan Wei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Ji Dong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5349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Dehuang </a:t>
                      </a:r>
                      <a:r>
                        <a:rPr lang="en-US" dirty="0" smtClean="0"/>
                        <a:t>Wu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Xiaowen </a:t>
                      </a:r>
                      <a:r>
                        <a:rPr lang="en-US" dirty="0" smtClean="0"/>
                        <a:t>Tong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Yanghui </a:t>
                      </a:r>
                      <a:r>
                        <a:rPr lang="en-US" dirty="0" smtClean="0"/>
                        <a:t>Xiao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Huihuang </a:t>
                      </a:r>
                      <a:r>
                        <a:rPr lang="en-US" dirty="0" smtClean="0"/>
                        <a:t>Li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Tingting </a:t>
                      </a:r>
                      <a:r>
                        <a:rPr lang="en-US" dirty="0" smtClean="0"/>
                        <a:t>Jiang</a:t>
                      </a:r>
                      <a:endParaRPr lang="en-US" dirty="0" smtClean="0"/>
                    </a:p>
                  </a:txBody>
                  <a:tcPr/>
                </a:tc>
              </a:tr>
              <a:tr h="5349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Lianpeng </a:t>
                      </a:r>
                      <a:r>
                        <a:rPr lang="en-US" dirty="0" smtClean="0"/>
                        <a:t>Sang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Jinghua </a:t>
                      </a:r>
                      <a:r>
                        <a:rPr lang="en-US" dirty="0" smtClean="0"/>
                        <a:t>Huang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Yifei Huang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Jian Wang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Xiao sun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5349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Zhaojie Li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Xuguang Shen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Lijuan Wang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Yijiang Huang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Sen Cao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5349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Jianbiao </a:t>
                      </a:r>
                      <a:r>
                        <a:rPr lang="en-US" dirty="0" smtClean="0"/>
                        <a:t>Liao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Yijiang </a:t>
                      </a:r>
                      <a:r>
                        <a:rPr lang="en-US" dirty="0" smtClean="0"/>
                        <a:t>Zhang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Yuli </a:t>
                      </a:r>
                      <a:r>
                        <a:rPr lang="en-US" dirty="0" smtClean="0"/>
                        <a:t>Zhang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2707761"/>
              </p:ext>
            </p:extLst>
          </p:nvPr>
        </p:nvGraphicFramePr>
        <p:xfrm>
          <a:off x="323528" y="3861048"/>
          <a:ext cx="835292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693"/>
                <a:gridCol w="666923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Group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“Battle ship” game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Group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Personal task and case management system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Group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Regression bench mark system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Group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Server task management system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Group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Cosim</a:t>
                      </a:r>
                      <a:r>
                        <a:rPr lang="en-US" dirty="0" smtClean="0"/>
                        <a:t> feature tag system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741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PySIG</a:t>
            </a:r>
            <a:r>
              <a:rPr lang="en-US" smtClean="0"/>
              <a:t> project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Line 23"/>
          <p:cNvSpPr>
            <a:spLocks noChangeShapeType="1"/>
          </p:cNvSpPr>
          <p:nvPr/>
        </p:nvSpPr>
        <p:spPr bwMode="auto">
          <a:xfrm flipH="1">
            <a:off x="2693242" y="3140968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 flipV="1">
            <a:off x="1818664" y="3557726"/>
            <a:ext cx="0" cy="38549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23"/>
          <p:cNvSpPr>
            <a:spLocks noChangeShapeType="1"/>
          </p:cNvSpPr>
          <p:nvPr/>
        </p:nvSpPr>
        <p:spPr bwMode="auto">
          <a:xfrm>
            <a:off x="4807812" y="3140968"/>
            <a:ext cx="459116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3207612" y="2861263"/>
            <a:ext cx="1600200" cy="1524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Rectangle 5"/>
          <p:cNvSpPr>
            <a:spLocks noChangeArrowheads="1"/>
          </p:cNvSpPr>
          <p:nvPr/>
        </p:nvSpPr>
        <p:spPr bwMode="auto">
          <a:xfrm>
            <a:off x="3436212" y="2937463"/>
            <a:ext cx="1219200" cy="10668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 altLang="zh-CN" sz="1400" b="1" dirty="0" smtClean="0">
                <a:solidFill>
                  <a:srgbClr val="000000"/>
                </a:solidFill>
                <a:ea typeface="宋体" pitchFamily="2" charset="-122"/>
              </a:rPr>
              <a:t>DB</a:t>
            </a:r>
          </a:p>
          <a:p>
            <a:r>
              <a:rPr lang="en-US" altLang="zh-CN" sz="1400" b="1" dirty="0" smtClean="0">
                <a:solidFill>
                  <a:srgbClr val="000000"/>
                </a:solidFill>
                <a:ea typeface="宋体" pitchFamily="2" charset="-122"/>
              </a:rPr>
              <a:t>(SQLite) </a:t>
            </a:r>
            <a:endParaRPr lang="en-US" sz="2400" b="1" dirty="0"/>
          </a:p>
        </p:txBody>
      </p:sp>
      <p:grpSp>
        <p:nvGrpSpPr>
          <p:cNvPr id="37" name="Group 36"/>
          <p:cNvGrpSpPr/>
          <p:nvPr/>
        </p:nvGrpSpPr>
        <p:grpSpPr>
          <a:xfrm>
            <a:off x="1069454" y="3943216"/>
            <a:ext cx="1600200" cy="1241425"/>
            <a:chOff x="1023878" y="4690063"/>
            <a:chExt cx="1600200" cy="1241425"/>
          </a:xfrm>
        </p:grpSpPr>
        <p:sp>
          <p:nvSpPr>
            <p:cNvPr id="31" name="Rectangle 3"/>
            <p:cNvSpPr>
              <a:spLocks noChangeArrowheads="1"/>
            </p:cNvSpPr>
            <p:nvPr/>
          </p:nvSpPr>
          <p:spPr bwMode="auto">
            <a:xfrm>
              <a:off x="1023878" y="4690063"/>
              <a:ext cx="1600200" cy="12414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5"/>
            <p:cNvSpPr>
              <a:spLocks noChangeArrowheads="1"/>
            </p:cNvSpPr>
            <p:nvPr/>
          </p:nvSpPr>
          <p:spPr bwMode="auto">
            <a:xfrm>
              <a:off x="1252478" y="5018675"/>
              <a:ext cx="1066800" cy="6842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95000"/>
                </a:schemeClr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  <a:ea typeface="宋体" pitchFamily="2" charset="-122"/>
                </a:rPr>
                <a:t>GUI</a:t>
              </a:r>
            </a:p>
            <a:p>
              <a:pPr algn="ctr"/>
              <a:r>
                <a:rPr lang="en-US" sz="1400" b="1" dirty="0" smtClean="0">
                  <a:solidFill>
                    <a:srgbClr val="000000"/>
                  </a:solidFill>
                  <a:ea typeface="宋体" pitchFamily="2" charset="-122"/>
                </a:rPr>
                <a:t>(</a:t>
              </a:r>
              <a:r>
                <a:rPr lang="en-US" sz="1400" b="1" dirty="0" err="1" smtClean="0">
                  <a:solidFill>
                    <a:srgbClr val="000000"/>
                  </a:solidFill>
                  <a:ea typeface="宋体" pitchFamily="2" charset="-122"/>
                </a:rPr>
                <a:t>PyQT</a:t>
              </a:r>
              <a:r>
                <a:rPr lang="en-US" sz="1400" b="1" dirty="0" smtClean="0">
                  <a:solidFill>
                    <a:srgbClr val="000000"/>
                  </a:solidFill>
                  <a:ea typeface="宋体" pitchFamily="2" charset="-122"/>
                </a:rPr>
                <a:t>)</a:t>
              </a:r>
              <a:endParaRPr lang="en-US" sz="2400" b="1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069454" y="2240830"/>
            <a:ext cx="1600200" cy="1241425"/>
            <a:chOff x="1099592" y="2958455"/>
            <a:chExt cx="1600200" cy="1241425"/>
          </a:xfrm>
        </p:grpSpPr>
        <p:sp>
          <p:nvSpPr>
            <p:cNvPr id="34" name="Rectangle 3"/>
            <p:cNvSpPr>
              <a:spLocks noChangeArrowheads="1"/>
            </p:cNvSpPr>
            <p:nvPr/>
          </p:nvSpPr>
          <p:spPr bwMode="auto">
            <a:xfrm>
              <a:off x="1099592" y="2958455"/>
              <a:ext cx="1600200" cy="12414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Rectangle 5"/>
            <p:cNvSpPr>
              <a:spLocks noChangeArrowheads="1"/>
            </p:cNvSpPr>
            <p:nvPr/>
          </p:nvSpPr>
          <p:spPr bwMode="auto">
            <a:xfrm>
              <a:off x="1328192" y="3287067"/>
              <a:ext cx="1066800" cy="6842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95000"/>
                </a:schemeClr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sz="1400" b="1" dirty="0" smtClean="0"/>
                <a:t>QR system</a:t>
              </a:r>
              <a:endParaRPr lang="en-US" sz="1400" b="1" dirty="0"/>
            </a:p>
          </p:txBody>
        </p:sp>
        <p:sp>
          <p:nvSpPr>
            <p:cNvPr id="36" name="Rectangle 39"/>
            <p:cNvSpPr>
              <a:spLocks noChangeArrowheads="1"/>
            </p:cNvSpPr>
            <p:nvPr/>
          </p:nvSpPr>
          <p:spPr bwMode="auto">
            <a:xfrm>
              <a:off x="1175792" y="2980680"/>
              <a:ext cx="1465262" cy="18466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b="1" dirty="0" smtClean="0"/>
                <a:t>HSPICE, </a:t>
              </a:r>
              <a:r>
                <a:rPr lang="en-US" sz="1200" b="1" dirty="0" err="1" smtClean="0"/>
                <a:t>FineSim</a:t>
              </a:r>
              <a:endParaRPr lang="en-US" sz="1200" b="1" dirty="0"/>
            </a:p>
          </p:txBody>
        </p:sp>
      </p:grpSp>
      <p:sp>
        <p:nvSpPr>
          <p:cNvPr id="38" name="Line 23"/>
          <p:cNvSpPr>
            <a:spLocks noChangeShapeType="1"/>
          </p:cNvSpPr>
          <p:nvPr/>
        </p:nvSpPr>
        <p:spPr bwMode="auto">
          <a:xfrm flipH="1">
            <a:off x="2699792" y="414908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5240496" y="2276872"/>
            <a:ext cx="2067808" cy="2893100"/>
            <a:chOff x="5240496" y="2021765"/>
            <a:chExt cx="2067808" cy="2893100"/>
          </a:xfrm>
        </p:grpSpPr>
        <p:sp>
          <p:nvSpPr>
            <p:cNvPr id="20" name="Text Box 21"/>
            <p:cNvSpPr txBox="1">
              <a:spLocks noChangeArrowheads="1"/>
            </p:cNvSpPr>
            <p:nvPr/>
          </p:nvSpPr>
          <p:spPr bwMode="auto">
            <a:xfrm>
              <a:off x="5240496" y="2021765"/>
              <a:ext cx="2067808" cy="28931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400" b="1" dirty="0"/>
                <a:t> </a:t>
              </a:r>
              <a:r>
                <a:rPr lang="en-US" sz="1400" b="1" dirty="0" smtClean="0"/>
                <a:t>        </a:t>
              </a:r>
              <a:endParaRPr lang="en-US" sz="1400" b="1" dirty="0"/>
            </a:p>
            <a:p>
              <a:endParaRPr lang="en-US" sz="1400" b="1" dirty="0" smtClean="0"/>
            </a:p>
            <a:p>
              <a:endParaRPr lang="en-US" sz="1400" b="1" dirty="0"/>
            </a:p>
            <a:p>
              <a:endParaRPr lang="en-US" sz="1400" b="1" dirty="0" smtClean="0"/>
            </a:p>
            <a:p>
              <a:endParaRPr lang="en-US" sz="1400" b="1" dirty="0"/>
            </a:p>
            <a:p>
              <a:endParaRPr lang="en-US" sz="1400" b="1" dirty="0" smtClean="0"/>
            </a:p>
            <a:p>
              <a:endParaRPr lang="en-US" sz="1400" b="1" dirty="0"/>
            </a:p>
            <a:p>
              <a:endParaRPr lang="en-US" sz="1400" b="1" dirty="0" smtClean="0"/>
            </a:p>
            <a:p>
              <a:endParaRPr lang="en-US" sz="1400" b="1" dirty="0"/>
            </a:p>
            <a:p>
              <a:endParaRPr lang="en-US" sz="1400" b="1" dirty="0" smtClean="0"/>
            </a:p>
            <a:p>
              <a:endParaRPr lang="en-US" sz="1400" b="1" dirty="0"/>
            </a:p>
            <a:p>
              <a:endParaRPr lang="en-US" sz="1400" b="1" dirty="0" smtClean="0"/>
            </a:p>
            <a:p>
              <a:endParaRPr lang="en-US" sz="1400" b="1" dirty="0"/>
            </a:p>
          </p:txBody>
        </p:sp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5737447" y="2564904"/>
              <a:ext cx="1087121" cy="6842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95000"/>
                </a:schemeClr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sz="1400" b="1" dirty="0" smtClean="0"/>
                <a:t>Excel,</a:t>
              </a:r>
            </a:p>
            <a:p>
              <a:pPr algn="ctr"/>
              <a:r>
                <a:rPr lang="en-US" sz="1400" b="1" dirty="0" smtClean="0"/>
                <a:t>plot</a:t>
              </a:r>
              <a:endParaRPr lang="en-US" sz="1400" b="1" dirty="0"/>
            </a:p>
          </p:txBody>
        </p:sp>
        <p:sp>
          <p:nvSpPr>
            <p:cNvPr id="39" name="Rectangle 39"/>
            <p:cNvSpPr>
              <a:spLocks noChangeArrowheads="1"/>
            </p:cNvSpPr>
            <p:nvPr/>
          </p:nvSpPr>
          <p:spPr bwMode="auto">
            <a:xfrm>
              <a:off x="5541769" y="2168817"/>
              <a:ext cx="1465262" cy="18466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 dirty="0" smtClean="0"/>
                <a:t>Output</a:t>
              </a:r>
              <a:endParaRPr lang="en-US" sz="1200" b="1" dirty="0"/>
            </a:p>
          </p:txBody>
        </p:sp>
        <p:sp>
          <p:nvSpPr>
            <p:cNvPr id="40" name="Rectangle 5"/>
            <p:cNvSpPr>
              <a:spLocks noChangeArrowheads="1"/>
            </p:cNvSpPr>
            <p:nvPr/>
          </p:nvSpPr>
          <p:spPr bwMode="auto">
            <a:xfrm>
              <a:off x="5757768" y="3857832"/>
              <a:ext cx="1066800" cy="6842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95000"/>
                </a:schemeClr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sz="1400" b="1" dirty="0" smtClean="0"/>
                <a:t>web</a:t>
              </a:r>
              <a:endParaRPr lang="en-US" sz="1400" b="1" dirty="0"/>
            </a:p>
          </p:txBody>
        </p:sp>
      </p:grpSp>
      <p:sp>
        <p:nvSpPr>
          <p:cNvPr id="41" name="Line 23"/>
          <p:cNvSpPr>
            <a:spLocks noChangeShapeType="1"/>
          </p:cNvSpPr>
          <p:nvPr/>
        </p:nvSpPr>
        <p:spPr bwMode="auto">
          <a:xfrm flipH="1">
            <a:off x="2699792" y="4653136"/>
            <a:ext cx="2540704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43" name="Line 23"/>
          <p:cNvSpPr>
            <a:spLocks noChangeShapeType="1"/>
          </p:cNvSpPr>
          <p:nvPr/>
        </p:nvSpPr>
        <p:spPr bwMode="auto">
          <a:xfrm flipH="1" flipV="1">
            <a:off x="6228184" y="3573015"/>
            <a:ext cx="0" cy="431248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4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Group 4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Server Task Manger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Huihuang Li, Yuli Zhang, Jian Wang, Yijiang Huang, Yan Wei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20150128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57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403648" y="1916832"/>
            <a:ext cx="6696744" cy="4248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37228" y="2204864"/>
            <a:ext cx="11347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040764" y="2204864"/>
            <a:ext cx="122413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032876" y="3040648"/>
            <a:ext cx="122413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084168" y="2210336"/>
            <a:ext cx="15841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724688" y="2180496"/>
            <a:ext cx="122413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056736" y="3874904"/>
            <a:ext cx="122413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437228" y="3040648"/>
            <a:ext cx="423111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437228" y="3874904"/>
            <a:ext cx="423111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772878" y="4832412"/>
            <a:ext cx="122413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OK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472100" y="4829552"/>
            <a:ext cx="122413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1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7560840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5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l">
              <a:buAutoNum type="arabicPeriod"/>
            </a:pP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Server 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loading 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checking </a:t>
            </a:r>
          </a:p>
          <a:p>
            <a:pPr marL="514350" indent="-514350" algn="l">
              <a:buAutoNum type="arabicPeriod"/>
            </a:pP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Whose process on the server , loading?</a:t>
            </a:r>
          </a:p>
          <a:p>
            <a:pPr marL="514350" indent="-514350" algn="l">
              <a:buAutoNum type="arabicPeriod"/>
            </a:pP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Disk            email</a:t>
            </a:r>
            <a:endParaRPr lang="en-US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1691680" y="2492896"/>
            <a:ext cx="72008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92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Group 5</a:t>
            </a:r>
            <a:br>
              <a:rPr lang="en-US" dirty="0" smtClean="0"/>
            </a:br>
            <a:r>
              <a:rPr lang="en-US" dirty="0" smtClean="0"/>
              <a:t>Generating </a:t>
            </a:r>
            <a:r>
              <a:rPr lang="en-US" dirty="0" err="1" smtClean="0"/>
              <a:t>Cosim</a:t>
            </a:r>
            <a:r>
              <a:rPr lang="en-US" dirty="0" smtClean="0"/>
              <a:t> Feature Tag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Phase II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Ji Dong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1/28/2015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84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Initiation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r>
              <a:rPr lang="en-US" dirty="0" err="1" smtClean="0"/>
              <a:t>Sith</a:t>
            </a:r>
            <a:r>
              <a:rPr lang="en-US" dirty="0" smtClean="0"/>
              <a:t>-Tag</a:t>
            </a:r>
          </a:p>
          <a:p>
            <a:pPr marL="620712" lvl="1" indent="-342900"/>
            <a:r>
              <a:rPr lang="en-US" dirty="0" smtClean="0"/>
              <a:t>Feature tag of </a:t>
            </a:r>
            <a:r>
              <a:rPr lang="en-US" dirty="0" err="1" smtClean="0"/>
              <a:t>Cosim</a:t>
            </a:r>
            <a:r>
              <a:rPr lang="en-US" dirty="0" smtClean="0"/>
              <a:t> </a:t>
            </a:r>
            <a:r>
              <a:rPr lang="en-US" dirty="0" err="1" smtClean="0"/>
              <a:t>DKI</a:t>
            </a:r>
            <a:r>
              <a:rPr lang="en-US" dirty="0" smtClean="0"/>
              <a:t>  </a:t>
            </a:r>
            <a:r>
              <a:rPr lang="en-US" i="1" dirty="0" smtClean="0"/>
              <a:t>(i.e</a:t>
            </a:r>
            <a:r>
              <a:rPr lang="en-US" i="1" dirty="0"/>
              <a:t>. </a:t>
            </a:r>
            <a:r>
              <a:rPr lang="en-US" i="1" dirty="0" err="1" smtClean="0"/>
              <a:t>DKI_spice_top</a:t>
            </a:r>
            <a:r>
              <a:rPr lang="en-US" i="1" dirty="0"/>
              <a:t>, </a:t>
            </a:r>
            <a:r>
              <a:rPr lang="en-US" i="1" dirty="0" err="1" smtClean="0"/>
              <a:t>DKI_bus_format</a:t>
            </a:r>
            <a:r>
              <a:rPr lang="en-US" i="1" dirty="0" smtClean="0"/>
              <a:t> ..)</a:t>
            </a:r>
          </a:p>
          <a:p>
            <a:pPr marL="620712" lvl="1" indent="-342900"/>
            <a:r>
              <a:rPr lang="en-US" dirty="0" smtClean="0"/>
              <a:t>Easy of use in classify features</a:t>
            </a:r>
          </a:p>
          <a:p>
            <a:pPr marL="620712" lvl="1" indent="-342900"/>
            <a:r>
              <a:rPr lang="en-US" dirty="0" smtClean="0"/>
              <a:t>Improve functional coverage</a:t>
            </a:r>
          </a:p>
          <a:p>
            <a:pPr marL="277812" lvl="1" indent="0">
              <a:buNone/>
            </a:pPr>
            <a:endParaRPr lang="en-US" dirty="0" smtClean="0"/>
          </a:p>
          <a:p>
            <a:pPr marL="342900" indent="-342900"/>
            <a:r>
              <a:rPr lang="en-US" dirty="0" err="1" smtClean="0"/>
              <a:t>Sith</a:t>
            </a:r>
            <a:r>
              <a:rPr lang="en-US" dirty="0" smtClean="0"/>
              <a:t>-Tag Usage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ase </a:t>
            </a:r>
            <a:r>
              <a:rPr lang="en-US" dirty="0" err="1"/>
              <a:t>d</a:t>
            </a:r>
            <a:r>
              <a:rPr lang="en-US" dirty="0" err="1" smtClean="0"/>
              <a:t>ir</a:t>
            </a:r>
            <a:r>
              <a:rPr lang="en-US" dirty="0" smtClean="0"/>
              <a:t>/</a:t>
            </a:r>
            <a:r>
              <a:rPr lang="en-US" dirty="0" err="1" smtClean="0"/>
              <a:t>sith.run</a:t>
            </a:r>
            <a:r>
              <a:rPr lang="en-US" dirty="0" smtClean="0"/>
              <a:t>:</a:t>
            </a:r>
            <a:endParaRPr lang="en-US" dirty="0"/>
          </a:p>
          <a:p>
            <a:pPr marL="277812" lvl="1" indent="0">
              <a:buNone/>
            </a:pPr>
            <a:r>
              <a:rPr lang="en-US" sz="1600" b="1" i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 </a:t>
            </a:r>
            <a:r>
              <a:rPr lang="en-US" sz="16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sith</a:t>
            </a:r>
            <a:r>
              <a:rPr lang="en-US" sz="16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feature,xa</a:t>
            </a:r>
            <a:r>
              <a:rPr lang="en-US" sz="16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r>
              <a:rPr lang="en-US" sz="16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DKI_thru_net</a:t>
            </a:r>
            <a:r>
              <a:rPr lang="en-US" sz="16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DKI_spice_top</a:t>
            </a:r>
            <a:r>
              <a:rPr lang="en-US" sz="16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DKI_bus_format</a:t>
            </a:r>
            <a:r>
              <a:rPr lang="en-US" sz="16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DKI_rmap</a:t>
            </a:r>
            <a:r>
              <a:rPr lang="en-US" sz="16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DKI_cell_partitioning</a:t>
            </a:r>
            <a:r>
              <a:rPr lang="en-US" sz="16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DKI_port_map</a:t>
            </a:r>
            <a:r>
              <a:rPr lang="en-US" sz="16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DKI_wildcard</a:t>
            </a:r>
            <a:r>
              <a:rPr lang="en-US" sz="1600" b="1" i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277812" lvl="1" indent="0">
              <a:buNone/>
            </a:pPr>
            <a:endParaRPr lang="en-US" dirty="0" smtClean="0"/>
          </a:p>
          <a:p>
            <a:pPr marL="620712" lvl="1" indent="-342900"/>
            <a:r>
              <a:rPr lang="en-US" dirty="0" smtClean="0"/>
              <a:t>List for All Tags</a:t>
            </a:r>
          </a:p>
          <a:p>
            <a:pPr marL="277812" lvl="1" indent="0">
              <a:buNone/>
            </a:pPr>
            <a:r>
              <a:rPr lang="en-US" sz="16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/u/</a:t>
            </a:r>
            <a:r>
              <a:rPr lang="en-US" sz="16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raptmgr</a:t>
            </a:r>
            <a:r>
              <a:rPr lang="en-US" sz="16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/integration/main/</a:t>
            </a:r>
            <a:r>
              <a:rPr lang="en-US" sz="16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nightly_client</a:t>
            </a:r>
            <a:r>
              <a:rPr lang="en-US" sz="16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6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unit_common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6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sith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/tags</a:t>
            </a:r>
            <a:endParaRPr lang="en-US" sz="1600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27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Initiation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 err="1" smtClean="0"/>
              <a:t>Sith</a:t>
            </a:r>
            <a:r>
              <a:rPr lang="en-US" dirty="0" smtClean="0"/>
              <a:t>-Tag Generating</a:t>
            </a:r>
          </a:p>
          <a:p>
            <a:pPr marL="290512" lvl="3" indent="0">
              <a:buNone/>
            </a:pPr>
            <a:r>
              <a:rPr lang="en-US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/u/</a:t>
            </a:r>
            <a:r>
              <a:rPr lang="en-US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raptmgr</a:t>
            </a:r>
            <a:r>
              <a:rPr lang="en-US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/integration/main/</a:t>
            </a:r>
            <a:r>
              <a:rPr lang="en-US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nightly_client</a:t>
            </a:r>
            <a:r>
              <a:rPr lang="en-US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unit_common</a:t>
            </a:r>
            <a:r>
              <a:rPr lang="en-US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sith</a:t>
            </a:r>
            <a:r>
              <a:rPr lang="en-US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tag_dki.tcl</a:t>
            </a:r>
            <a:endParaRPr lang="en-US" b="1" i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 smtClean="0"/>
              <a:t>Current </a:t>
            </a:r>
            <a:r>
              <a:rPr lang="en-US" dirty="0"/>
              <a:t>Limitation</a:t>
            </a:r>
          </a:p>
          <a:p>
            <a:pPr marL="620712" lvl="1" indent="-342900"/>
            <a:r>
              <a:rPr lang="en-US" dirty="0"/>
              <a:t>Limited feature coverage </a:t>
            </a:r>
            <a:r>
              <a:rPr lang="en-US" i="1" dirty="0"/>
              <a:t>(based on </a:t>
            </a:r>
            <a:r>
              <a:rPr lang="en-US" sz="18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Cosim</a:t>
            </a:r>
            <a:r>
              <a:rPr lang="en-US" sz="18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sz="18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file </a:t>
            </a:r>
            <a:r>
              <a:rPr lang="en-US" i="1" dirty="0"/>
              <a:t>only)</a:t>
            </a:r>
          </a:p>
          <a:p>
            <a:pPr marL="620712" lvl="1" indent="-342900"/>
            <a:endParaRPr lang="en-US" i="1" dirty="0"/>
          </a:p>
          <a:p>
            <a:r>
              <a:rPr lang="en-US" dirty="0"/>
              <a:t>Deliverable Scope</a:t>
            </a:r>
          </a:p>
          <a:p>
            <a:pPr marL="620712" lvl="1" indent="-342900"/>
            <a:r>
              <a:rPr lang="en-US" dirty="0" err="1"/>
              <a:t>S</a:t>
            </a:r>
            <a:r>
              <a:rPr lang="en-US" dirty="0" err="1" smtClean="0"/>
              <a:t>ith</a:t>
            </a:r>
            <a:r>
              <a:rPr lang="en-US" dirty="0" smtClean="0"/>
              <a:t>-tag </a:t>
            </a:r>
            <a:r>
              <a:rPr lang="en-US" dirty="0"/>
              <a:t>gathering script in Python</a:t>
            </a:r>
          </a:p>
          <a:p>
            <a:pPr marL="620712" lvl="1" indent="-342900"/>
            <a:r>
              <a:rPr lang="en-US" dirty="0"/>
              <a:t>Based on </a:t>
            </a:r>
            <a:r>
              <a:rPr lang="en-US" sz="18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Cosim</a:t>
            </a:r>
            <a:r>
              <a:rPr lang="en-US" sz="18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sz="18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file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and </a:t>
            </a:r>
            <a:r>
              <a:rPr lang="en-US" sz="18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ams.cmd</a:t>
            </a:r>
            <a:endParaRPr lang="en-US" sz="1800" b="1" i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644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zh-CN" sz="4800" dirty="0" smtClean="0"/>
              <a:t>Group 1</a:t>
            </a:r>
            <a:br>
              <a:rPr lang="en-US" altLang="zh-CN" sz="4800" dirty="0" smtClean="0"/>
            </a:br>
            <a:r>
              <a:rPr lang="en-US" altLang="zh-CN" sz="4800" dirty="0" smtClean="0"/>
              <a:t>“B</a:t>
            </a:r>
            <a:r>
              <a:rPr lang="en-US" altLang="zh-CN" sz="4800" dirty="0" smtClean="0"/>
              <a:t>attle Ship” python game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项</a:t>
            </a:r>
            <a:r>
              <a:rPr lang="zh-CN" altLang="en-US" dirty="0" smtClean="0"/>
              <a:t>目成员：</a:t>
            </a:r>
            <a:endParaRPr lang="en-US" altLang="zh-CN" dirty="0"/>
          </a:p>
          <a:p>
            <a:r>
              <a:rPr lang="en-US" sz="2000" dirty="0" smtClean="0"/>
              <a:t>Xuefeng Chen, Lianpeng Sang, Zhaojie Li, Jianbiao Liao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75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mgsrc.baidu.com/forum/w%3D580/sign=4d21eaabf8dcd100cd9cf829428a47be/0a77911001e9390157d9cd987bec54e734d196e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845948"/>
            <a:ext cx="4536504" cy="328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36539" y="1070295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+mj-ea"/>
                <a:ea typeface="+mj-ea"/>
              </a:rPr>
              <a:t>项</a:t>
            </a:r>
            <a:r>
              <a:rPr lang="zh-CN" altLang="en-US" sz="2800" b="1" dirty="0" smtClean="0">
                <a:solidFill>
                  <a:srgbClr val="7030A0"/>
                </a:solidFill>
                <a:latin typeface="+mj-ea"/>
                <a:ea typeface="+mj-ea"/>
              </a:rPr>
              <a:t>目内容</a:t>
            </a:r>
            <a:r>
              <a:rPr lang="zh-CN" altLang="en-US" sz="2800" dirty="0" smtClean="0">
                <a:latin typeface="+mj-ea"/>
                <a:ea typeface="+mj-ea"/>
              </a:rPr>
              <a:t>：</a:t>
            </a:r>
            <a:r>
              <a:rPr lang="zh-CN" altLang="en-US" sz="2000" dirty="0" smtClean="0">
                <a:latin typeface="+mj-ea"/>
                <a:ea typeface="+mj-ea"/>
              </a:rPr>
              <a:t>设计以下一款游戏</a:t>
            </a:r>
            <a:endParaRPr lang="en-US" sz="2000" dirty="0">
              <a:latin typeface="+mj-ea"/>
              <a:ea typeface="+mj-e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15616" y="5313982"/>
            <a:ext cx="710963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游</a:t>
            </a:r>
            <a:r>
              <a:rPr lang="zh-CN" altLang="en-US" dirty="0" smtClean="0"/>
              <a:t>戏规则：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 </a:t>
            </a:r>
            <a:r>
              <a:rPr lang="zh-CN" altLang="en-US" dirty="0"/>
              <a:t>甲</a:t>
            </a:r>
            <a:r>
              <a:rPr lang="zh-CN" altLang="en-US" dirty="0" smtClean="0"/>
              <a:t>方在上图中放置</a:t>
            </a:r>
            <a:r>
              <a:rPr lang="en-US" altLang="zh-CN" dirty="0" smtClean="0"/>
              <a:t>6</a:t>
            </a:r>
            <a:r>
              <a:rPr lang="zh-CN" altLang="en-US" dirty="0" smtClean="0"/>
              <a:t>艘军舰。规定乙方炮击次数上限</a:t>
            </a:r>
            <a:endParaRPr lang="en-US" altLang="zh-CN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zh-CN" altLang="en-US" dirty="0" smtClean="0"/>
              <a:t>乙方炮击上图坐标，在规定次数内击沉所有军舰为胜。否则判负</a:t>
            </a:r>
            <a:endParaRPr lang="en-US" altLang="zh-CN" dirty="0" smtClean="0"/>
          </a:p>
          <a:p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zh-CN" altLang="en-US" dirty="0" smtClean="0"/>
              <a:t>*军舰被击沉的条件是该键所有方格都被击中*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73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9632" y="1196752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+mj-ea"/>
                <a:ea typeface="+mj-ea"/>
              </a:rPr>
              <a:t>工作流程</a:t>
            </a:r>
            <a:endParaRPr lang="en-US" sz="2800" b="1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63688" y="1945597"/>
            <a:ext cx="54726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altLang="zh-CN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 smtClean="0"/>
              <a:t>组长提出一个项目</a:t>
            </a:r>
            <a:endParaRPr lang="en-US" altLang="zh-CN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 smtClean="0"/>
              <a:t>开会研究产品需求，设计流程，用户界面；</a:t>
            </a:r>
            <a:endParaRPr lang="en-US" altLang="zh-CN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 smtClean="0"/>
              <a:t>按设计，代码，验证分工项目各阶段任务</a:t>
            </a:r>
            <a:endParaRPr lang="en-US" altLang="zh-CN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 smtClean="0"/>
              <a:t>开会共同制定各任务完成时间和负责人</a:t>
            </a:r>
            <a:endParaRPr lang="en-US" altLang="zh-CN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开</a:t>
            </a:r>
            <a:r>
              <a:rPr lang="zh-CN" altLang="en-US" sz="2000" dirty="0" smtClean="0"/>
              <a:t>始项目</a:t>
            </a:r>
            <a:endParaRPr lang="en-US" altLang="zh-CN" sz="2000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sz="2000" dirty="0" smtClean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8248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9632" y="1196752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+mj-ea"/>
                <a:ea typeface="+mj-ea"/>
              </a:rPr>
              <a:t>分工明细</a:t>
            </a:r>
            <a:endParaRPr lang="en-US" altLang="zh-CN" sz="2800" b="1" dirty="0" smtClean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35696" y="1916832"/>
            <a:ext cx="45365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Xuefeng Chen: </a:t>
            </a:r>
          </a:p>
          <a:p>
            <a:r>
              <a:rPr lang="en-US" altLang="zh-CN" dirty="0" smtClean="0"/>
              <a:t>     </a:t>
            </a:r>
            <a:r>
              <a:rPr lang="zh-CN" altLang="en-US" dirty="0" smtClean="0"/>
              <a:t>提出项目，组织会议，测试产品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Lianpeng Sang: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设计产品功能流程，完成伪代码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Zhaojie Li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编写甲方程序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Jianbiao Liao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编写乙方程序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18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Group 2</a:t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dirty="0" smtClean="0"/>
              <a:t>Personal Task and Case Management System in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PySIG</a:t>
            </a:r>
            <a:r>
              <a:rPr lang="en-US" dirty="0" smtClean="0"/>
              <a:t> group II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8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Basically a database system in Python</a:t>
            </a:r>
          </a:p>
          <a:p>
            <a:pPr lvl="1"/>
            <a:r>
              <a:rPr lang="en-US" dirty="0" smtClean="0"/>
              <a:t>A unified personal management system by gathering </a:t>
            </a:r>
            <a:r>
              <a:rPr lang="en-US" dirty="0" smtClean="0">
                <a:solidFill>
                  <a:srgbClr val="FF0000"/>
                </a:solidFill>
              </a:rPr>
              <a:t>tasks, cases and </a:t>
            </a:r>
            <a:r>
              <a:rPr lang="en-US" dirty="0" err="1" smtClean="0">
                <a:solidFill>
                  <a:srgbClr val="FF0000"/>
                </a:solidFill>
              </a:rPr>
              <a:t>changelists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together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31640" y="3059668"/>
            <a:ext cx="115212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87824" y="2771636"/>
            <a:ext cx="115212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Case1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87824" y="3356992"/>
            <a:ext cx="115212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Case2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835696" y="3429000"/>
            <a:ext cx="0" cy="7920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43608" y="4207420"/>
            <a:ext cx="150329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Changelist</a:t>
            </a:r>
            <a:r>
              <a:rPr lang="en-US" dirty="0" smtClean="0"/>
              <a:t> /</a:t>
            </a:r>
          </a:p>
          <a:p>
            <a:pPr algn="ctr"/>
            <a:r>
              <a:rPr lang="en-US" dirty="0" smtClean="0"/>
              <a:t>CCR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076056" y="2780928"/>
            <a:ext cx="129614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Keyword1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076056" y="3448180"/>
            <a:ext cx="129614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Keyword2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076056" y="4766390"/>
            <a:ext cx="129614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Keywordn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652120" y="3767570"/>
            <a:ext cx="248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/>
              <a:t>.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2546898" y="2965594"/>
            <a:ext cx="368918" cy="27874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558741" y="3316342"/>
            <a:ext cx="357075" cy="184666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932040" y="2636912"/>
            <a:ext cx="1656184" cy="273630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902556" y="2636912"/>
            <a:ext cx="3381411" cy="273630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32"/>
          <p:cNvSpPr/>
          <p:nvPr/>
        </p:nvSpPr>
        <p:spPr>
          <a:xfrm>
            <a:off x="4283968" y="3704854"/>
            <a:ext cx="648072" cy="37221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558741" y="4527497"/>
            <a:ext cx="357075" cy="30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915816" y="4355812"/>
            <a:ext cx="122413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Files#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39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personal tasks with priorities and importance</a:t>
            </a:r>
          </a:p>
          <a:p>
            <a:pPr lvl="1"/>
            <a:r>
              <a:rPr lang="en-US" dirty="0"/>
              <a:t>STAR or Projects</a:t>
            </a:r>
          </a:p>
          <a:p>
            <a:pPr lvl="1"/>
            <a:r>
              <a:rPr lang="en-US" dirty="0"/>
              <a:t>Status update</a:t>
            </a:r>
          </a:p>
          <a:p>
            <a:endParaRPr lang="en-US" dirty="0" smtClean="0"/>
          </a:p>
          <a:p>
            <a:r>
              <a:rPr lang="en-US" dirty="0" smtClean="0"/>
              <a:t>Case </a:t>
            </a:r>
            <a:r>
              <a:rPr lang="en-US" dirty="0"/>
              <a:t>Collections</a:t>
            </a:r>
          </a:p>
          <a:p>
            <a:pPr lvl="1"/>
            <a:r>
              <a:rPr lang="en-US" dirty="0"/>
              <a:t>Case classifications with key word searching</a:t>
            </a:r>
          </a:p>
          <a:p>
            <a:pPr lvl="1"/>
            <a:r>
              <a:rPr lang="en-US" dirty="0"/>
              <a:t>Link important cases with </a:t>
            </a:r>
            <a:r>
              <a:rPr lang="en-US" dirty="0" smtClean="0"/>
              <a:t>tasks</a:t>
            </a:r>
          </a:p>
          <a:p>
            <a:endParaRPr lang="en-US" dirty="0" smtClean="0"/>
          </a:p>
          <a:p>
            <a:r>
              <a:rPr lang="en-US" dirty="0" err="1" smtClean="0"/>
              <a:t>Changelist</a:t>
            </a:r>
            <a:r>
              <a:rPr lang="en-US" dirty="0" smtClean="0"/>
              <a:t> log Append</a:t>
            </a:r>
          </a:p>
          <a:p>
            <a:endParaRPr lang="en-US" dirty="0" smtClean="0"/>
          </a:p>
          <a:p>
            <a:r>
              <a:rPr lang="en-US" dirty="0" smtClean="0"/>
              <a:t>GUI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58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Group 3:</a:t>
            </a:r>
            <a:br>
              <a:rPr lang="en-US" dirty="0" smtClean="0"/>
            </a:br>
            <a:r>
              <a:rPr lang="en-US" dirty="0" smtClean="0"/>
              <a:t>regression benchmark system project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3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Synopsys Existing Color Palett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897ABA"/>
      </a:accent1>
      <a:accent2>
        <a:srgbClr val="FA7D21"/>
      </a:accent2>
      <a:accent3>
        <a:srgbClr val="85B634"/>
      </a:accent3>
      <a:accent4>
        <a:srgbClr val="EA1700"/>
      </a:accent4>
      <a:accent5>
        <a:srgbClr val="BCBCBC"/>
      </a:accent5>
      <a:accent6>
        <a:srgbClr val="4071BA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efault Theme" id="{E41D392C-69B5-410B-93A2-3DCBC541DC57}" vid="{665B3EE7-6704-437D-8D44-ED21F54FF7AD}"/>
    </a:ext>
  </a:extLst>
</a:theme>
</file>

<file path=ppt/theme/themeOverride1.xml><?xml version="1.0" encoding="utf-8"?>
<a:themeOverride xmlns:a="http://schemas.openxmlformats.org/drawingml/2006/main">
  <a:clrScheme name="Synopsys Existing Color Palette">
    <a:dk1>
      <a:sysClr val="windowText" lastClr="000000"/>
    </a:dk1>
    <a:lt1>
      <a:sysClr val="window" lastClr="FFFFFF"/>
    </a:lt1>
    <a:dk2>
      <a:srgbClr val="000000"/>
    </a:dk2>
    <a:lt2>
      <a:srgbClr val="FFFFFF"/>
    </a:lt2>
    <a:accent1>
      <a:srgbClr val="897ABA"/>
    </a:accent1>
    <a:accent2>
      <a:srgbClr val="FA7D21"/>
    </a:accent2>
    <a:accent3>
      <a:srgbClr val="85B634"/>
    </a:accent3>
    <a:accent4>
      <a:srgbClr val="EA1700"/>
    </a:accent4>
    <a:accent5>
      <a:srgbClr val="BCBCBC"/>
    </a:accent5>
    <a:accent6>
      <a:srgbClr val="4071BA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18</TotalTime>
  <Words>550</Words>
  <Application>Microsoft Office PowerPoint</Application>
  <PresentationFormat>On-screen Show (4:3)</PresentationFormat>
  <Paragraphs>155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Default Theme</vt:lpstr>
      <vt:lpstr>PowerPoint Presentation</vt:lpstr>
      <vt:lpstr>Group 1 “Battle Ship” python game</vt:lpstr>
      <vt:lpstr>PowerPoint Presentation</vt:lpstr>
      <vt:lpstr>PowerPoint Presentation</vt:lpstr>
      <vt:lpstr>PowerPoint Presentation</vt:lpstr>
      <vt:lpstr>Group 2 A Personal Task and Case Management System in Python</vt:lpstr>
      <vt:lpstr>Features</vt:lpstr>
      <vt:lpstr>Features</vt:lpstr>
      <vt:lpstr>Group 3: regression benchmark system project</vt:lpstr>
      <vt:lpstr>PySIG project </vt:lpstr>
      <vt:lpstr>Group 4 Python Project</vt:lpstr>
      <vt:lpstr>PowerPoint Presentation</vt:lpstr>
      <vt:lpstr>PowerPoint Presentation</vt:lpstr>
      <vt:lpstr>PowerPoint Presentation</vt:lpstr>
      <vt:lpstr>Group 5 Generating Cosim Feature Tag</vt:lpstr>
      <vt:lpstr>Project Initiation</vt:lpstr>
      <vt:lpstr>Project Initiation</vt:lpstr>
    </vt:vector>
  </TitlesOfParts>
  <Company>Synopsys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 Python 练习项目</dc:title>
  <dc:creator>synopsys</dc:creator>
  <cp:lastModifiedBy>synopsys</cp:lastModifiedBy>
  <cp:revision>6</cp:revision>
  <dcterms:created xsi:type="dcterms:W3CDTF">2015-02-04T09:32:25Z</dcterms:created>
  <dcterms:modified xsi:type="dcterms:W3CDTF">2015-02-04T09:51:14Z</dcterms:modified>
</cp:coreProperties>
</file>