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56" r:id="rId1"/>
  </p:sldMasterIdLst>
  <p:sldIdLst>
    <p:sldId id="256" r:id="rId2"/>
    <p:sldId id="257" r:id="rId3"/>
    <p:sldId id="261" r:id="rId4"/>
    <p:sldId id="263" r:id="rId5"/>
    <p:sldId id="258" r:id="rId6"/>
    <p:sldId id="260" r:id="rId7"/>
    <p:sldId id="259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2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sp>
        <p:nvSpPr>
          <p:cNvPr id="8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108495"/>
            <a:ext cx="8221892" cy="731520"/>
          </a:xfrm>
        </p:spPr>
        <p:txBody>
          <a:bodyPr anchor="b"/>
          <a:lstStyle>
            <a:lvl1pPr marL="0" indent="0" algn="l">
              <a:buNone/>
              <a:defRPr sz="2000" baseline="0">
                <a:solidFill>
                  <a:schemeClr val="tx1"/>
                </a:solidFill>
                <a:effectLst/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861719"/>
            <a:ext cx="3657600" cy="396815"/>
          </a:xfrm>
        </p:spPr>
        <p:txBody>
          <a:bodyPr anchor="b"/>
          <a:lstStyle>
            <a:lvl1pPr algn="l">
              <a:buNone/>
              <a:defRPr sz="18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094851"/>
            <a:ext cx="8222942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95641"/>
            <a:ext cx="82296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360" y="486275"/>
            <a:ext cx="1653211" cy="52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08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26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97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1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ur Conten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7200" y="1414730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648200" y="1414730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3965268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3965268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Picture 13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4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11214"/>
            <a:ext cx="9144000" cy="5093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332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57200" y="1414462"/>
            <a:ext cx="822960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54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lumn Gra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311214"/>
            <a:ext cx="9144000" cy="5093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97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959188"/>
            <a:ext cx="9144000" cy="2441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414462"/>
            <a:ext cx="8220974" cy="485298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25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Gray Ba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98142" y="0"/>
            <a:ext cx="6745857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48204" y="57150"/>
            <a:ext cx="649579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241540" y="370936"/>
            <a:ext cx="1940943" cy="58774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639683" y="1414462"/>
            <a:ext cx="6275717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648204" y="838200"/>
            <a:ext cx="6495795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14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Gray B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00800" y="0"/>
            <a:ext cx="2743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776"/>
            <a:ext cx="571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414463"/>
            <a:ext cx="5715000" cy="483393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6553200" y="228600"/>
            <a:ext cx="2438400" cy="6019800"/>
          </a:xfrm>
        </p:spPr>
        <p:txBody>
          <a:bodyPr/>
          <a:lstStyle>
            <a:lvl1pPr marL="0" indent="0">
              <a:buNone/>
              <a:defRPr sz="2000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5719313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19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Lef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10896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36925" y="65776"/>
            <a:ext cx="580707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3336925" y="1414462"/>
            <a:ext cx="5577840" cy="4833937"/>
          </a:xfr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05740" y="228600"/>
            <a:ext cx="2697480" cy="6019800"/>
          </a:xfrm>
        </p:spPr>
        <p:txBody>
          <a:bodyPr/>
          <a:lstStyle>
            <a:lvl1pPr marL="171450" indent="-171450">
              <a:buFont typeface="Arial" pitchFamily="34" charset="0"/>
              <a:buChar char="•"/>
              <a:defRPr sz="2000"/>
            </a:lvl1pPr>
            <a:lvl2pPr marL="457200" indent="-227013">
              <a:buFont typeface="Arial" pitchFamily="34" charset="0"/>
              <a:buChar char="–"/>
              <a:defRPr sz="1800" baseline="0"/>
            </a:lvl2pPr>
            <a:lvl3pPr marL="690563" indent="-236538">
              <a:buFont typeface="Arial" pitchFamily="34" charset="0"/>
              <a:buChar char="–"/>
              <a:tabLst>
                <a:tab pos="690563" algn="l"/>
              </a:tabLst>
              <a:defRPr sz="1600" baseline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36925" y="838200"/>
            <a:ext cx="5807075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66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04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360" y="486275"/>
            <a:ext cx="1653211" cy="529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1020726" y="2558734"/>
            <a:ext cx="7129130" cy="11775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tx1"/>
                </a:solidFill>
              </a:rPr>
              <a:t>Thank You</a:t>
            </a:r>
            <a:endParaRPr lang="en-US" sz="54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84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351" y="2843832"/>
            <a:ext cx="3657298" cy="117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5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NOT Prin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360" y="486275"/>
            <a:ext cx="1653211" cy="529027"/>
          </a:xfrm>
          <a:prstGeom prst="rect">
            <a:avLst/>
          </a:prstGeom>
        </p:spPr>
      </p:pic>
      <p:sp>
        <p:nvSpPr>
          <p:cNvPr id="9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108495"/>
            <a:ext cx="8221892" cy="731520"/>
          </a:xfrm>
        </p:spPr>
        <p:txBody>
          <a:bodyPr anchor="b"/>
          <a:lstStyle>
            <a:lvl1pPr marL="0" indent="0" algn="l">
              <a:buNone/>
              <a:defRPr sz="2000" baseline="0">
                <a:solidFill>
                  <a:schemeClr val="tx1"/>
                </a:solidFill>
                <a:effectLst/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861719"/>
            <a:ext cx="3657600" cy="396815"/>
          </a:xfrm>
        </p:spPr>
        <p:txBody>
          <a:bodyPr anchor="b"/>
          <a:lstStyle>
            <a:lvl1pPr algn="l">
              <a:buNone/>
              <a:defRPr sz="18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094851"/>
            <a:ext cx="8222942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95641"/>
            <a:ext cx="82296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971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360" y="486275"/>
            <a:ext cx="1653211" cy="529027"/>
          </a:xfrm>
          <a:prstGeom prst="rect">
            <a:avLst/>
          </a:prstGeom>
        </p:spPr>
      </p:pic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094851"/>
            <a:ext cx="8222942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95641"/>
            <a:ext cx="82296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46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41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796"/>
          <a:stretch/>
        </p:blipFill>
        <p:spPr>
          <a:xfrm>
            <a:off x="0" y="1295400"/>
            <a:ext cx="9144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6868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2688609"/>
            <a:ext cx="7543800" cy="3559791"/>
          </a:xfrm>
        </p:spPr>
        <p:txBody>
          <a:bodyPr/>
          <a:lstStyle>
            <a:lvl1pPr>
              <a:spcBef>
                <a:spcPts val="1400"/>
              </a:spcBef>
              <a:spcAft>
                <a:spcPts val="0"/>
              </a:spcAft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agenda topics --- no bullets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79630" y="6449043"/>
            <a:ext cx="298474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097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332"/>
            <a:ext cx="9144000" cy="25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12"/>
          <p:cNvPicPr preferRelativeResize="0"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10332"/>
            <a:ext cx="7788349" cy="1253863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 – Transition Slide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3430817"/>
            <a:ext cx="7788349" cy="1119515"/>
          </a:xfrm>
        </p:spPr>
        <p:txBody>
          <a:bodyPr anchor="t">
            <a:noAutofit/>
          </a:bodyPr>
          <a:lstStyle>
            <a:lvl1pPr marL="0" indent="0">
              <a:buNone/>
              <a:defRPr sz="2400" b="0" i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79630" y="6449043"/>
            <a:ext cx="298474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887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04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69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079630" y="6449043"/>
            <a:ext cx="2984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/>
          <p:cNvPicPr preferRelativeResize="0"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74"/>
            <a:ext cx="86864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4462"/>
            <a:ext cx="8229600" cy="48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5"/>
            <a:endParaRPr lang="en-US" dirty="0" smtClean="0"/>
          </a:p>
          <a:p>
            <a:pPr lvl="5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139" y="2446592"/>
            <a:ext cx="3984426" cy="12750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5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57" r:id="rId1"/>
    <p:sldLayoutId id="2147485158" r:id="rId2"/>
    <p:sldLayoutId id="2147485159" r:id="rId3"/>
    <p:sldLayoutId id="2147485160" r:id="rId4"/>
    <p:sldLayoutId id="2147485161" r:id="rId5"/>
    <p:sldLayoutId id="2147485179" r:id="rId6"/>
    <p:sldLayoutId id="2147485180" r:id="rId7"/>
    <p:sldLayoutId id="2147485164" r:id="rId8"/>
    <p:sldLayoutId id="2147485165" r:id="rId9"/>
    <p:sldLayoutId id="2147485166" r:id="rId10"/>
    <p:sldLayoutId id="2147485167" r:id="rId11"/>
    <p:sldLayoutId id="2147485168" r:id="rId12"/>
    <p:sldLayoutId id="2147485169" r:id="rId13"/>
    <p:sldLayoutId id="2147485170" r:id="rId14"/>
    <p:sldLayoutId id="2147485171" r:id="rId15"/>
    <p:sldLayoutId id="2147485172" r:id="rId16"/>
    <p:sldLayoutId id="2147485173" r:id="rId17"/>
    <p:sldLayoutId id="2147485174" r:id="rId18"/>
    <p:sldLayoutId id="2147485175" r:id="rId19"/>
    <p:sldLayoutId id="2147485177" r:id="rId20"/>
    <p:sldLayoutId id="2147485178" r:id="rId2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863" indent="-169863" algn="l" defTabSz="914400" rtl="0" eaLnBrk="1" latinLnBrk="0" hangingPunct="1">
        <a:spcBef>
          <a:spcPts val="6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68275" algn="l" defTabSz="914400" rtl="0" eaLnBrk="1" latinLnBrk="0" hangingPunct="1"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4538" indent="-176213" algn="l" defTabSz="568325" rtl="0" eaLnBrk="1" latinLnBrk="0" hangingPunct="1">
        <a:spcBef>
          <a:spcPts val="600"/>
        </a:spcBef>
        <a:buFont typeface="Arial" pitchFamily="34" charset="0"/>
        <a:buChar char="–"/>
        <a:tabLst>
          <a:tab pos="803275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31875" indent="-174625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031875" indent="-173038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54113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asyfly007/finalproj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Yongxin</a:t>
            </a:r>
            <a:r>
              <a:rPr lang="en-US" dirty="0"/>
              <a:t> </a:t>
            </a:r>
            <a:r>
              <a:rPr lang="en-US" dirty="0" smtClean="0"/>
              <a:t>Tan, Yanghui Xiao, Yifei Huang, Lijuan Wang, Yijiang Zhang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2015-05-26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AMSG </a:t>
            </a:r>
            <a:r>
              <a:rPr lang="en-US" dirty="0" err="1" smtClean="0"/>
              <a:t>pysig</a:t>
            </a:r>
            <a:r>
              <a:rPr lang="en-US" dirty="0" smtClean="0"/>
              <a:t> Group 3 final project review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simulation Benchmark </a:t>
            </a:r>
            <a:r>
              <a:rPr lang="en-US" dirty="0"/>
              <a:t>S</a:t>
            </a:r>
            <a:r>
              <a:rPr lang="en-US" dirty="0" smtClean="0"/>
              <a:t>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 based SPICE simulator regression benchmark system</a:t>
            </a:r>
          </a:p>
          <a:p>
            <a:r>
              <a:rPr lang="en-US" dirty="0" smtClean="0"/>
              <a:t>Supported simulated</a:t>
            </a:r>
          </a:p>
          <a:p>
            <a:pPr lvl="1"/>
            <a:r>
              <a:rPr lang="en-US" dirty="0" smtClean="0"/>
              <a:t>HSPICE VS </a:t>
            </a:r>
            <a:r>
              <a:rPr lang="en-US" dirty="0" err="1" smtClean="0"/>
              <a:t>FineSim</a:t>
            </a:r>
            <a:endParaRPr lang="en-US" dirty="0" smtClean="0"/>
          </a:p>
          <a:p>
            <a:pPr lvl="1"/>
            <a:r>
              <a:rPr lang="en-US" dirty="0" err="1" smtClean="0"/>
              <a:t>FineSim</a:t>
            </a:r>
            <a:r>
              <a:rPr lang="en-US" dirty="0" smtClean="0"/>
              <a:t> VS HSPICE</a:t>
            </a:r>
          </a:p>
          <a:p>
            <a:r>
              <a:rPr lang="en-US" dirty="0" smtClean="0"/>
              <a:t>Convenient simulator binary selection</a:t>
            </a:r>
          </a:p>
          <a:p>
            <a:pPr lvl="1"/>
            <a:r>
              <a:rPr lang="en-US" dirty="0" smtClean="0"/>
              <a:t>Default daily build binary</a:t>
            </a:r>
          </a:p>
          <a:p>
            <a:pPr lvl="1"/>
            <a:r>
              <a:rPr lang="en-US" dirty="0" smtClean="0"/>
              <a:t>User input binary</a:t>
            </a:r>
          </a:p>
          <a:p>
            <a:r>
              <a:rPr lang="en-US" dirty="0" smtClean="0"/>
              <a:t>Web based input and output</a:t>
            </a:r>
          </a:p>
          <a:p>
            <a:r>
              <a:rPr lang="en-US" dirty="0" smtClean="0"/>
              <a:t>Decouple regression run and regression result show</a:t>
            </a:r>
          </a:p>
          <a:p>
            <a:pPr lvl="1"/>
            <a:r>
              <a:rPr lang="en-US" dirty="0" smtClean="0"/>
              <a:t>Run regression any time, show result any time.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7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693" y="4216400"/>
            <a:ext cx="2479774" cy="2190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8" name="Group 1037"/>
          <p:cNvGrpSpPr/>
          <p:nvPr/>
        </p:nvGrpSpPr>
        <p:grpSpPr>
          <a:xfrm>
            <a:off x="5323217" y="330614"/>
            <a:ext cx="3756156" cy="1872208"/>
            <a:chOff x="5323217" y="330614"/>
            <a:chExt cx="3756156" cy="1872208"/>
          </a:xfrm>
        </p:grpSpPr>
        <p:pic>
          <p:nvPicPr>
            <p:cNvPr id="5" name="Picture 2" descr="http://www.neihuang.gov.cn/images/12/07/28/ezvk7g2h32/267060967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0078"/>
            <a:stretch/>
          </p:blipFill>
          <p:spPr bwMode="auto">
            <a:xfrm>
              <a:off x="5836410" y="330614"/>
              <a:ext cx="3197109" cy="939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5323217" y="529705"/>
              <a:ext cx="375615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B0F0"/>
                  </a:solidFill>
                </a:rPr>
                <a:t>http://</a:t>
              </a:r>
              <a:r>
                <a:rPr lang="en-US" sz="2400" b="1" dirty="0" smtClean="0">
                  <a:solidFill>
                    <a:srgbClr val="00B0F0"/>
                  </a:solidFill>
                </a:rPr>
                <a:t>localhost:8080/run</a:t>
              </a:r>
              <a:endParaRPr lang="en-US" sz="2400" b="1" dirty="0">
                <a:solidFill>
                  <a:srgbClr val="00B0F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585247" y="1266718"/>
              <a:ext cx="2016224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90" y="1964266"/>
            <a:ext cx="2593668" cy="2453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Curved Connector 9"/>
          <p:cNvCxnSpPr/>
          <p:nvPr/>
        </p:nvCxnSpPr>
        <p:spPr>
          <a:xfrm rot="10800000" flipV="1">
            <a:off x="2616201" y="1066799"/>
            <a:ext cx="3217335" cy="1354668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934" y="1742873"/>
            <a:ext cx="3372908" cy="2443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Curved Connector 15"/>
          <p:cNvCxnSpPr/>
          <p:nvPr/>
        </p:nvCxnSpPr>
        <p:spPr>
          <a:xfrm flipV="1">
            <a:off x="2616200" y="2328333"/>
            <a:ext cx="3098800" cy="347134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333999" y="3742266"/>
            <a:ext cx="694267" cy="651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21111164">
            <a:off x="5161092" y="2847889"/>
            <a:ext cx="39212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Collect user input information </a:t>
            </a:r>
            <a:endParaRPr lang="en-US" sz="2200" dirty="0"/>
          </a:p>
        </p:txBody>
      </p:sp>
      <p:cxnSp>
        <p:nvCxnSpPr>
          <p:cNvPr id="22" name="Curved Connector 21"/>
          <p:cNvCxnSpPr/>
          <p:nvPr/>
        </p:nvCxnSpPr>
        <p:spPr>
          <a:xfrm rot="10800000">
            <a:off x="2565400" y="3039534"/>
            <a:ext cx="3107270" cy="863599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4411603"/>
            <a:ext cx="2646892" cy="2361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" name="Curved Connector 30"/>
          <p:cNvCxnSpPr/>
          <p:nvPr/>
        </p:nvCxnSpPr>
        <p:spPr>
          <a:xfrm rot="10800000" flipV="1">
            <a:off x="2032004" y="5367866"/>
            <a:ext cx="914396" cy="321731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endCxn id="1029" idx="0"/>
          </p:cNvCxnSpPr>
          <p:nvPr/>
        </p:nvCxnSpPr>
        <p:spPr>
          <a:xfrm rot="16200000" flipH="1">
            <a:off x="2558778" y="3571087"/>
            <a:ext cx="1430089" cy="1230577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TextBox 1036"/>
          <p:cNvSpPr txBox="1"/>
          <p:nvPr/>
        </p:nvSpPr>
        <p:spPr>
          <a:xfrm>
            <a:off x="567266" y="448733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Run regression </a:t>
            </a:r>
            <a:endParaRPr lang="en-US" sz="3600" b="1" dirty="0">
              <a:solidFill>
                <a:srgbClr val="00B050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867" y="5295204"/>
            <a:ext cx="976842" cy="942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Curved Connector 22"/>
          <p:cNvCxnSpPr>
            <a:stCxn id="1029" idx="3"/>
          </p:cNvCxnSpPr>
          <p:nvPr/>
        </p:nvCxnSpPr>
        <p:spPr>
          <a:xfrm flipV="1">
            <a:off x="4814888" y="5308601"/>
            <a:ext cx="1162579" cy="392251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333" y="4901421"/>
            <a:ext cx="1851555" cy="1598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003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721151" y="330614"/>
            <a:ext cx="3312368" cy="1872208"/>
            <a:chOff x="5721151" y="330614"/>
            <a:chExt cx="3312368" cy="1872208"/>
          </a:xfrm>
        </p:grpSpPr>
        <p:pic>
          <p:nvPicPr>
            <p:cNvPr id="5" name="Picture 2" descr="http://www.neihuang.gov.cn/images/12/07/28/ezvk7g2h32/267060967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0078"/>
            <a:stretch/>
          </p:blipFill>
          <p:spPr bwMode="auto">
            <a:xfrm>
              <a:off x="5836410" y="330614"/>
              <a:ext cx="3197109" cy="939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6585247" y="1266718"/>
              <a:ext cx="2016224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21151" y="546638"/>
              <a:ext cx="326082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B0F0"/>
                  </a:solidFill>
                </a:rPr>
                <a:t>http://</a:t>
              </a:r>
              <a:r>
                <a:rPr lang="en-US" sz="2400" b="1" dirty="0" smtClean="0">
                  <a:solidFill>
                    <a:srgbClr val="00B0F0"/>
                  </a:solidFill>
                </a:rPr>
                <a:t>localhost:8080/</a:t>
              </a:r>
              <a:endParaRPr lang="en-US" sz="2400" b="1" dirty="0">
                <a:solidFill>
                  <a:srgbClr val="00B0F0"/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491" y="1313921"/>
            <a:ext cx="3640509" cy="2589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90" y="1964266"/>
            <a:ext cx="2593668" cy="2453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Curved Connector 9"/>
          <p:cNvCxnSpPr/>
          <p:nvPr/>
        </p:nvCxnSpPr>
        <p:spPr>
          <a:xfrm rot="10800000" flipV="1">
            <a:off x="2616201" y="1066799"/>
            <a:ext cx="3217335" cy="1354668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flipV="1">
            <a:off x="2616200" y="2328333"/>
            <a:ext cx="3098800" cy="347134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333999" y="3420532"/>
            <a:ext cx="694267" cy="651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21111164">
            <a:off x="5161092" y="2847889"/>
            <a:ext cx="39212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Collect user input information </a:t>
            </a:r>
            <a:endParaRPr lang="en-US" sz="2200" dirty="0"/>
          </a:p>
        </p:txBody>
      </p:sp>
      <p:cxnSp>
        <p:nvCxnSpPr>
          <p:cNvPr id="22" name="Curved Connector 21"/>
          <p:cNvCxnSpPr/>
          <p:nvPr/>
        </p:nvCxnSpPr>
        <p:spPr>
          <a:xfrm rot="10800000">
            <a:off x="2556934" y="3471336"/>
            <a:ext cx="2675467" cy="237065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533" y="4496270"/>
            <a:ext cx="2646892" cy="2361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" name="Curved Connector 30"/>
          <p:cNvCxnSpPr/>
          <p:nvPr/>
        </p:nvCxnSpPr>
        <p:spPr>
          <a:xfrm flipV="1">
            <a:off x="3132668" y="5147733"/>
            <a:ext cx="1904999" cy="575733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TextBox 1036"/>
          <p:cNvSpPr txBox="1"/>
          <p:nvPr/>
        </p:nvSpPr>
        <p:spPr>
          <a:xfrm>
            <a:off x="567266" y="448733"/>
            <a:ext cx="3057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Show results</a:t>
            </a:r>
            <a:endParaRPr lang="en-US" sz="3600" b="1" dirty="0">
              <a:solidFill>
                <a:srgbClr val="00B050"/>
              </a:solidFill>
            </a:endParaRPr>
          </a:p>
        </p:txBody>
      </p:sp>
      <p:cxnSp>
        <p:nvCxnSpPr>
          <p:cNvPr id="20" name="Curved Connector 19"/>
          <p:cNvCxnSpPr/>
          <p:nvPr/>
        </p:nvCxnSpPr>
        <p:spPr>
          <a:xfrm rot="16200000" flipH="1">
            <a:off x="2197103" y="4034368"/>
            <a:ext cx="1041401" cy="372533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273122"/>
            <a:ext cx="3297238" cy="2450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399" y="5698649"/>
            <a:ext cx="1207030" cy="886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179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case: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21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 High </a:t>
            </a:r>
            <a:r>
              <a:rPr lang="en-US" dirty="0"/>
              <a:t>L</a:t>
            </a:r>
            <a:r>
              <a:rPr lang="en-US" dirty="0" smtClean="0"/>
              <a:t>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 err="1"/>
              <a:t>github</a:t>
            </a:r>
            <a:r>
              <a:rPr lang="en-US" dirty="0"/>
              <a:t> for project synchronizing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github.com/easyfly007/finalproj</a:t>
            </a:r>
            <a:endParaRPr lang="en-US" dirty="0" smtClean="0"/>
          </a:p>
          <a:p>
            <a:r>
              <a:rPr lang="en-US" dirty="0" smtClean="0"/>
              <a:t>Web based UI</a:t>
            </a:r>
          </a:p>
          <a:p>
            <a:pPr lvl="1"/>
            <a:r>
              <a:rPr lang="en-US" dirty="0" smtClean="0"/>
              <a:t>More friendly.</a:t>
            </a:r>
            <a:endParaRPr lang="en-US" dirty="0"/>
          </a:p>
          <a:p>
            <a:r>
              <a:rPr lang="en-US" dirty="0" smtClean="0"/>
              <a:t>Using </a:t>
            </a:r>
            <a:r>
              <a:rPr lang="en-US" b="1" dirty="0" err="1" smtClean="0"/>
              <a:t>Django</a:t>
            </a:r>
            <a:r>
              <a:rPr lang="en-US" dirty="0" smtClean="0"/>
              <a:t> for web frame work development</a:t>
            </a:r>
          </a:p>
          <a:p>
            <a:pPr lvl="1"/>
            <a:r>
              <a:rPr lang="en-US" dirty="0" smtClean="0"/>
              <a:t>Convenient and mature Module-View-Template framework.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b="1" dirty="0" err="1" smtClean="0"/>
              <a:t>Matplotlib</a:t>
            </a:r>
            <a:r>
              <a:rPr lang="en-US" dirty="0" smtClean="0"/>
              <a:t> </a:t>
            </a:r>
            <a:r>
              <a:rPr lang="en-US" dirty="0" smtClean="0"/>
              <a:t>module for output visualization</a:t>
            </a:r>
          </a:p>
          <a:p>
            <a:r>
              <a:rPr lang="en-US" dirty="0" smtClean="0"/>
              <a:t>Using </a:t>
            </a:r>
            <a:r>
              <a:rPr lang="en-US" b="1" dirty="0" smtClean="0"/>
              <a:t>SQLite3</a:t>
            </a:r>
            <a:r>
              <a:rPr lang="en-US" dirty="0" smtClean="0"/>
              <a:t> database</a:t>
            </a:r>
          </a:p>
          <a:p>
            <a:pPr lvl="1"/>
            <a:r>
              <a:rPr lang="en-US" dirty="0" smtClean="0"/>
              <a:t>Decouple run regression and run result.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33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 to the production server</a:t>
            </a:r>
          </a:p>
          <a:p>
            <a:r>
              <a:rPr lang="en-US" dirty="0" smtClean="0"/>
              <a:t>More simulator for benchmark (</a:t>
            </a:r>
            <a:r>
              <a:rPr lang="en-US" dirty="0" err="1" smtClean="0"/>
              <a:t>FineSim</a:t>
            </a:r>
            <a:r>
              <a:rPr lang="en-US" dirty="0" smtClean="0"/>
              <a:t>, </a:t>
            </a:r>
            <a:r>
              <a:rPr lang="en-US" dirty="0" err="1" smtClean="0"/>
              <a:t>CustomSim</a:t>
            </a:r>
            <a:r>
              <a:rPr lang="en-US" dirty="0" smtClean="0"/>
              <a:t>, HPP, etc.)</a:t>
            </a:r>
          </a:p>
          <a:p>
            <a:r>
              <a:rPr lang="en-US" dirty="0" smtClean="0"/>
              <a:t>More result (accuracy, performance, </a:t>
            </a:r>
            <a:r>
              <a:rPr lang="en-US" dirty="0" err="1" smtClean="0"/>
              <a:t>etc</a:t>
            </a:r>
            <a:r>
              <a:rPr lang="en-US" dirty="0" smtClean="0"/>
              <a:t>) for compare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60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41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Synopsys Default Color Palette (Vibrant)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F2683"/>
      </a:accent1>
      <a:accent2>
        <a:srgbClr val="F69008"/>
      </a:accent2>
      <a:accent3>
        <a:srgbClr val="46AA42"/>
      </a:accent3>
      <a:accent4>
        <a:srgbClr val="C41300"/>
      </a:accent4>
      <a:accent5>
        <a:srgbClr val="BCBCBC"/>
      </a:accent5>
      <a:accent6>
        <a:srgbClr val="0072AC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Presentation14" id="{1DEE5F57-5DCB-45F8-A6FA-58986F233B4C}" vid="{50C30E09-ECD4-492B-B5B5-A3292FDD00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1502</TotalTime>
  <Words>177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blank</vt:lpstr>
      <vt:lpstr>A simulation Benchmark System</vt:lpstr>
      <vt:lpstr>Project specification</vt:lpstr>
      <vt:lpstr>PowerPoint Presentation</vt:lpstr>
      <vt:lpstr>PowerPoint Presentation</vt:lpstr>
      <vt:lpstr>Show case:</vt:lpstr>
      <vt:lpstr>Technique High Light</vt:lpstr>
      <vt:lpstr>Next step:</vt:lpstr>
      <vt:lpstr>PowerPoint Presentation</vt:lpstr>
    </vt:vector>
  </TitlesOfParts>
  <Company>Synopsys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simulation benchmark system</dc:title>
  <dc:creator>synopsys</dc:creator>
  <cp:lastModifiedBy>synopsys</cp:lastModifiedBy>
  <cp:revision>28</cp:revision>
  <dcterms:created xsi:type="dcterms:W3CDTF">2015-05-18T10:00:54Z</dcterms:created>
  <dcterms:modified xsi:type="dcterms:W3CDTF">2015-05-21T08:26:38Z</dcterms:modified>
</cp:coreProperties>
</file>