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8" r:id="rId3"/>
    <p:sldId id="279" r:id="rId4"/>
    <p:sldId id="290" r:id="rId5"/>
    <p:sldId id="288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89" r:id="rId18"/>
    <p:sldId id="270" r:id="rId19"/>
    <p:sldId id="271" r:id="rId20"/>
    <p:sldId id="285" r:id="rId21"/>
    <p:sldId id="273" r:id="rId22"/>
    <p:sldId id="274" r:id="rId23"/>
    <p:sldId id="275" r:id="rId24"/>
    <p:sldId id="276" r:id="rId25"/>
    <p:sldId id="286" r:id="rId26"/>
    <p:sldId id="283" r:id="rId27"/>
    <p:sldId id="284" r:id="rId28"/>
    <p:sldId id="277" r:id="rId29"/>
    <p:sldId id="278" r:id="rId30"/>
    <p:sldId id="280" r:id="rId31"/>
    <p:sldId id="287" r:id="rId32"/>
    <p:sldId id="282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ooc.com/video/337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://www.liaoxuefeng.com/wiki/001374738125095c955c1e6d8bb493182103fac9270762a00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r>
              <a:rPr lang="en-US" dirty="0"/>
              <a:t> </a:t>
            </a:r>
            <a:r>
              <a:rPr lang="en-US" dirty="0" smtClean="0"/>
              <a:t>and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264" y="3124200"/>
            <a:ext cx="7315200" cy="2335377"/>
          </a:xfrm>
        </p:spPr>
        <p:txBody>
          <a:bodyPr/>
          <a:lstStyle/>
          <a:p>
            <a:r>
              <a:rPr lang="en-US" dirty="0" smtClean="0"/>
              <a:t>HSPICE </a:t>
            </a:r>
            <a:r>
              <a:rPr lang="en-US" dirty="0" err="1" smtClean="0"/>
              <a:t>PySIG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Yifei Huang</a:t>
            </a:r>
          </a:p>
          <a:p>
            <a:pPr algn="r"/>
            <a:r>
              <a:rPr lang="en-US" dirty="0" smtClean="0"/>
              <a:t>2014-11-05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9058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0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Another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””” this is another comments that can cross line</a:t>
            </a:r>
          </a:p>
          <a:p>
            <a:r>
              <a:rPr lang="en-US" dirty="0" smtClean="0"/>
              <a:t>Cross line</a:t>
            </a:r>
          </a:p>
          <a:p>
            <a:r>
              <a:rPr lang="en-US" dirty="0" smtClean="0"/>
              <a:t>Cross line2</a:t>
            </a:r>
          </a:p>
          <a:p>
            <a:r>
              <a:rPr lang="en-US" dirty="0" smtClean="0"/>
              <a:t>The end of comments ”””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1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1520" y="2636912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131840" y="3068960"/>
            <a:ext cx="5760640" cy="2376264"/>
          </a:xfrm>
          <a:prstGeom prst="wedgeRoundRectCallout">
            <a:avLst>
              <a:gd name="adj1" fmla="val -35095"/>
              <a:gd name="adj2" fmla="val -7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Try for string:</a:t>
            </a:r>
          </a:p>
          <a:p>
            <a:endParaRPr lang="en-US" sz="2400" dirty="0" smtClean="0"/>
          </a:p>
          <a:p>
            <a:r>
              <a:rPr lang="en-US" sz="2400" i="1" dirty="0" smtClean="0"/>
              <a:t>a=”</a:t>
            </a:r>
            <a:r>
              <a:rPr lang="en-US" sz="2400" i="1" dirty="0" err="1" smtClean="0"/>
              <a:t>Tom”+”Jerry</a:t>
            </a:r>
            <a:r>
              <a:rPr lang="en-US" sz="2400" i="1" dirty="0" smtClean="0"/>
              <a:t>”</a:t>
            </a:r>
          </a:p>
          <a:p>
            <a:r>
              <a:rPr lang="en-US" sz="2400" i="1" dirty="0"/>
              <a:t>p</a:t>
            </a:r>
            <a:r>
              <a:rPr lang="en-US" sz="2400" i="1" dirty="0" smtClean="0"/>
              <a:t>rint 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177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3717032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131840" y="3068960"/>
            <a:ext cx="5760640" cy="2376264"/>
          </a:xfrm>
          <a:prstGeom prst="wedgeRoundRectCallout">
            <a:avLst>
              <a:gd name="adj1" fmla="val -35095"/>
              <a:gd name="adj2" fmla="val -7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Not only for numbers, but also for string</a:t>
            </a:r>
          </a:p>
          <a:p>
            <a:endParaRPr lang="en-US" sz="2400" dirty="0"/>
          </a:p>
          <a:p>
            <a:r>
              <a:rPr lang="en-US" sz="2400" i="1" dirty="0" smtClean="0"/>
              <a:t>print “test”*3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54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3717032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131840" y="3068960"/>
            <a:ext cx="5760640" cy="2376264"/>
          </a:xfrm>
          <a:prstGeom prst="wedgeRoundRectCallout">
            <a:avLst>
              <a:gd name="adj1" fmla="val -32690"/>
              <a:gd name="adj2" fmla="val -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What does ** mean?</a:t>
            </a:r>
          </a:p>
          <a:p>
            <a:endParaRPr lang="en-US" sz="2400" dirty="0" smtClean="0"/>
          </a:p>
          <a:p>
            <a:endParaRPr lang="en-US" sz="2400" i="1" dirty="0" smtClean="0"/>
          </a:p>
          <a:p>
            <a:r>
              <a:rPr lang="en-US" sz="2400" i="1" dirty="0"/>
              <a:t>p</a:t>
            </a:r>
            <a:r>
              <a:rPr lang="en-US" sz="2400" i="1" dirty="0" smtClean="0"/>
              <a:t>rint 4**3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7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4077072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059832" y="2924944"/>
            <a:ext cx="5760640" cy="2448272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/>
              <a:t>print 9/5</a:t>
            </a:r>
          </a:p>
          <a:p>
            <a:r>
              <a:rPr lang="en-US" sz="2400" i="1" dirty="0" smtClean="0"/>
              <a:t>print 9%5</a:t>
            </a:r>
          </a:p>
          <a:p>
            <a:endParaRPr lang="en-US" sz="2400" i="1" dirty="0" smtClean="0"/>
          </a:p>
          <a:p>
            <a:r>
              <a:rPr lang="en-US" sz="2400" dirty="0" smtClean="0"/>
              <a:t>If I want to get 1.8, try</a:t>
            </a:r>
          </a:p>
          <a:p>
            <a:r>
              <a:rPr lang="en-US" sz="2400" i="1" dirty="0" smtClean="0"/>
              <a:t>print 9.0/5</a:t>
            </a:r>
          </a:p>
          <a:p>
            <a:r>
              <a:rPr lang="en-US" sz="2400" i="1" dirty="0" smtClean="0"/>
              <a:t>print 9/5.0</a:t>
            </a:r>
            <a:endParaRPr lang="en-US" sz="2400" i="1" dirty="0"/>
          </a:p>
        </p:txBody>
      </p:sp>
      <p:sp>
        <p:nvSpPr>
          <p:cNvPr id="7" name="Oval 6"/>
          <p:cNvSpPr/>
          <p:nvPr/>
        </p:nvSpPr>
        <p:spPr>
          <a:xfrm>
            <a:off x="251520" y="3356992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Numbers and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35575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059832" y="2924944"/>
            <a:ext cx="5760640" cy="2448272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/>
              <a:t>No ++, no -- for python</a:t>
            </a:r>
          </a:p>
          <a:p>
            <a:r>
              <a:rPr lang="en-US" sz="2400" i="1" dirty="0" smtClean="0"/>
              <a:t>But you can use += , -=</a:t>
            </a:r>
          </a:p>
          <a:p>
            <a:endParaRPr lang="en-US" sz="2400" i="1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A++</a:t>
            </a:r>
          </a:p>
          <a:p>
            <a:r>
              <a:rPr lang="en-US" sz="2400" i="1" dirty="0" smtClean="0">
                <a:solidFill>
                  <a:srgbClr val="92D050"/>
                </a:solidFill>
              </a:rPr>
              <a:t>A+=1</a:t>
            </a:r>
          </a:p>
        </p:txBody>
      </p:sp>
    </p:spTree>
    <p:extLst>
      <p:ext uri="{BB962C8B-B14F-4D97-AF65-F5344CB8AC3E}">
        <p14:creationId xmlns:p14="http://schemas.microsoft.com/office/powerpoint/2010/main" val="3116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Variable and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89040"/>
            <a:ext cx="2592288" cy="2533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270892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FROTRAN</a:t>
            </a:r>
          </a:p>
          <a:p>
            <a:pPr algn="ctr"/>
            <a:r>
              <a:rPr lang="en-US" sz="2000" dirty="0" smtClean="0"/>
              <a:t>static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491880" y="270892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C++</a:t>
            </a:r>
          </a:p>
          <a:p>
            <a:pPr algn="ctr"/>
            <a:r>
              <a:rPr lang="en-US" sz="2000" i="1" dirty="0" smtClean="0"/>
              <a:t>static</a:t>
            </a:r>
            <a:endParaRPr lang="en-US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6228184" y="270892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Python</a:t>
            </a:r>
          </a:p>
          <a:p>
            <a:pPr algn="ctr"/>
            <a:r>
              <a:rPr lang="en-US" sz="2000" i="1" dirty="0" smtClean="0"/>
              <a:t>dynamic</a:t>
            </a:r>
            <a:endParaRPr lang="en-US" sz="20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6"/>
          <a:stretch/>
        </p:blipFill>
        <p:spPr bwMode="auto">
          <a:xfrm>
            <a:off x="3635895" y="3789040"/>
            <a:ext cx="251124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2448272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9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43808" y="2492896"/>
            <a:ext cx="6048672" cy="2448272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What’s the range for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number?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a=1234567891011121314151617181920</a:t>
            </a:r>
          </a:p>
          <a:p>
            <a:r>
              <a:rPr lang="en-US" sz="2400" i="1" dirty="0"/>
              <a:t>p</a:t>
            </a:r>
            <a:r>
              <a:rPr lang="en-US" sz="2400" i="1" dirty="0" smtClean="0"/>
              <a:t>rint a</a:t>
            </a:r>
          </a:p>
          <a:p>
            <a:r>
              <a:rPr lang="en-US" sz="2400" i="1" dirty="0" smtClean="0"/>
              <a:t>(</a:t>
            </a:r>
            <a:r>
              <a:rPr lang="en-US" sz="2400" i="1" dirty="0"/>
              <a:t>Auto switch to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smtClean="0"/>
              <a:t>Long)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2708920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016" y="2636912"/>
            <a:ext cx="3923928" cy="38164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Best practice from IG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Bi-weekly presentation and discussion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Group study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Everybody can be a learner and a teacher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Code study and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hxx.jbedu.net/images/uploadfiles/20110428080042_ne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6" b="23614"/>
          <a:stretch/>
        </p:blipFill>
        <p:spPr bwMode="auto">
          <a:xfrm>
            <a:off x="3815322" y="2564904"/>
            <a:ext cx="529318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536" y="3284984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203848" y="2564904"/>
            <a:ext cx="4392488" cy="4032448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True/False    and/or/not</a:t>
            </a:r>
          </a:p>
          <a:p>
            <a:endParaRPr lang="en-US" sz="2400" dirty="0"/>
          </a:p>
          <a:p>
            <a:r>
              <a:rPr lang="en-US" i="1" dirty="0" smtClean="0"/>
              <a:t>print True and False</a:t>
            </a:r>
          </a:p>
          <a:p>
            <a:r>
              <a:rPr lang="en-US" i="1" dirty="0" smtClean="0"/>
              <a:t>print True or False</a:t>
            </a:r>
          </a:p>
          <a:p>
            <a:r>
              <a:rPr lang="en-US" i="1" dirty="0" smtClean="0"/>
              <a:t>print not True</a:t>
            </a:r>
          </a:p>
          <a:p>
            <a:endParaRPr lang="en-US" i="1" dirty="0"/>
          </a:p>
          <a:p>
            <a:r>
              <a:rPr lang="en-US" i="1" dirty="0" smtClean="0"/>
              <a:t>If a&gt;0: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print  “a&gt;0”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lif</a:t>
            </a:r>
            <a:r>
              <a:rPr lang="en-US" i="1" dirty="0" smtClean="0"/>
              <a:t> a&lt;0: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print “a&lt;0”</a:t>
            </a:r>
          </a:p>
          <a:p>
            <a:r>
              <a:rPr lang="en-US" i="1" dirty="0"/>
              <a:t>e</a:t>
            </a:r>
            <a:r>
              <a:rPr lang="en-US" i="1" dirty="0" smtClean="0"/>
              <a:t>lse: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print “a=0”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</p:spTree>
    <p:extLst>
      <p:ext uri="{BB962C8B-B14F-4D97-AF65-F5344CB8AC3E}">
        <p14:creationId xmlns:p14="http://schemas.microsoft.com/office/powerpoint/2010/main" val="23906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15816" y="2564904"/>
            <a:ext cx="6048672" cy="4032448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name=‘A’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name=“A”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name=“my name is ‘Lucy’ ”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name=‘my name is </a:t>
            </a:r>
            <a:r>
              <a:rPr lang="en-US" sz="2000" i="1" dirty="0" smtClean="0"/>
              <a:t>“Lucy” ’ </a:t>
            </a:r>
          </a:p>
          <a:p>
            <a:r>
              <a:rPr lang="en-US" sz="2000" i="1" dirty="0" smtClean="0"/>
              <a:t>name=“my name is \”Lucy\” ”</a:t>
            </a:r>
          </a:p>
          <a:p>
            <a:r>
              <a:rPr lang="en-US" sz="2000" i="1" dirty="0" smtClean="0"/>
              <a:t>name=“my name is:\n Lucy”</a:t>
            </a:r>
          </a:p>
          <a:p>
            <a:r>
              <a:rPr lang="en-US" sz="2000" i="1" dirty="0" smtClean="0"/>
              <a:t>name=“my name is:”+“ Lucy”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name=”””</a:t>
            </a:r>
          </a:p>
          <a:p>
            <a:r>
              <a:rPr lang="en-US" sz="2000" i="1" dirty="0" smtClean="0"/>
              <a:t>My name is Lucy </a:t>
            </a:r>
          </a:p>
          <a:p>
            <a:r>
              <a:rPr lang="en-US" sz="2000" i="1" dirty="0" smtClean="0"/>
              <a:t>I am 12 </a:t>
            </a:r>
          </a:p>
          <a:p>
            <a:r>
              <a:rPr lang="en-US" sz="2000" i="1" dirty="0" smtClean="0"/>
              <a:t>I love python</a:t>
            </a:r>
          </a:p>
          <a:p>
            <a:r>
              <a:rPr lang="en-US" sz="2000" i="1" dirty="0" smtClean="0"/>
              <a:t>”””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789040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</p:spTree>
    <p:extLst>
      <p:ext uri="{BB962C8B-B14F-4D97-AF65-F5344CB8AC3E}">
        <p14:creationId xmlns:p14="http://schemas.microsoft.com/office/powerpoint/2010/main" val="40550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15816" y="2564904"/>
            <a:ext cx="6048672" cy="4032448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Like a vector&lt;&gt; in C++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But more flexible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i="1" dirty="0" smtClean="0">
                <a:solidFill>
                  <a:schemeClr val="bg1"/>
                </a:solidFill>
              </a:rPr>
              <a:t>A=list()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A=[1,2,3,”name”, 3.14]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B=[A, 4.5]</a:t>
            </a:r>
          </a:p>
          <a:p>
            <a:r>
              <a:rPr lang="en-US" sz="2000" i="1" dirty="0" err="1" smtClean="0">
                <a:solidFill>
                  <a:schemeClr val="bg1"/>
                </a:solidFill>
              </a:rPr>
              <a:t>A.pop</a:t>
            </a:r>
            <a:r>
              <a:rPr lang="en-US" sz="2000" i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2000" i="1" dirty="0" err="1" smtClean="0">
                <a:solidFill>
                  <a:schemeClr val="bg1"/>
                </a:solidFill>
              </a:rPr>
              <a:t>A.append</a:t>
            </a:r>
            <a:r>
              <a:rPr lang="en-US" sz="2000" i="1" dirty="0" smtClean="0">
                <a:solidFill>
                  <a:schemeClr val="bg1"/>
                </a:solidFill>
              </a:rPr>
              <a:t>(9)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p</a:t>
            </a:r>
            <a:r>
              <a:rPr lang="en-US" sz="2000" i="1" dirty="0" smtClean="0">
                <a:solidFill>
                  <a:schemeClr val="bg1"/>
                </a:solidFill>
              </a:rPr>
              <a:t>rint a[0]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print a[-1]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print a[0:2]</a:t>
            </a:r>
          </a:p>
        </p:txBody>
      </p:sp>
      <p:sp>
        <p:nvSpPr>
          <p:cNvPr id="6" name="Oval 5"/>
          <p:cNvSpPr/>
          <p:nvPr/>
        </p:nvSpPr>
        <p:spPr>
          <a:xfrm>
            <a:off x="323528" y="4365104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15816" y="2564904"/>
            <a:ext cx="6048672" cy="4032448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Like a list, but immutable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Safe.</a:t>
            </a:r>
          </a:p>
          <a:p>
            <a:endParaRPr lang="en-US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A=(3, 3.14)</a:t>
            </a:r>
          </a:p>
        </p:txBody>
      </p:sp>
      <p:sp>
        <p:nvSpPr>
          <p:cNvPr id="6" name="Oval 5"/>
          <p:cNvSpPr/>
          <p:nvPr/>
        </p:nvSpPr>
        <p:spPr>
          <a:xfrm>
            <a:off x="323528" y="4869160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15816" y="2564904"/>
            <a:ext cx="6048672" cy="4032448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d</a:t>
            </a:r>
            <a:r>
              <a:rPr lang="en-US" sz="2400" dirty="0" err="1" smtClean="0">
                <a:solidFill>
                  <a:schemeClr val="bg1"/>
                </a:solidFill>
              </a:rPr>
              <a:t>ict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Like the map in C++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Key</a:t>
            </a:r>
            <a:r>
              <a:rPr lang="en-US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value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pairs group</a:t>
            </a:r>
          </a:p>
          <a:p>
            <a:r>
              <a:rPr lang="en-US" sz="20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A={‘</a:t>
            </a:r>
            <a:r>
              <a:rPr lang="en-US" sz="2000" i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name’:’Tom</a:t>
            </a:r>
            <a:r>
              <a:rPr lang="en-US" sz="20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’, ‘age’:16}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set: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Like the set in C++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A=set()</a:t>
            </a:r>
          </a:p>
          <a:p>
            <a:r>
              <a:rPr lang="en-US" sz="2000" i="1" dirty="0" err="1" smtClean="0">
                <a:solidFill>
                  <a:schemeClr val="bg1"/>
                </a:solidFill>
              </a:rPr>
              <a:t>A.add</a:t>
            </a:r>
            <a:r>
              <a:rPr lang="en-US" sz="2000" i="1" dirty="0" smtClean="0">
                <a:solidFill>
                  <a:schemeClr val="bg1"/>
                </a:solidFill>
              </a:rPr>
              <a:t>(5)</a:t>
            </a:r>
          </a:p>
          <a:p>
            <a:r>
              <a:rPr lang="en-US" sz="2000" i="1" dirty="0" err="1" smtClean="0">
                <a:solidFill>
                  <a:schemeClr val="bg1"/>
                </a:solidFill>
              </a:rPr>
              <a:t>A.remove</a:t>
            </a:r>
            <a:r>
              <a:rPr lang="en-US" sz="2000" i="1" dirty="0" smtClean="0">
                <a:solidFill>
                  <a:schemeClr val="bg1"/>
                </a:solidFill>
              </a:rPr>
              <a:t>(5)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3528" y="5301208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Variable and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/float	</a:t>
            </a:r>
          </a:p>
          <a:p>
            <a:r>
              <a:rPr lang="en-US" dirty="0"/>
              <a:t>Boole 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	</a:t>
            </a:r>
          </a:p>
          <a:p>
            <a:r>
              <a:rPr lang="en-US" dirty="0" err="1"/>
              <a:t>dict</a:t>
            </a:r>
            <a:r>
              <a:rPr lang="en-US" dirty="0"/>
              <a:t>/set</a:t>
            </a:r>
          </a:p>
          <a:p>
            <a:r>
              <a:rPr lang="en-US" b="1" dirty="0"/>
              <a:t>C</a:t>
            </a:r>
            <a:r>
              <a:rPr lang="en-US" dirty="0"/>
              <a:t>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59832" y="3789040"/>
            <a:ext cx="3384376" cy="1800200"/>
          </a:xfrm>
          <a:prstGeom prst="wedgeRoundRectCallout">
            <a:avLst>
              <a:gd name="adj1" fmla="val -36057"/>
              <a:gd name="adj2" fmla="val -1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A special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one:</a:t>
            </a:r>
          </a:p>
          <a:p>
            <a:endParaRPr lang="en-US" sz="2200" i="1" dirty="0" smtClean="0">
              <a:solidFill>
                <a:schemeClr val="bg1"/>
              </a:solidFill>
            </a:endParaRPr>
          </a:p>
          <a:p>
            <a:r>
              <a:rPr lang="en-US" sz="2200" i="1" dirty="0" smtClean="0">
                <a:solidFill>
                  <a:schemeClr val="bg1"/>
                </a:solidFill>
              </a:rPr>
              <a:t>None</a:t>
            </a:r>
          </a:p>
          <a:p>
            <a:r>
              <a:rPr lang="en-US" sz="2200" i="1" dirty="0">
                <a:solidFill>
                  <a:schemeClr val="bg1"/>
                </a:solidFill>
              </a:rPr>
              <a:t>t</a:t>
            </a:r>
            <a:r>
              <a:rPr lang="en-US" sz="2200" i="1" dirty="0" smtClean="0">
                <a:solidFill>
                  <a:schemeClr val="bg1"/>
                </a:solidFill>
              </a:rPr>
              <a:t>ype(a)</a:t>
            </a:r>
          </a:p>
        </p:txBody>
      </p:sp>
    </p:spTree>
    <p:extLst>
      <p:ext uri="{BB962C8B-B14F-4D97-AF65-F5344CB8AC3E}">
        <p14:creationId xmlns:p14="http://schemas.microsoft.com/office/powerpoint/2010/main" val="33843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Variable and Names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/>
              <a:buChar char="Ø"/>
            </a:pPr>
            <a:r>
              <a:rPr lang="en-US" dirty="0" smtClean="0"/>
              <a:t>a, b=1, 2</a:t>
            </a:r>
          </a:p>
          <a:p>
            <a:pPr marL="342900" indent="-342900">
              <a:buFont typeface="Wingdings"/>
              <a:buChar char="Ø"/>
            </a:pPr>
            <a:r>
              <a:rPr lang="en-US" dirty="0" smtClean="0"/>
              <a:t>a, b=b, a</a:t>
            </a:r>
          </a:p>
          <a:p>
            <a:pPr marL="342900" indent="-342900">
              <a:buFont typeface="Wingdings"/>
              <a:buChar char="Ø"/>
            </a:pPr>
            <a:r>
              <a:rPr lang="en-US" dirty="0"/>
              <a:t>a</a:t>
            </a:r>
            <a:r>
              <a:rPr lang="en-US" dirty="0" smtClean="0"/>
              <a:t>=b=1</a:t>
            </a:r>
          </a:p>
          <a:p>
            <a:pPr marL="342900" indent="-342900">
              <a:buFont typeface="Wingdings"/>
              <a:buChar char="Ø"/>
            </a:pP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 smtClean="0"/>
              <a:t> in range(10):</a:t>
            </a:r>
          </a:p>
          <a:p>
            <a:pPr marL="620712" lvl="1" indent="-342900">
              <a:buFont typeface="Wingdings"/>
              <a:buChar char="Ø"/>
            </a:pPr>
            <a:r>
              <a:rPr lang="en-US" dirty="0" smtClean="0"/>
              <a:t>pass</a:t>
            </a:r>
          </a:p>
          <a:p>
            <a:pPr marL="342900" indent="-342900">
              <a:buFont typeface="Wingdings"/>
              <a:buChar char="Ø"/>
            </a:pPr>
            <a:r>
              <a:rPr lang="en-US" dirty="0" smtClean="0"/>
              <a:t>for key, value in </a:t>
            </a:r>
            <a:r>
              <a:rPr lang="en-US" dirty="0" err="1" smtClean="0"/>
              <a:t>thedict.items</a:t>
            </a:r>
            <a:r>
              <a:rPr lang="en-US" dirty="0" smtClean="0"/>
              <a:t>():</a:t>
            </a:r>
          </a:p>
          <a:p>
            <a:pPr marL="620712" lvl="1" indent="-342900">
              <a:buFont typeface="Wingdings"/>
              <a:buChar char="Ø"/>
            </a:pPr>
            <a:r>
              <a:rPr lang="en-US" dirty="0"/>
              <a:t>p</a:t>
            </a:r>
            <a:r>
              <a:rPr lang="en-US" dirty="0" smtClean="0"/>
              <a:t>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738491">
            <a:off x="1356003" y="3780984"/>
            <a:ext cx="5829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You Will Like It </a:t>
            </a:r>
            <a:r>
              <a:rPr lang="en-US" sz="5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Format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2448272" cy="419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3140968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Python is short and elegant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Uniform format and coding style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Hard to use copy/paste</a:t>
            </a:r>
          </a:p>
          <a:p>
            <a:pPr marL="342900" indent="-342900">
              <a:buAutoNum type="arabicPeriod"/>
            </a:pPr>
            <a:r>
              <a:rPr lang="en-US" dirty="0" smtClean="0"/>
              <a:t>Python is case sensitive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229200"/>
            <a:ext cx="2065099" cy="741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VS Immutable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9592" y="2636912"/>
            <a:ext cx="7543800" cy="355979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/float/string/tuple VS list/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1560" y="3284984"/>
            <a:ext cx="201622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/>
              <a:t>a=“ABC”</a:t>
            </a:r>
          </a:p>
          <a:p>
            <a:r>
              <a:rPr lang="en-US" sz="2000" i="1" dirty="0" smtClean="0"/>
              <a:t>b=a</a:t>
            </a:r>
          </a:p>
          <a:p>
            <a:r>
              <a:rPr lang="en-US" sz="2000" i="1" dirty="0" smtClean="0"/>
              <a:t>print a</a:t>
            </a:r>
          </a:p>
          <a:p>
            <a:r>
              <a:rPr lang="en-US" sz="2000" i="1" dirty="0" smtClean="0"/>
              <a:t>print b</a:t>
            </a:r>
          </a:p>
          <a:p>
            <a:r>
              <a:rPr lang="en-US" sz="2000" i="1" dirty="0"/>
              <a:t>a</a:t>
            </a:r>
            <a:r>
              <a:rPr lang="en-US" sz="2000" i="1" dirty="0" smtClean="0"/>
              <a:t>=“XYZ”</a:t>
            </a:r>
          </a:p>
          <a:p>
            <a:r>
              <a:rPr lang="en-US" sz="2000" i="1" dirty="0" smtClean="0"/>
              <a:t>print a</a:t>
            </a:r>
          </a:p>
          <a:p>
            <a:r>
              <a:rPr lang="en-US" sz="2000" i="1" dirty="0"/>
              <a:t>p</a:t>
            </a:r>
            <a:r>
              <a:rPr lang="en-US" sz="2000" i="1" dirty="0" smtClean="0"/>
              <a:t>rint b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14" y="3301157"/>
            <a:ext cx="3057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2809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57192"/>
            <a:ext cx="2752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300192" y="3356992"/>
            <a:ext cx="2592288" cy="2896997"/>
            <a:chOff x="6444208" y="3356992"/>
            <a:chExt cx="2592288" cy="2896997"/>
          </a:xfrm>
        </p:grpSpPr>
        <p:sp>
          <p:nvSpPr>
            <p:cNvPr id="24" name="Rectangle 23"/>
            <p:cNvSpPr/>
            <p:nvPr/>
          </p:nvSpPr>
          <p:spPr>
            <a:xfrm>
              <a:off x="6444208" y="4707555"/>
              <a:ext cx="2592288" cy="7200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‘XYZ’</a:t>
              </a:r>
              <a:endParaRPr 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52320" y="4725144"/>
              <a:ext cx="216024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76256" y="5499643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[0]=‘k’</a:t>
              </a:r>
              <a:endParaRPr lang="en-US" dirty="0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2" b="3435"/>
            <a:stretch/>
          </p:blipFill>
          <p:spPr bwMode="auto">
            <a:xfrm>
              <a:off x="7956376" y="5589240"/>
              <a:ext cx="660567" cy="664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6444208" y="3356992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 smtClean="0"/>
                <a:t>a=“XYZ”</a:t>
              </a:r>
            </a:p>
            <a:p>
              <a:r>
                <a:rPr lang="en-US" i="1" dirty="0" smtClean="0"/>
                <a:t>print </a:t>
              </a:r>
              <a:r>
                <a:rPr lang="en-US" i="1" dirty="0"/>
                <a:t>a[0]</a:t>
              </a:r>
            </a:p>
            <a:p>
              <a:r>
                <a:rPr lang="en-US" i="1" dirty="0"/>
                <a:t>a[0]=‘k’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34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VS Immutable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9592" y="2636912"/>
            <a:ext cx="7543800" cy="355979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/float/string/tuple VS list/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1520" y="3573016"/>
            <a:ext cx="2376264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A=list()</a:t>
            </a:r>
          </a:p>
          <a:p>
            <a:r>
              <a:rPr lang="en-US" sz="2400" dirty="0" smtClean="0"/>
              <a:t>B=A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rint A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rint B</a:t>
            </a:r>
          </a:p>
          <a:p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915816" y="3645024"/>
            <a:ext cx="280831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A.append</a:t>
            </a:r>
            <a:r>
              <a:rPr lang="en-US" sz="2400" dirty="0"/>
              <a:t>(2)</a:t>
            </a:r>
          </a:p>
          <a:p>
            <a:r>
              <a:rPr lang="en-US" sz="2400" dirty="0" err="1"/>
              <a:t>A.append</a:t>
            </a:r>
            <a:r>
              <a:rPr lang="en-US" sz="2400" dirty="0"/>
              <a:t>(3)</a:t>
            </a:r>
          </a:p>
          <a:p>
            <a:r>
              <a:rPr lang="en-US" sz="2400" dirty="0" err="1"/>
              <a:t>A.remove</a:t>
            </a:r>
            <a:r>
              <a:rPr lang="en-US" sz="2400" dirty="0"/>
              <a:t>(3)</a:t>
            </a:r>
          </a:p>
          <a:p>
            <a:r>
              <a:rPr lang="en-US" sz="2400" dirty="0" smtClean="0"/>
              <a:t>print </a:t>
            </a:r>
            <a:r>
              <a:rPr lang="en-US" sz="2400" dirty="0"/>
              <a:t>A</a:t>
            </a:r>
          </a:p>
          <a:p>
            <a:r>
              <a:rPr lang="en-US" sz="2400" dirty="0" smtClean="0"/>
              <a:t>print B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084168" y="3645024"/>
            <a:ext cx="241176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</a:t>
            </a:r>
            <a:r>
              <a:rPr lang="en-US" sz="2400" dirty="0"/>
              <a:t>=[5,6,7]</a:t>
            </a:r>
          </a:p>
          <a:p>
            <a:r>
              <a:rPr lang="en-US" sz="2400" dirty="0" smtClean="0"/>
              <a:t>print </a:t>
            </a:r>
            <a:r>
              <a:rPr lang="en-US" sz="2400" dirty="0"/>
              <a:t>A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rint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3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7025"/>
              </p:ext>
            </p:extLst>
          </p:nvPr>
        </p:nvGraphicFramePr>
        <p:xfrm>
          <a:off x="611560" y="692696"/>
          <a:ext cx="7416824" cy="437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944216"/>
                <a:gridCol w="1872208"/>
              </a:tblGrid>
              <a:tr h="534917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Xuefeng Chen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Jiajun Chen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Yongxin</a:t>
                      </a:r>
                      <a:r>
                        <a:rPr lang="en-US" b="1" dirty="0" smtClean="0"/>
                        <a:t> Tan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Yan Wei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Dehuang Wu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Xiaowen Tong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Yanghui Xiao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Huihuang Li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Lianpeng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Jinghua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Yifei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Zhaojie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 Dong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Lijuan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Huang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Jianbiao Liao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Xuguang</a:t>
                      </a:r>
                      <a:r>
                        <a:rPr lang="en-US" dirty="0" smtClean="0"/>
                        <a:t> Shen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Yuli Zhang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 Luo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Tingting Jiang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 sun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Xiaonan Shi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help?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&gt; help()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LPTHW ex06-&gt;ex14</a:t>
            </a:r>
          </a:p>
          <a:p>
            <a:r>
              <a:rPr lang="en-US" dirty="0" smtClean="0"/>
              <a:t>2. Introduction for string module?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responsibility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Slides </a:t>
            </a:r>
            <a:r>
              <a:rPr lang="en-US" dirty="0"/>
              <a:t>prepare and present on the bi-weekly meeting</a:t>
            </a:r>
          </a:p>
          <a:p>
            <a:pPr marL="342900" indent="-342900">
              <a:buAutoNum type="arabicPeriod"/>
            </a:pPr>
            <a:r>
              <a:rPr lang="en-US" dirty="0"/>
              <a:t>Book meeting room and sent invitation</a:t>
            </a:r>
          </a:p>
          <a:p>
            <a:pPr marL="342900" indent="-342900">
              <a:buAutoNum type="arabicPeriod"/>
            </a:pPr>
            <a:r>
              <a:rPr lang="en-US" dirty="0"/>
              <a:t>Book lunch, reimbursement application on GEMS</a:t>
            </a:r>
          </a:p>
          <a:p>
            <a:pPr marL="342900" indent="-342900"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AutoNum type="arabicPeriod"/>
            </a:pPr>
            <a:r>
              <a:rPr lang="en-US" dirty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340768"/>
            <a:ext cx="7920880" cy="4752528"/>
          </a:xfrm>
        </p:spPr>
        <p:txBody>
          <a:bodyPr numCol="2"/>
          <a:lstStyle/>
          <a:p>
            <a:r>
              <a:rPr lang="en-US" dirty="0" smtClean="0"/>
              <a:t>Chap 00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chap 05</a:t>
            </a:r>
          </a:p>
          <a:p>
            <a:pPr lvl="1"/>
            <a:r>
              <a:rPr lang="en-US" dirty="0" smtClean="0"/>
              <a:t>Kick off, introduction</a:t>
            </a:r>
          </a:p>
          <a:p>
            <a:r>
              <a:rPr lang="en-US" dirty="0" smtClean="0"/>
              <a:t>Chap 06</a:t>
            </a:r>
            <a:r>
              <a:rPr lang="en-US" dirty="0" smtClean="0">
                <a:sym typeface="Wingdings" panose="05000000000000000000" pitchFamily="2" charset="2"/>
              </a:rPr>
              <a:t>chap 14</a:t>
            </a:r>
          </a:p>
          <a:p>
            <a:pPr lvl="1"/>
            <a:r>
              <a:rPr lang="en-US" dirty="0" smtClean="0"/>
              <a:t>String, Input, output</a:t>
            </a:r>
          </a:p>
          <a:p>
            <a:r>
              <a:rPr lang="en-US" dirty="0" smtClean="0"/>
              <a:t>Chap 15</a:t>
            </a:r>
            <a:r>
              <a:rPr lang="en-US" dirty="0" smtClean="0">
                <a:sym typeface="Wingdings" panose="05000000000000000000" pitchFamily="2" charset="2"/>
              </a:rPr>
              <a:t>chap 22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 and function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23chap 30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and </a:t>
            </a: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oole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31chap 36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Loop and switch</a:t>
            </a:r>
          </a:p>
          <a:p>
            <a:r>
              <a:rPr lang="en-US" dirty="0">
                <a:sym typeface="Wingdings" panose="05000000000000000000" pitchFamily="2" charset="2"/>
              </a:rPr>
              <a:t>Chap 37chap 41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List and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Chap 42chap 45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</a:t>
            </a:r>
          </a:p>
          <a:p>
            <a:r>
              <a:rPr lang="en-US" dirty="0">
                <a:sym typeface="Wingdings" panose="05000000000000000000" pitchFamily="2" charset="2"/>
              </a:rPr>
              <a:t>Chap 46</a:t>
            </a:r>
            <a:r>
              <a:rPr lang="en-US" dirty="0" smtClean="0">
                <a:sym typeface="Wingdings" panose="05000000000000000000" pitchFamily="2" charset="2"/>
              </a:rPr>
              <a:t>chap 49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Project structure and testing</a:t>
            </a:r>
          </a:p>
          <a:p>
            <a:r>
              <a:rPr lang="en-US" dirty="0">
                <a:sym typeface="Wingdings" panose="05000000000000000000" pitchFamily="2" charset="2"/>
              </a:rPr>
              <a:t>Chap 50</a:t>
            </a:r>
            <a:r>
              <a:rPr lang="en-US" dirty="0" smtClean="0">
                <a:sym typeface="Wingdings" panose="05000000000000000000" pitchFamily="2" charset="2"/>
              </a:rPr>
              <a:t>chap 52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Python for web</a:t>
            </a:r>
          </a:p>
          <a:p>
            <a:r>
              <a:rPr lang="en-US" dirty="0">
                <a:sym typeface="Wingdings" panose="05000000000000000000" pitchFamily="2" charset="2"/>
              </a:rPr>
              <a:t>Code study</a:t>
            </a:r>
          </a:p>
          <a:p>
            <a:r>
              <a:rPr lang="en-US" dirty="0">
                <a:sym typeface="Wingdings" panose="05000000000000000000" pitchFamily="2" charset="2"/>
              </a:rPr>
              <a:t>Project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www.imooc.com/video/3370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Materials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T</a:t>
            </a:r>
            <a:r>
              <a:rPr lang="en-US" dirty="0" err="1" smtClean="0"/>
              <a:t>earn</a:t>
            </a:r>
            <a:r>
              <a:rPr lang="en-US" b="1" dirty="0" err="1" smtClean="0"/>
              <a:t>P</a:t>
            </a:r>
            <a:r>
              <a:rPr lang="en-US" dirty="0" err="1" smtClean="0"/>
              <a:t>ython</a:t>
            </a:r>
            <a:r>
              <a:rPr lang="en-US" b="1" dirty="0" err="1" smtClean="0"/>
              <a:t>T</a:t>
            </a:r>
            <a:r>
              <a:rPr lang="en-US" dirty="0" err="1" smtClean="0"/>
              <a:t>he</a:t>
            </a:r>
            <a:r>
              <a:rPr lang="en-US" b="1" dirty="0" err="1" smtClean="0"/>
              <a:t>H</a:t>
            </a:r>
            <a:r>
              <a:rPr lang="en-US" dirty="0" err="1" smtClean="0"/>
              <a:t>ard</a:t>
            </a:r>
            <a:r>
              <a:rPr lang="en-US" b="1" dirty="0" err="1" smtClean="0"/>
              <a:t>W</a:t>
            </a:r>
            <a:r>
              <a:rPr lang="en-US" dirty="0" err="1" smtClean="0"/>
              <a:t>ay</a:t>
            </a:r>
            <a:endParaRPr lang="en-US" dirty="0" smtClean="0"/>
          </a:p>
          <a:p>
            <a:r>
              <a:rPr lang="en-US" b="1" dirty="0" err="1" smtClean="0"/>
              <a:t>T</a:t>
            </a:r>
            <a:r>
              <a:rPr lang="en-US" dirty="0" err="1" smtClean="0"/>
              <a:t>hink</a:t>
            </a:r>
            <a:r>
              <a:rPr lang="en-US" b="1" dirty="0" err="1" smtClean="0"/>
              <a:t>P</a:t>
            </a:r>
            <a:r>
              <a:rPr lang="en-US" dirty="0" err="1" smtClean="0"/>
              <a:t>ython</a:t>
            </a:r>
            <a:r>
              <a:rPr lang="en-US" b="1" dirty="0" err="1" smtClean="0"/>
              <a:t>L</a:t>
            </a:r>
            <a:r>
              <a:rPr lang="en-US" dirty="0" err="1" smtClean="0"/>
              <a:t>ike</a:t>
            </a:r>
            <a:r>
              <a:rPr lang="en-US" b="1" dirty="0" err="1" smtClean="0"/>
              <a:t>AC</a:t>
            </a:r>
            <a:r>
              <a:rPr lang="en-US" dirty="0" err="1" smtClean="0"/>
              <a:t>omputer</a:t>
            </a:r>
            <a:r>
              <a:rPr lang="en-US" b="1" dirty="0" err="1" smtClean="0"/>
              <a:t>S</a:t>
            </a:r>
            <a:r>
              <a:rPr lang="en-US" dirty="0" err="1" smtClean="0"/>
              <a:t>cientist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www.liaoxuefeng.com/wiki/001374738125095c955c1e6d8bb493182103fac9270762a000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://stackoverflow.com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. Install Python on </a:t>
            </a:r>
            <a:r>
              <a:rPr lang="en-US" dirty="0"/>
              <a:t>Y</a:t>
            </a:r>
            <a:r>
              <a:rPr lang="en-US" dirty="0" smtClean="0"/>
              <a:t>our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Linux/Windows/OSX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7"/>
          <a:stretch/>
        </p:blipFill>
        <p:spPr bwMode="auto">
          <a:xfrm>
            <a:off x="1043608" y="3261654"/>
            <a:ext cx="7101032" cy="153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79512" y="4797152"/>
            <a:ext cx="2376264" cy="115212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Interactive mode</a:t>
            </a:r>
          </a:p>
          <a:p>
            <a:r>
              <a:rPr lang="en-US" sz="2000" i="1" dirty="0" smtClean="0"/>
              <a:t>&gt; python</a:t>
            </a:r>
          </a:p>
          <a:p>
            <a:r>
              <a:rPr lang="en-US" sz="2000" i="1" dirty="0" smtClean="0"/>
              <a:t>&gt;&gt;&gt;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9792" y="4797152"/>
            <a:ext cx="2808312" cy="115212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command mode</a:t>
            </a:r>
          </a:p>
          <a:p>
            <a:r>
              <a:rPr lang="en-US" sz="2000" dirty="0"/>
              <a:t>&gt; </a:t>
            </a:r>
            <a:r>
              <a:rPr lang="en-US" sz="2000" i="1" dirty="0"/>
              <a:t>python thescript.py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52120" y="4941168"/>
            <a:ext cx="33123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binary mode</a:t>
            </a:r>
          </a:p>
          <a:p>
            <a:pPr marL="457200" indent="-457200">
              <a:buAutoNum type="arabicPeriod"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a+x</a:t>
            </a:r>
            <a:r>
              <a:rPr lang="en-US" dirty="0" smtClean="0"/>
              <a:t> thescript.py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‘Hello World!”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4104456" cy="236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32040" y="3068960"/>
            <a:ext cx="374441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dirty="0"/>
              <a:t>Interactive </a:t>
            </a:r>
            <a:r>
              <a:rPr lang="en-US" sz="2400" dirty="0" smtClean="0"/>
              <a:t>mode</a:t>
            </a:r>
          </a:p>
          <a:p>
            <a:pPr lvl="1"/>
            <a:r>
              <a:rPr lang="en-US" sz="2000" i="1" dirty="0" smtClean="0"/>
              <a:t>python</a:t>
            </a:r>
            <a:endParaRPr lang="en-US" sz="2000" i="1" dirty="0"/>
          </a:p>
          <a:p>
            <a:pPr marL="342900" indent="-342900">
              <a:buAutoNum type="arabicPeriod"/>
            </a:pPr>
            <a:r>
              <a:rPr lang="en-US" sz="2400" dirty="0"/>
              <a:t>Run script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2000" i="1" dirty="0" smtClean="0"/>
              <a:t>python ex01.py</a:t>
            </a:r>
            <a:endParaRPr lang="en-US" sz="2000" i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60032" y="5373216"/>
            <a:ext cx="3600400" cy="1080120"/>
          </a:xfrm>
          <a:prstGeom prst="wedgeRoundRectCallout">
            <a:avLst>
              <a:gd name="adj1" fmla="val 11096"/>
              <a:gd name="adj2" fmla="val -871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py</a:t>
            </a:r>
            <a:r>
              <a:rPr lang="en-US" dirty="0" smtClean="0">
                <a:solidFill>
                  <a:schemeClr val="tx1"/>
                </a:solidFill>
              </a:rPr>
              <a:t> is necessary for multi file import (like include) and run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1831</TotalTime>
  <Words>816</Words>
  <Application>Microsoft Office PowerPoint</Application>
  <PresentationFormat>On-screen Show (4:3)</PresentationFormat>
  <Paragraphs>296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Theme</vt:lpstr>
      <vt:lpstr>Python Introduction and Variable</vt:lpstr>
      <vt:lpstr>PySIG Proposal</vt:lpstr>
      <vt:lpstr>PowerPoint Presentation</vt:lpstr>
      <vt:lpstr>Group responsibility</vt:lpstr>
      <vt:lpstr>PySIG schedule</vt:lpstr>
      <vt:lpstr>Why Python?</vt:lpstr>
      <vt:lpstr>Python Materials </vt:lpstr>
      <vt:lpstr>0. Install Python on Your Computer</vt:lpstr>
      <vt:lpstr>1. ‘Hello World!”</vt:lpstr>
      <vt:lpstr>2. Comments</vt:lpstr>
      <vt:lpstr>2. Another Comments</vt:lpstr>
      <vt:lpstr>3. Numbers and math</vt:lpstr>
      <vt:lpstr>3. Numbers and math</vt:lpstr>
      <vt:lpstr>3. Numbers and math</vt:lpstr>
      <vt:lpstr>3. Numbers and math</vt:lpstr>
      <vt:lpstr>3. Numbers and math</vt:lpstr>
      <vt:lpstr>3. Numbers and math</vt:lpstr>
      <vt:lpstr>4. Variable and Names</vt:lpstr>
      <vt:lpstr>4. Variable and Names</vt:lpstr>
      <vt:lpstr>4. Variable and Names</vt:lpstr>
      <vt:lpstr>4. Variable and Names</vt:lpstr>
      <vt:lpstr>4. Variable and Names</vt:lpstr>
      <vt:lpstr>4. Variable and Names</vt:lpstr>
      <vt:lpstr>4. Variable and Names</vt:lpstr>
      <vt:lpstr>4. Variable and Names</vt:lpstr>
      <vt:lpstr>4. Variable and Names</vt:lpstr>
      <vt:lpstr>Python Format</vt:lpstr>
      <vt:lpstr>Mutable VS Immutable </vt:lpstr>
      <vt:lpstr>Mutable VS Immutable </vt:lpstr>
      <vt:lpstr>Need help?</vt:lpstr>
      <vt:lpstr>Next</vt:lpstr>
      <vt:lpstr>Q&amp;A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90</cp:revision>
  <dcterms:created xsi:type="dcterms:W3CDTF">2014-10-28T02:01:19Z</dcterms:created>
  <dcterms:modified xsi:type="dcterms:W3CDTF">2014-12-03T04:46:36Z</dcterms:modified>
</cp:coreProperties>
</file>