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87" r:id="rId9"/>
    <p:sldId id="282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7B168-CAAB-4F2F-9D8F-04907DB0CC4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34AE-BB98-43F5-B790-B4972142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 needed</a:t>
            </a:r>
            <a:r>
              <a:rPr lang="en-US" baseline="0" dirty="0" smtClean="0"/>
              <a:t> for format string, </a:t>
            </a:r>
          </a:p>
          <a:p>
            <a:r>
              <a:rPr lang="en-US" baseline="0" dirty="0" smtClean="0"/>
              <a:t>No ‘,’ between string and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34AE-BB98-43F5-B790-B49721427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 needed</a:t>
            </a:r>
            <a:r>
              <a:rPr lang="en-US" baseline="0" dirty="0" smtClean="0"/>
              <a:t> for format string, </a:t>
            </a:r>
          </a:p>
          <a:p>
            <a:r>
              <a:rPr lang="en-US" baseline="0" dirty="0" smtClean="0"/>
              <a:t>No ‘,’ between string and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34AE-BB98-43F5-B790-B49721427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 needed</a:t>
            </a:r>
            <a:r>
              <a:rPr lang="en-US" baseline="0" dirty="0" smtClean="0"/>
              <a:t> for format string, </a:t>
            </a:r>
          </a:p>
          <a:p>
            <a:r>
              <a:rPr lang="en-US" baseline="0" dirty="0" smtClean="0"/>
              <a:t>No ‘,’ between string and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34AE-BB98-43F5-B790-B49721427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 needed</a:t>
            </a:r>
            <a:r>
              <a:rPr lang="en-US" baseline="0" dirty="0" smtClean="0"/>
              <a:t> for format string, </a:t>
            </a:r>
          </a:p>
          <a:p>
            <a:r>
              <a:rPr lang="en-US" baseline="0" dirty="0" smtClean="0"/>
              <a:t>No ‘,’ between string and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34AE-BB98-43F5-B790-B49721427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 needed</a:t>
            </a:r>
            <a:r>
              <a:rPr lang="en-US" baseline="0" dirty="0" smtClean="0"/>
              <a:t> for format string, </a:t>
            </a:r>
          </a:p>
          <a:p>
            <a:r>
              <a:rPr lang="en-US" baseline="0" dirty="0" smtClean="0"/>
              <a:t>No ‘,’ between string and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34AE-BB98-43F5-B790-B49721427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Chap5~Chap14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264" y="3124200"/>
            <a:ext cx="7315200" cy="2335377"/>
          </a:xfrm>
        </p:spPr>
        <p:txBody>
          <a:bodyPr/>
          <a:lstStyle/>
          <a:p>
            <a:r>
              <a:rPr lang="en-US" dirty="0" smtClean="0"/>
              <a:t>HSPICE </a:t>
            </a:r>
            <a:r>
              <a:rPr lang="en-US" dirty="0" err="1" smtClean="0"/>
              <a:t>PySIG</a:t>
            </a:r>
            <a:r>
              <a:rPr lang="en-US" dirty="0" smtClean="0"/>
              <a:t> 2</a:t>
            </a:r>
            <a:r>
              <a:rPr lang="en-US" baseline="30000" dirty="0" smtClean="0"/>
              <a:t>rd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Lianpeng Sang</a:t>
            </a:r>
          </a:p>
          <a:p>
            <a:pPr algn="r"/>
            <a:r>
              <a:rPr lang="en-US" dirty="0" smtClean="0"/>
              <a:t>2014-11-19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String(5)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0158"/>
              </p:ext>
            </p:extLst>
          </p:nvPr>
        </p:nvGraphicFramePr>
        <p:xfrm>
          <a:off x="467544" y="2444959"/>
          <a:ext cx="8352928" cy="404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02"/>
                <a:gridCol w="6630026"/>
              </a:tblGrid>
              <a:tr h="357576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%c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 dirty="0">
                          <a:effectLst/>
                        </a:rPr>
                        <a:t>转换成字符（</a:t>
                      </a:r>
                      <a:r>
                        <a:rPr lang="en-US" altLang="zh-CN" u="none" strike="noStrike" dirty="0">
                          <a:effectLst/>
                        </a:rPr>
                        <a:t>ASCII </a:t>
                      </a:r>
                      <a:r>
                        <a:rPr lang="zh-CN" altLang="en-US" u="none" strike="noStrike" dirty="0">
                          <a:effectLst/>
                        </a:rPr>
                        <a:t>码值，或者长度为一的字符串）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优先用</a:t>
                      </a:r>
                      <a:r>
                        <a:rPr lang="en-US" altLang="zh-CN" u="none" strike="noStrike">
                          <a:effectLst/>
                        </a:rPr>
                        <a:t>repr()</a:t>
                      </a:r>
                      <a:r>
                        <a:rPr lang="zh-CN" altLang="en-US" u="none" strike="noStrike">
                          <a:effectLst/>
                        </a:rPr>
                        <a:t>函数进行字符串转换（</a:t>
                      </a:r>
                      <a:r>
                        <a:rPr lang="en-US" altLang="zh-CN" u="none" strike="noStrike">
                          <a:effectLst/>
                        </a:rPr>
                        <a:t>Python2.0</a:t>
                      </a:r>
                      <a:r>
                        <a:rPr lang="zh-CN" altLang="en-US" u="none" strike="noStrike">
                          <a:effectLst/>
                        </a:rPr>
                        <a:t>新增）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%s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优先用</a:t>
                      </a:r>
                      <a:r>
                        <a:rPr lang="en-US" altLang="zh-CN" u="none" strike="noStrike">
                          <a:effectLst/>
                        </a:rPr>
                        <a:t>str()</a:t>
                      </a:r>
                      <a:r>
                        <a:rPr lang="zh-CN" altLang="en-US" u="none" strike="noStrike">
                          <a:effectLst/>
                        </a:rPr>
                        <a:t>函数进行字符串转换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%d / %i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 dirty="0" smtClean="0">
                          <a:effectLst/>
                        </a:rPr>
                        <a:t>转</a:t>
                      </a:r>
                      <a:r>
                        <a:rPr lang="zh-CN" altLang="en-US" u="none" strike="noStrike" dirty="0">
                          <a:effectLst/>
                        </a:rPr>
                        <a:t>成有符号十进制数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%u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转成无符号十进制数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转成无符号八进制数</a:t>
                      </a:r>
                    </a:p>
                  </a:txBody>
                  <a:tcPr marL="47625" marR="47625" marT="47625" marB="47625" anchor="ctr"/>
                </a:tc>
              </a:tr>
              <a:tr h="35079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%x / %X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dirty="0">
                          <a:effectLst/>
                        </a:rPr>
                        <a:t>(Unsigned)</a:t>
                      </a:r>
                      <a:r>
                        <a:rPr lang="zh-CN" altLang="en-US" sz="1200" u="none" strike="noStrike" dirty="0">
                          <a:effectLst/>
                        </a:rPr>
                        <a:t>转成无符号十六进制数（</a:t>
                      </a:r>
                      <a:r>
                        <a:rPr lang="en-US" altLang="zh-CN" sz="1200" u="none" strike="noStrike" dirty="0">
                          <a:effectLst/>
                        </a:rPr>
                        <a:t>x / X </a:t>
                      </a:r>
                      <a:r>
                        <a:rPr lang="zh-CN" altLang="en-US" sz="1200" u="none" strike="noStrike" dirty="0">
                          <a:effectLst/>
                        </a:rPr>
                        <a:t>代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表转换后的十六</a:t>
                      </a:r>
                      <a:r>
                        <a:rPr lang="zh-CN" altLang="en-US" sz="1200" u="none" strike="noStrike" dirty="0">
                          <a:effectLst/>
                        </a:rPr>
                        <a:t>进制字符的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大小</a:t>
                      </a:r>
                      <a:r>
                        <a:rPr lang="zh-CN" altLang="en-US" sz="1200" u="none" strike="noStrike" dirty="0">
                          <a:effectLst/>
                        </a:rPr>
                        <a:t>写）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%e / %E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转成科学计数法（</a:t>
                      </a:r>
                      <a:r>
                        <a:rPr lang="en-US" altLang="zh-CN" u="none" strike="noStrike">
                          <a:effectLst/>
                        </a:rPr>
                        <a:t>e / E</a:t>
                      </a:r>
                      <a:r>
                        <a:rPr lang="zh-CN" altLang="en-US" u="none" strike="noStrike">
                          <a:effectLst/>
                        </a:rPr>
                        <a:t>控制输出</a:t>
                      </a:r>
                      <a:r>
                        <a:rPr lang="en-US" altLang="zh-CN" u="none" strike="noStrike">
                          <a:effectLst/>
                        </a:rPr>
                        <a:t>e / E</a:t>
                      </a:r>
                      <a:r>
                        <a:rPr lang="zh-CN" altLang="en-US" u="none" strike="noStrike">
                          <a:effectLst/>
                        </a:rPr>
                        <a:t>）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%f / %F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</a:rPr>
                        <a:t>转成浮点数（小数部分自然截断）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%g / %G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u="none" strike="noStrike">
                          <a:effectLst/>
                        </a:rPr>
                        <a:t>%e</a:t>
                      </a:r>
                      <a:r>
                        <a:rPr lang="zh-CN" altLang="en-US" u="none" strike="noStrike">
                          <a:effectLst/>
                        </a:rPr>
                        <a:t>和</a:t>
                      </a:r>
                      <a:r>
                        <a:rPr lang="en-US" altLang="zh-CN" u="none" strike="noStrike">
                          <a:effectLst/>
                        </a:rPr>
                        <a:t>%f / %E</a:t>
                      </a:r>
                      <a:r>
                        <a:rPr lang="zh-CN" altLang="en-US" u="none" strike="noStrike">
                          <a:effectLst/>
                        </a:rPr>
                        <a:t>和</a:t>
                      </a:r>
                      <a:r>
                        <a:rPr lang="en-US" altLang="zh-CN" u="none" strike="noStrike">
                          <a:effectLst/>
                        </a:rPr>
                        <a:t>%F </a:t>
                      </a:r>
                      <a:r>
                        <a:rPr lang="zh-CN" altLang="en-US" u="none" strike="noStrike">
                          <a:effectLst/>
                        </a:rPr>
                        <a:t>的简写</a:t>
                      </a:r>
                    </a:p>
                  </a:txBody>
                  <a:tcPr marL="47625" marR="47625" marT="47625" marB="47625" anchor="ctr"/>
                </a:tc>
              </a:tr>
              <a:tr h="357576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%%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 dirty="0">
                          <a:effectLst/>
                        </a:rPr>
                        <a:t>输出</a:t>
                      </a:r>
                      <a:r>
                        <a:rPr lang="en-US" altLang="zh-CN" u="none" strike="noStrike" dirty="0">
                          <a:effectLst/>
                        </a:rPr>
                        <a:t>%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String(5)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56490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my_name</a:t>
            </a:r>
            <a:r>
              <a:rPr lang="en-US" sz="1000" dirty="0"/>
              <a:t>='Lianpeng </a:t>
            </a:r>
            <a:r>
              <a:rPr lang="en-US" sz="1000" dirty="0" smtClean="0"/>
              <a:t>Sang‘</a:t>
            </a:r>
            <a:endParaRPr lang="en-US" sz="1000" dirty="0"/>
          </a:p>
          <a:p>
            <a:r>
              <a:rPr lang="en-US" sz="1000" dirty="0" err="1"/>
              <a:t>my_year</a:t>
            </a:r>
            <a:r>
              <a:rPr lang="en-US" sz="1000" dirty="0"/>
              <a:t>=35 </a:t>
            </a:r>
          </a:p>
          <a:p>
            <a:r>
              <a:rPr lang="en-US" sz="1000" dirty="0" err="1"/>
              <a:t>my_list</a:t>
            </a:r>
            <a:r>
              <a:rPr lang="en-US" sz="1000" dirty="0"/>
              <a:t>=("lpsang",35)</a:t>
            </a:r>
          </a:p>
          <a:p>
            <a:r>
              <a:rPr lang="en-US" sz="1000" dirty="0" err="1"/>
              <a:t>retire_year</a:t>
            </a:r>
            <a:r>
              <a:rPr lang="en-US" sz="1000" dirty="0"/>
              <a:t>=60</a:t>
            </a:r>
          </a:p>
          <a:p>
            <a:r>
              <a:rPr lang="en-US" sz="1000" dirty="0"/>
              <a:t>print "My name is %s. " %</a:t>
            </a:r>
            <a:r>
              <a:rPr lang="en-US" sz="1000" dirty="0" err="1" smtClean="0"/>
              <a:t>my_name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Lianpeng Sang.</a:t>
            </a:r>
          </a:p>
          <a:p>
            <a:r>
              <a:rPr lang="en-US" sz="1000" dirty="0"/>
              <a:t>print "My name is %d" %</a:t>
            </a:r>
            <a:r>
              <a:rPr lang="en-US" sz="1000" dirty="0" err="1" smtClean="0"/>
              <a:t>my_name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 err="1" smtClean="0">
                <a:solidFill>
                  <a:srgbClr val="FF0000"/>
                </a:solidFill>
              </a:rPr>
              <a:t>TypeError</a:t>
            </a:r>
            <a:r>
              <a:rPr lang="en-US" sz="1000" dirty="0">
                <a:solidFill>
                  <a:srgbClr val="FF0000"/>
                </a:solidFill>
              </a:rPr>
              <a:t>: %d format: a number is required, not </a:t>
            </a:r>
            <a:r>
              <a:rPr lang="en-US" sz="1000" dirty="0" err="1" smtClean="0">
                <a:solidFill>
                  <a:srgbClr val="FF0000"/>
                </a:solidFill>
              </a:rPr>
              <a:t>str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/>
              <a:t>print "My name is %r" %</a:t>
            </a:r>
            <a:r>
              <a:rPr lang="en-US" sz="1000" dirty="0" err="1" smtClean="0"/>
              <a:t>my_name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'Lianpeng Sang'.</a:t>
            </a:r>
          </a:p>
          <a:p>
            <a:r>
              <a:rPr lang="en-US" sz="1000" dirty="0"/>
              <a:t>print "I'm %d years old. "</a:t>
            </a:r>
            <a:r>
              <a:rPr lang="en-US" sz="1000" b="1" dirty="0"/>
              <a:t> %</a:t>
            </a:r>
            <a:r>
              <a:rPr lang="en-US" sz="1000" b="1" dirty="0" err="1"/>
              <a:t>my_year</a:t>
            </a:r>
            <a:r>
              <a:rPr lang="en-US" sz="1000" b="1" dirty="0"/>
              <a:t>, </a:t>
            </a:r>
            <a:r>
              <a:rPr lang="en-US" sz="1000" b="1" dirty="0" err="1" smtClean="0"/>
              <a:t>my_year</a:t>
            </a:r>
            <a:r>
              <a:rPr lang="en-US" sz="1000" b="1" dirty="0" smtClean="0"/>
              <a:t>  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I'm 35 years old.  35</a:t>
            </a:r>
          </a:p>
          <a:p>
            <a:r>
              <a:rPr lang="en-US" sz="1000" dirty="0"/>
              <a:t>print "I'm %e years old. " %</a:t>
            </a:r>
            <a:r>
              <a:rPr lang="en-US" sz="1000" dirty="0" err="1" smtClean="0"/>
              <a:t>my_year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I'm 3.500000e+01 years old.</a:t>
            </a:r>
          </a:p>
          <a:p>
            <a:r>
              <a:rPr lang="en-US" sz="1000" dirty="0"/>
              <a:t>print "I'm %f years old. " %</a:t>
            </a:r>
            <a:r>
              <a:rPr lang="en-US" sz="1000" dirty="0" err="1" smtClean="0"/>
              <a:t>my_year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I'm 35.000000 years old.</a:t>
            </a:r>
          </a:p>
          <a:p>
            <a:r>
              <a:rPr lang="en-US" sz="1000" dirty="0"/>
              <a:t>print "My name is %s, I'm %d years old. " %(</a:t>
            </a:r>
            <a:r>
              <a:rPr lang="en-US" sz="1000" dirty="0" err="1"/>
              <a:t>my_list</a:t>
            </a:r>
            <a:r>
              <a:rPr lang="en-US" sz="1000" dirty="0"/>
              <a:t>[0],</a:t>
            </a:r>
            <a:r>
              <a:rPr lang="en-US" sz="1000" dirty="0" err="1"/>
              <a:t>my_list</a:t>
            </a:r>
            <a:r>
              <a:rPr lang="en-US" sz="1000" dirty="0"/>
              <a:t>[1]), </a:t>
            </a:r>
            <a:r>
              <a:rPr lang="en-US" sz="1000" dirty="0" err="1"/>
              <a:t>my_list</a:t>
            </a:r>
            <a:r>
              <a:rPr lang="en-US" sz="1000" dirty="0"/>
              <a:t>[0], </a:t>
            </a:r>
            <a:r>
              <a:rPr lang="en-US" sz="1000" dirty="0" err="1"/>
              <a:t>my_list</a:t>
            </a:r>
            <a:r>
              <a:rPr lang="en-US" sz="1000" dirty="0"/>
              <a:t>[1</a:t>
            </a:r>
            <a:r>
              <a:rPr lang="en-US" sz="1000" dirty="0" smtClean="0"/>
              <a:t>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</a:t>
            </a:r>
            <a:r>
              <a:rPr lang="en-US" sz="1000" dirty="0" err="1">
                <a:solidFill>
                  <a:srgbClr val="00B050"/>
                </a:solidFill>
              </a:rPr>
              <a:t>lpsang</a:t>
            </a:r>
            <a:r>
              <a:rPr lang="en-US" sz="1000" dirty="0">
                <a:solidFill>
                  <a:srgbClr val="00B050"/>
                </a:solidFill>
              </a:rPr>
              <a:t>, I'm 35 years old.  </a:t>
            </a:r>
            <a:r>
              <a:rPr lang="en-US" sz="1000" dirty="0" err="1">
                <a:solidFill>
                  <a:srgbClr val="00B050"/>
                </a:solidFill>
              </a:rPr>
              <a:t>lpsang</a:t>
            </a:r>
            <a:r>
              <a:rPr lang="en-US" sz="1000" dirty="0">
                <a:solidFill>
                  <a:srgbClr val="00B050"/>
                </a:solidFill>
              </a:rPr>
              <a:t> 35</a:t>
            </a:r>
          </a:p>
          <a:p>
            <a:r>
              <a:rPr lang="en-US" sz="1000" dirty="0"/>
              <a:t>print "I need work %d years yet. " %(</a:t>
            </a:r>
            <a:r>
              <a:rPr lang="en-US" sz="1000" dirty="0" err="1"/>
              <a:t>retire_year</a:t>
            </a:r>
            <a:r>
              <a:rPr lang="en-US" sz="1000" dirty="0"/>
              <a:t> - </a:t>
            </a:r>
            <a:r>
              <a:rPr lang="en-US" sz="1000" dirty="0" err="1"/>
              <a:t>my_year</a:t>
            </a:r>
            <a:r>
              <a:rPr lang="en-US" sz="1000" dirty="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 need work 25 years yet.</a:t>
            </a:r>
          </a:p>
        </p:txBody>
      </p:sp>
    </p:spTree>
    <p:extLst>
      <p:ext uri="{BB962C8B-B14F-4D97-AF65-F5344CB8AC3E}">
        <p14:creationId xmlns:p14="http://schemas.microsoft.com/office/powerpoint/2010/main" val="826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Text(6,7,8,9)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56490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x="My name is %s" %'Lianpeng Sang.'</a:t>
            </a:r>
          </a:p>
          <a:p>
            <a:r>
              <a:rPr lang="en-US" sz="1000" dirty="0"/>
              <a:t>y="I'm %d years old." %</a:t>
            </a:r>
            <a:r>
              <a:rPr lang="en-US" sz="1000" dirty="0" smtClean="0"/>
              <a:t>35</a:t>
            </a:r>
            <a:endParaRPr lang="en-US" sz="1000" dirty="0"/>
          </a:p>
          <a:p>
            <a:r>
              <a:rPr lang="en-US" sz="1000" dirty="0"/>
              <a:t>print </a:t>
            </a:r>
            <a:r>
              <a:rPr lang="en-US" sz="1000" dirty="0" err="1" smtClean="0"/>
              <a:t>x,y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Lianpeng Sang. I'm 35 years old.</a:t>
            </a:r>
          </a:p>
          <a:p>
            <a:r>
              <a:rPr lang="en-US" sz="1000" dirty="0"/>
              <a:t>old="I'm %d years old."</a:t>
            </a:r>
          </a:p>
          <a:p>
            <a:r>
              <a:rPr lang="en-US" sz="1000" dirty="0" err="1"/>
              <a:t>my_year</a:t>
            </a:r>
            <a:r>
              <a:rPr lang="en-US" sz="1000" dirty="0"/>
              <a:t>=35</a:t>
            </a:r>
          </a:p>
          <a:p>
            <a:r>
              <a:rPr lang="en-US" sz="1000" dirty="0"/>
              <a:t>print old %</a:t>
            </a:r>
            <a:r>
              <a:rPr lang="en-US" sz="1000" dirty="0" err="1" smtClean="0"/>
              <a:t>my_year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I'm 35 years old.</a:t>
            </a:r>
          </a:p>
          <a:p>
            <a:r>
              <a:rPr lang="en-US" sz="1000" dirty="0"/>
              <a:t>w="My name is Lianpeng Sang."</a:t>
            </a:r>
          </a:p>
          <a:p>
            <a:r>
              <a:rPr lang="en-US" sz="1000" dirty="0"/>
              <a:t>e="I'm 35 years old."</a:t>
            </a:r>
          </a:p>
          <a:p>
            <a:r>
              <a:rPr lang="en-US" sz="1000" dirty="0"/>
              <a:t>print </a:t>
            </a:r>
            <a:r>
              <a:rPr lang="en-US" sz="1000" dirty="0" err="1" smtClean="0"/>
              <a:t>w,e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Lianpeng Sang. I'm 35 years old.</a:t>
            </a:r>
          </a:p>
          <a:p>
            <a:r>
              <a:rPr lang="en-US" sz="1000" dirty="0"/>
              <a:t>print </a:t>
            </a:r>
            <a:r>
              <a:rPr lang="en-US" sz="1000" dirty="0" err="1" smtClean="0"/>
              <a:t>w+e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Lianpeng </a:t>
            </a:r>
            <a:r>
              <a:rPr lang="en-US" sz="1000" dirty="0" err="1">
                <a:solidFill>
                  <a:srgbClr val="00B050"/>
                </a:solidFill>
              </a:rPr>
              <a:t>Sang.I'm</a:t>
            </a:r>
            <a:r>
              <a:rPr lang="en-US" sz="1000" dirty="0">
                <a:solidFill>
                  <a:srgbClr val="00B050"/>
                </a:solidFill>
              </a:rPr>
              <a:t> 35 years old</a:t>
            </a:r>
            <a:r>
              <a:rPr lang="en-US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1000" dirty="0"/>
              <a:t>print "."*</a:t>
            </a:r>
            <a:r>
              <a:rPr lang="en-US" sz="1000" dirty="0" smtClean="0"/>
              <a:t>10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 smtClean="0">
                <a:solidFill>
                  <a:srgbClr val="00B050"/>
                </a:solidFill>
              </a:rPr>
              <a:t>..........</a:t>
            </a:r>
          </a:p>
          <a:p>
            <a:r>
              <a:rPr lang="en-US" sz="1000" dirty="0"/>
              <a:t>print </a:t>
            </a:r>
            <a:r>
              <a:rPr lang="en-US" sz="1000" dirty="0" smtClean="0"/>
              <a:t>"""My </a:t>
            </a:r>
            <a:r>
              <a:rPr lang="en-US" sz="1000" dirty="0"/>
              <a:t>name is Lianpeng Sang.</a:t>
            </a:r>
          </a:p>
          <a:p>
            <a:r>
              <a:rPr lang="en-US" sz="1000" dirty="0"/>
              <a:t>I'm 35 years old</a:t>
            </a:r>
            <a:r>
              <a:rPr lang="en-US" sz="1000" dirty="0" smtClean="0"/>
              <a:t>."""</a:t>
            </a:r>
            <a:endParaRPr lang="en-US" sz="10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My name is Lianpeng Sang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I'm 35 years old.</a:t>
            </a:r>
          </a:p>
        </p:txBody>
      </p:sp>
    </p:spTree>
    <p:extLst>
      <p:ext uri="{BB962C8B-B14F-4D97-AF65-F5344CB8AC3E}">
        <p14:creationId xmlns:p14="http://schemas.microsoft.com/office/powerpoint/2010/main" val="11572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escape </a:t>
            </a:r>
            <a:r>
              <a:rPr lang="en-US" b="0" dirty="0" smtClean="0">
                <a:effectLst/>
              </a:rPr>
              <a:t>character(10)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3731"/>
              </p:ext>
            </p:extLst>
          </p:nvPr>
        </p:nvGraphicFramePr>
        <p:xfrm>
          <a:off x="395536" y="2564904"/>
          <a:ext cx="7920882" cy="3724140"/>
        </p:xfrm>
        <a:graphic>
          <a:graphicData uri="http://schemas.openxmlformats.org/drawingml/2006/table">
            <a:tbl>
              <a:tblPr/>
              <a:tblGrid>
                <a:gridCol w="3960441"/>
                <a:gridCol w="3960441"/>
              </a:tblGrid>
              <a:tr h="142211">
                <a:tc>
                  <a:txBody>
                    <a:bodyPr/>
                    <a:lstStyle/>
                    <a:p>
                      <a:r>
                        <a:rPr lang="zh-CN" altLang="en-US" sz="1000"/>
                        <a:t>转义字符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描述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altLang="zh-CN" sz="1000"/>
                        <a:t>\(</a:t>
                      </a:r>
                      <a:r>
                        <a:rPr lang="zh-CN" altLang="en-US" sz="1000"/>
                        <a:t>在行尾时</a:t>
                      </a:r>
                      <a:r>
                        <a:rPr lang="en-US" altLang="zh-CN" sz="1000"/>
                        <a:t>)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续行符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\\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反斜杠符号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\’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单引号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\”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双引号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\a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响铃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\b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退格</a:t>
                      </a:r>
                      <a:r>
                        <a:rPr lang="en-US" altLang="zh-CN" sz="1000"/>
                        <a:t>(</a:t>
                      </a:r>
                      <a:r>
                        <a:rPr lang="en-US" sz="1000"/>
                        <a:t>Backspace)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\e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转义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\000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空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\n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换行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\v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纵向制表符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\t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横向制表符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\r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回车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\f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换页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7700">
                <a:tc>
                  <a:txBody>
                    <a:bodyPr/>
                    <a:lstStyle/>
                    <a:p>
                      <a:r>
                        <a:rPr lang="en-US" sz="1000"/>
                        <a:t>\oyy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八进制数</a:t>
                      </a:r>
                      <a:r>
                        <a:rPr lang="en-US" sz="1000"/>
                        <a:t>yy</a:t>
                      </a:r>
                      <a:r>
                        <a:rPr lang="zh-CN" altLang="en-US" sz="1000"/>
                        <a:t>代表的字符，例如：</a:t>
                      </a:r>
                      <a:r>
                        <a:rPr lang="en-US" altLang="zh-CN" sz="1000"/>
                        <a:t>\</a:t>
                      </a:r>
                      <a:r>
                        <a:rPr lang="en-US" sz="1000"/>
                        <a:t>o12</a:t>
                      </a:r>
                      <a:r>
                        <a:rPr lang="zh-CN" altLang="en-US" sz="1000"/>
                        <a:t>代表换行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7700">
                <a:tc>
                  <a:txBody>
                    <a:bodyPr/>
                    <a:lstStyle/>
                    <a:p>
                      <a:r>
                        <a:rPr lang="en-US" sz="1000"/>
                        <a:t>\xyy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十进制数</a:t>
                      </a:r>
                      <a:r>
                        <a:rPr lang="en-US" altLang="zh-CN" sz="1000"/>
                        <a:t>yy</a:t>
                      </a:r>
                      <a:r>
                        <a:rPr lang="zh-CN" altLang="en-US" sz="1000"/>
                        <a:t>代表的字符，例如：</a:t>
                      </a:r>
                      <a:r>
                        <a:rPr lang="en-US" altLang="zh-CN" sz="1000"/>
                        <a:t>\x0a</a:t>
                      </a:r>
                      <a:r>
                        <a:rPr lang="zh-CN" altLang="en-US" sz="1000"/>
                        <a:t>代表换行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11">
                <a:tc>
                  <a:txBody>
                    <a:bodyPr/>
                    <a:lstStyle/>
                    <a:p>
                      <a:r>
                        <a:rPr lang="en-US" sz="1000"/>
                        <a:t>\other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其它的字符以普通格式输出</a:t>
                      </a:r>
                    </a:p>
                  </a:txBody>
                  <a:tcPr marL="65517" marR="65517" marT="32758" marB="327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raw_input</a:t>
            </a:r>
            <a:r>
              <a:rPr lang="en-US" dirty="0" smtClean="0"/>
              <a:t>/input(11,12)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564904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print "What's your name</a:t>
            </a:r>
            <a:r>
              <a:rPr lang="en-US" sz="1000" dirty="0" smtClean="0"/>
              <a:t>?",</a:t>
            </a:r>
            <a:endParaRPr lang="en-US" sz="1000" dirty="0"/>
          </a:p>
          <a:p>
            <a:r>
              <a:rPr lang="en-US" sz="1000" dirty="0"/>
              <a:t>name=</a:t>
            </a:r>
            <a:r>
              <a:rPr lang="en-US" sz="1000" dirty="0" err="1"/>
              <a:t>raw_input</a:t>
            </a:r>
            <a:r>
              <a:rPr lang="en-US" sz="1000" dirty="0" smtClean="0"/>
              <a:t>()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What's your name? Lianpeng </a:t>
            </a:r>
            <a:r>
              <a:rPr lang="en-US" sz="1000" dirty="0" smtClean="0">
                <a:solidFill>
                  <a:srgbClr val="00B050"/>
                </a:solidFill>
              </a:rPr>
              <a:t>Sang</a:t>
            </a:r>
          </a:p>
          <a:p>
            <a:r>
              <a:rPr lang="en-US" sz="1000" dirty="0" smtClean="0"/>
              <a:t>print </a:t>
            </a:r>
            <a:r>
              <a:rPr lang="en-US" sz="1000" dirty="0"/>
              <a:t>"How old are you?",</a:t>
            </a:r>
          </a:p>
          <a:p>
            <a:r>
              <a:rPr lang="en-US" sz="1000" dirty="0"/>
              <a:t>age=</a:t>
            </a:r>
            <a:r>
              <a:rPr lang="en-US" sz="1000" dirty="0" err="1"/>
              <a:t>raw_input</a:t>
            </a:r>
            <a:r>
              <a:rPr lang="en-US" sz="1000" dirty="0" smtClean="0"/>
              <a:t>()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How old are you? 35</a:t>
            </a:r>
          </a:p>
          <a:p>
            <a:r>
              <a:rPr lang="en-US" sz="1000" dirty="0"/>
              <a:t>print "So, your name is %r, you're %r old."%(</a:t>
            </a:r>
            <a:r>
              <a:rPr lang="en-US" sz="1000" dirty="0" err="1"/>
              <a:t>name,age</a:t>
            </a:r>
            <a:r>
              <a:rPr lang="en-US" sz="1000" dirty="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So, your name is 'Lianpeng Sang', you're '35' old.</a:t>
            </a:r>
          </a:p>
          <a:p>
            <a:r>
              <a:rPr lang="en-US" sz="1000" dirty="0"/>
              <a:t>age1=</a:t>
            </a:r>
            <a:r>
              <a:rPr lang="en-US" sz="1000" dirty="0" err="1"/>
              <a:t>raw_input</a:t>
            </a:r>
            <a:r>
              <a:rPr lang="en-US" sz="1000" dirty="0"/>
              <a:t>("How old are you?")  #</a:t>
            </a:r>
            <a:r>
              <a:rPr lang="en-US" sz="1000" dirty="0" err="1" smtClean="0"/>
              <a:t>str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How old are you?30+5</a:t>
            </a:r>
          </a:p>
          <a:p>
            <a:r>
              <a:rPr lang="en-US" sz="1000" dirty="0"/>
              <a:t>age2=input("How old are you?")  #</a:t>
            </a:r>
            <a:r>
              <a:rPr lang="en-US" sz="1000" dirty="0" err="1" smtClean="0"/>
              <a:t>int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How old are you?30+5</a:t>
            </a:r>
          </a:p>
          <a:p>
            <a:r>
              <a:rPr lang="en-US" sz="1000" dirty="0"/>
              <a:t>print "Here, type of %r is str."%</a:t>
            </a:r>
            <a:r>
              <a:rPr lang="en-US" sz="1000" dirty="0" smtClean="0"/>
              <a:t>age1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Here, type of '30+5' is str.</a:t>
            </a:r>
          </a:p>
          <a:p>
            <a:r>
              <a:rPr lang="en-US" sz="1000" dirty="0"/>
              <a:t>print "Here, type of %r is int."%</a:t>
            </a:r>
            <a:r>
              <a:rPr lang="en-US" sz="1000" dirty="0" smtClean="0"/>
              <a:t>age2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Here, type of 35 is int.</a:t>
            </a:r>
          </a:p>
        </p:txBody>
      </p:sp>
    </p:spTree>
    <p:extLst>
      <p:ext uri="{BB962C8B-B14F-4D97-AF65-F5344CB8AC3E}">
        <p14:creationId xmlns:p14="http://schemas.microsoft.com/office/powerpoint/2010/main" val="26233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rg</a:t>
            </a:r>
            <a:r>
              <a:rPr lang="en-US" dirty="0" smtClean="0"/>
              <a:t>, unpack(13,14)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564904"/>
            <a:ext cx="88569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sys import </a:t>
            </a:r>
            <a:r>
              <a:rPr lang="en-US" sz="1000" dirty="0" err="1"/>
              <a:t>argv</a:t>
            </a:r>
            <a:endParaRPr lang="en-US" sz="1000" dirty="0"/>
          </a:p>
          <a:p>
            <a:r>
              <a:rPr lang="en-US" sz="1000" dirty="0" err="1" smtClean="0"/>
              <a:t>script,first,second</a:t>
            </a:r>
            <a:r>
              <a:rPr lang="en-US" sz="1000" dirty="0" smtClean="0"/>
              <a:t>=</a:t>
            </a:r>
            <a:r>
              <a:rPr lang="en-US" sz="1000" dirty="0" err="1" smtClean="0"/>
              <a:t>argv</a:t>
            </a:r>
            <a:r>
              <a:rPr lang="en-US" sz="1000" dirty="0" smtClean="0"/>
              <a:t> # python ex13.py a b</a:t>
            </a:r>
            <a:endParaRPr lang="en-US" sz="1000" dirty="0"/>
          </a:p>
          <a:p>
            <a:r>
              <a:rPr lang="en-US" sz="1000" dirty="0"/>
              <a:t>third=</a:t>
            </a:r>
            <a:r>
              <a:rPr lang="en-US" sz="1000" dirty="0" err="1"/>
              <a:t>raw_input</a:t>
            </a:r>
            <a:r>
              <a:rPr lang="en-US" sz="1000" dirty="0" smtClean="0"/>
              <a:t>()   # c</a:t>
            </a:r>
            <a:endParaRPr lang="en-US" sz="1000" dirty="0"/>
          </a:p>
          <a:p>
            <a:r>
              <a:rPr lang="en-US" sz="1000" dirty="0"/>
              <a:t>print "The script is </a:t>
            </a:r>
            <a:r>
              <a:rPr lang="en-US" sz="1000" dirty="0" err="1"/>
              <a:t>called:",</a:t>
            </a:r>
            <a:r>
              <a:rPr lang="en-US" sz="1000" dirty="0" err="1" smtClean="0"/>
              <a:t>script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The script is called: ex13.py</a:t>
            </a:r>
          </a:p>
          <a:p>
            <a:r>
              <a:rPr lang="en-US" sz="1000" dirty="0"/>
              <a:t>print "The 1st </a:t>
            </a:r>
            <a:r>
              <a:rPr lang="en-US" sz="1000" dirty="0" err="1"/>
              <a:t>arg</a:t>
            </a:r>
            <a:r>
              <a:rPr lang="en-US" sz="1000" dirty="0"/>
              <a:t> </a:t>
            </a:r>
            <a:r>
              <a:rPr lang="en-US" sz="1000" dirty="0" err="1"/>
              <a:t>is:",</a:t>
            </a:r>
            <a:r>
              <a:rPr lang="en-US" sz="1000" dirty="0" err="1" smtClean="0"/>
              <a:t>first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The 1st </a:t>
            </a:r>
            <a:r>
              <a:rPr lang="en-US" sz="1000" dirty="0" err="1">
                <a:solidFill>
                  <a:srgbClr val="00B050"/>
                </a:solidFill>
              </a:rPr>
              <a:t>arg</a:t>
            </a:r>
            <a:r>
              <a:rPr lang="en-US" sz="1000" dirty="0">
                <a:solidFill>
                  <a:srgbClr val="00B050"/>
                </a:solidFill>
              </a:rPr>
              <a:t> is: a</a:t>
            </a:r>
          </a:p>
          <a:p>
            <a:r>
              <a:rPr lang="en-US" sz="1000" dirty="0"/>
              <a:t>print "The 2nd </a:t>
            </a:r>
            <a:r>
              <a:rPr lang="en-US" sz="1000" dirty="0" err="1"/>
              <a:t>arg</a:t>
            </a:r>
            <a:r>
              <a:rPr lang="en-US" sz="1000" dirty="0"/>
              <a:t> </a:t>
            </a:r>
            <a:r>
              <a:rPr lang="en-US" sz="1000" dirty="0" err="1"/>
              <a:t>is:",</a:t>
            </a:r>
            <a:r>
              <a:rPr lang="en-US" sz="1000" dirty="0" err="1" smtClean="0"/>
              <a:t>second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The 2nd </a:t>
            </a:r>
            <a:r>
              <a:rPr lang="en-US" sz="1000" dirty="0" err="1">
                <a:solidFill>
                  <a:srgbClr val="00B050"/>
                </a:solidFill>
              </a:rPr>
              <a:t>arg</a:t>
            </a:r>
            <a:r>
              <a:rPr lang="en-US" sz="1000" dirty="0">
                <a:solidFill>
                  <a:srgbClr val="00B050"/>
                </a:solidFill>
              </a:rPr>
              <a:t> is: b</a:t>
            </a:r>
          </a:p>
          <a:p>
            <a:r>
              <a:rPr lang="en-US" sz="1000" dirty="0"/>
              <a:t>print "The 3rd </a:t>
            </a:r>
            <a:r>
              <a:rPr lang="en-US" sz="1000" dirty="0" err="1"/>
              <a:t>arg</a:t>
            </a:r>
            <a:r>
              <a:rPr lang="en-US" sz="1000" dirty="0"/>
              <a:t> </a:t>
            </a:r>
            <a:r>
              <a:rPr lang="en-US" sz="1000" dirty="0" err="1"/>
              <a:t>is:",</a:t>
            </a:r>
            <a:r>
              <a:rPr lang="en-US" sz="1000" dirty="0" err="1" smtClean="0"/>
              <a:t>third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solidFill>
                  <a:srgbClr val="00B050"/>
                </a:solidFill>
              </a:rPr>
              <a:t>The 3rd </a:t>
            </a:r>
            <a:r>
              <a:rPr lang="en-US" sz="1000" dirty="0" err="1">
                <a:solidFill>
                  <a:srgbClr val="00B050"/>
                </a:solidFill>
              </a:rPr>
              <a:t>arg</a:t>
            </a:r>
            <a:r>
              <a:rPr lang="en-US" sz="1000" dirty="0">
                <a:solidFill>
                  <a:srgbClr val="00B050"/>
                </a:solidFill>
              </a:rPr>
              <a:t> is: c</a:t>
            </a:r>
          </a:p>
        </p:txBody>
      </p:sp>
    </p:spTree>
    <p:extLst>
      <p:ext uri="{BB962C8B-B14F-4D97-AF65-F5344CB8AC3E}">
        <p14:creationId xmlns:p14="http://schemas.microsoft.com/office/powerpoint/2010/main" val="1846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LPTHW ex15-&gt;ex22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1928</TotalTime>
  <Words>930</Words>
  <Application>Microsoft Office PowerPoint</Application>
  <PresentationFormat>On-screen Show (4:3)</PresentationFormat>
  <Paragraphs>151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Python Chap5~Chap14</vt:lpstr>
      <vt:lpstr>Format String(5)</vt:lpstr>
      <vt:lpstr>Format String(5)</vt:lpstr>
      <vt:lpstr>String &amp; Text(6,7,8,9)</vt:lpstr>
      <vt:lpstr>escape character(10)</vt:lpstr>
      <vt:lpstr>raw_input/input(11,12)</vt:lpstr>
      <vt:lpstr>arg, unpack(13,14)</vt:lpstr>
      <vt:lpstr>Next</vt:lpstr>
      <vt:lpstr>Q&amp;A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108</cp:revision>
  <dcterms:created xsi:type="dcterms:W3CDTF">2014-10-28T02:01:19Z</dcterms:created>
  <dcterms:modified xsi:type="dcterms:W3CDTF">2014-11-19T04:16:39Z</dcterms:modified>
</cp:coreProperties>
</file>