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307" r:id="rId3"/>
    <p:sldId id="319" r:id="rId4"/>
    <p:sldId id="288" r:id="rId5"/>
    <p:sldId id="314" r:id="rId6"/>
    <p:sldId id="291" r:id="rId7"/>
    <p:sldId id="290" r:id="rId8"/>
    <p:sldId id="317" r:id="rId9"/>
    <p:sldId id="292" r:id="rId10"/>
    <p:sldId id="315" r:id="rId11"/>
    <p:sldId id="318" r:id="rId12"/>
    <p:sldId id="320" r:id="rId13"/>
    <p:sldId id="289" r:id="rId14"/>
    <p:sldId id="296" r:id="rId15"/>
    <p:sldId id="321" r:id="rId16"/>
    <p:sldId id="295" r:id="rId17"/>
    <p:sldId id="294" r:id="rId18"/>
    <p:sldId id="297" r:id="rId19"/>
    <p:sldId id="303" r:id="rId20"/>
    <p:sldId id="304" r:id="rId21"/>
    <p:sldId id="305" r:id="rId22"/>
    <p:sldId id="298" r:id="rId23"/>
    <p:sldId id="306" r:id="rId24"/>
    <p:sldId id="323" r:id="rId25"/>
    <p:sldId id="324" r:id="rId26"/>
    <p:sldId id="299" r:id="rId27"/>
    <p:sldId id="300" r:id="rId28"/>
    <p:sldId id="301" r:id="rId29"/>
    <p:sldId id="313" r:id="rId30"/>
    <p:sldId id="287" r:id="rId31"/>
    <p:sldId id="282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16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Boole, Loop and </a:t>
            </a:r>
            <a:r>
              <a:rPr lang="en-US" dirty="0"/>
              <a:t>R</a:t>
            </a:r>
            <a:r>
              <a:rPr lang="en-US" dirty="0" smtClean="0"/>
              <a:t>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264" y="3124200"/>
            <a:ext cx="7315200" cy="2335377"/>
          </a:xfrm>
        </p:spPr>
        <p:txBody>
          <a:bodyPr/>
          <a:lstStyle/>
          <a:p>
            <a:r>
              <a:rPr lang="en-US" dirty="0" smtClean="0"/>
              <a:t>HSPICE </a:t>
            </a:r>
            <a:r>
              <a:rPr lang="en-US" dirty="0" err="1" smtClean="0"/>
              <a:t>PySIG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Meeting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763688" y="5661248"/>
            <a:ext cx="5658927" cy="369887"/>
          </a:xfrm>
        </p:spPr>
        <p:txBody>
          <a:bodyPr/>
          <a:lstStyle/>
          <a:p>
            <a:r>
              <a:rPr lang="en-US" dirty="0"/>
              <a:t>2014-12-17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59245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2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206013"/>
            <a:ext cx="4032448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smtClean="0"/>
              <a:t>X&lt;Y </a:t>
            </a:r>
            <a:r>
              <a:rPr lang="en-US" dirty="0"/>
              <a:t>? </a:t>
            </a:r>
            <a:r>
              <a:rPr lang="en-US" dirty="0" smtClean="0"/>
              <a:t>X:Y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220489"/>
            <a:ext cx="432048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Z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X&lt;Y </a:t>
            </a:r>
            <a:r>
              <a:rPr lang="en-US" dirty="0">
                <a:solidFill>
                  <a:schemeClr val="tx1"/>
                </a:solidFill>
              </a:rPr>
              <a:t>else </a:t>
            </a:r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068960"/>
            <a:ext cx="4032448" cy="1077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smtClean="0"/>
              <a:t>If X&lt;Y is true, Z=X</a:t>
            </a:r>
          </a:p>
          <a:p>
            <a:r>
              <a:rPr lang="en-US" dirty="0" smtClean="0"/>
              <a:t>else, Z=Y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can avoid “DANGLING ELSE”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916832"/>
            <a:ext cx="2531462" cy="224676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(a&gt;1)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if (a&gt;2)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“a&gt;2”;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lse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“a&lt;=1”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1916832"/>
            <a:ext cx="2642070" cy="3108543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If </a:t>
            </a:r>
            <a:r>
              <a:rPr lang="en-US" dirty="0" smtClean="0"/>
              <a:t>(a&gt;1)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if </a:t>
            </a:r>
            <a:r>
              <a:rPr lang="en-US" dirty="0" smtClean="0"/>
              <a:t>(a&gt;2)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smtClean="0"/>
              <a:t>a&gt;2”;</a:t>
            </a:r>
            <a:endParaRPr lang="en-US" dirty="0"/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“a&lt;=1</a:t>
            </a:r>
            <a:r>
              <a:rPr lang="en-US" dirty="0" smtClean="0"/>
              <a:t>”;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41277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1902311"/>
            <a:ext cx="2483768" cy="224676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a&gt;1: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if a&gt;2: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print “a&gt;2”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lse:</a:t>
            </a:r>
          </a:p>
          <a:p>
            <a:r>
              <a:rPr lang="en-US" sz="2800" dirty="0" smtClean="0"/>
              <a:t>  print “a&lt;=1”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85074" y="4278575"/>
            <a:ext cx="2443298" cy="224676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a&gt;1: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if a&gt;2: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print “a&gt;2”</a:t>
            </a:r>
          </a:p>
          <a:p>
            <a:r>
              <a:rPr lang="en-US" sz="2800" dirty="0" smtClean="0"/>
              <a:t>  else:</a:t>
            </a:r>
          </a:p>
          <a:p>
            <a:r>
              <a:rPr lang="en-US" sz="2800" dirty="0" smtClean="0"/>
              <a:t>    print “a&lt;=1”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1340768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810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4838308" cy="19274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" y="4581128"/>
            <a:ext cx="3744416" cy="1876512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12" y="2708920"/>
            <a:ext cx="3982988" cy="934938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29200"/>
            <a:ext cx="3995936" cy="1392352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89040"/>
            <a:ext cx="3995936" cy="1308314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6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171950" cy="347662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with the index and list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16" y="2708920"/>
            <a:ext cx="4391025" cy="343852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72" y="4005064"/>
            <a:ext cx="5133975" cy="26289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6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numerate/sorted/reversed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6438900" cy="58102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3933330" cy="178026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87" y="2420888"/>
            <a:ext cx="4648481" cy="1825917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/>
          <a:stretch/>
        </p:blipFill>
        <p:spPr bwMode="auto">
          <a:xfrm>
            <a:off x="0" y="4077072"/>
            <a:ext cx="4216133" cy="183352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4581128"/>
            <a:ext cx="5112568" cy="183352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7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ange(x) VS </a:t>
            </a:r>
            <a:r>
              <a:rPr lang="en-US" dirty="0" err="1" smtClean="0"/>
              <a:t>xrange</a:t>
            </a:r>
            <a:r>
              <a:rPr lang="en-US" dirty="0" smtClean="0"/>
              <a:t>(x)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9000"/>
            <a:ext cx="3054649" cy="3018284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3527392" cy="3527392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4"/>
            <a:ext cx="3654669" cy="2172801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576" y="5013176"/>
            <a:ext cx="41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xrange</a:t>
            </a:r>
            <a:r>
              <a:rPr lang="en-US" sz="2400" dirty="0" smtClean="0"/>
              <a:t>() is much </a:t>
            </a:r>
            <a:r>
              <a:rPr lang="en-US" sz="2400" dirty="0" err="1" smtClean="0"/>
              <a:t>efficent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Only will be used within the for range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0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ass/continue/break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5569126" cy="482453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r="-1" b="2777"/>
          <a:stretch/>
        </p:blipFill>
        <p:spPr bwMode="auto">
          <a:xfrm>
            <a:off x="6516216" y="2420888"/>
            <a:ext cx="2002410" cy="196024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076627">
            <a:off x="2680808" y="5077844"/>
            <a:ext cx="5203395" cy="1073907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70C0"/>
                </a:solidFill>
              </a:rPr>
              <a:t>Get Fibonacci list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yfhuang\Desktop\m_a7mlhk3272339881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40"/>
            <a:ext cx="3524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ab()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85234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23528" y="4581128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38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196752"/>
            <a:ext cx="7920880" cy="5184576"/>
          </a:xfrm>
        </p:spPr>
        <p:txBody>
          <a:bodyPr numCol="2"/>
          <a:lstStyle/>
          <a:p>
            <a:r>
              <a:rPr lang="en-US" dirty="0" smtClean="0"/>
              <a:t>Chap 00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chap 05</a:t>
            </a:r>
          </a:p>
          <a:p>
            <a:pPr lvl="1"/>
            <a:r>
              <a:rPr lang="en-US" dirty="0" smtClean="0"/>
              <a:t>Kick off, introduction</a:t>
            </a:r>
          </a:p>
          <a:p>
            <a:r>
              <a:rPr lang="en-US" dirty="0" smtClean="0"/>
              <a:t>Chap 06</a:t>
            </a:r>
            <a:r>
              <a:rPr lang="en-US" dirty="0" smtClean="0">
                <a:sym typeface="Wingdings" panose="05000000000000000000" pitchFamily="2" charset="2"/>
              </a:rPr>
              <a:t>chap 14</a:t>
            </a:r>
          </a:p>
          <a:p>
            <a:pPr lvl="1"/>
            <a:r>
              <a:rPr lang="en-US" dirty="0" smtClean="0"/>
              <a:t>String, Input, output</a:t>
            </a:r>
          </a:p>
          <a:p>
            <a:r>
              <a:rPr lang="en-US" dirty="0" smtClean="0"/>
              <a:t>Chap 15</a:t>
            </a:r>
            <a:r>
              <a:rPr lang="en-US" dirty="0" smtClean="0">
                <a:sym typeface="Wingdings" panose="05000000000000000000" pitchFamily="2" charset="2"/>
              </a:rPr>
              <a:t>chap 22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File and function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Chap 23chap 36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If, Boole, Loop 12/17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</a:t>
            </a:r>
            <a:r>
              <a:rPr lang="en-US" dirty="0">
                <a:sym typeface="Wingdings" panose="05000000000000000000" pitchFamily="2" charset="2"/>
              </a:rPr>
              <a:t>37chap </a:t>
            </a:r>
            <a:r>
              <a:rPr lang="en-US" dirty="0" smtClean="0">
                <a:sym typeface="Wingdings" panose="05000000000000000000" pitchFamily="2" charset="2"/>
              </a:rPr>
              <a:t>41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List and </a:t>
            </a:r>
            <a:r>
              <a:rPr lang="en-US" dirty="0" err="1" smtClean="0">
                <a:sym typeface="Wingdings" panose="05000000000000000000" pitchFamily="2" charset="2"/>
              </a:rPr>
              <a:t>Dict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et 12/31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Chap 42chap 45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 01/14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strike="sngStrike" dirty="0">
                <a:sym typeface="Wingdings" panose="05000000000000000000" pitchFamily="2" charset="2"/>
              </a:rPr>
              <a:t>Chap 46</a:t>
            </a:r>
            <a:r>
              <a:rPr lang="en-US" strike="sngStrike" dirty="0" smtClean="0">
                <a:sym typeface="Wingdings" panose="05000000000000000000" pitchFamily="2" charset="2"/>
              </a:rPr>
              <a:t>chap 49</a:t>
            </a:r>
            <a:endParaRPr lang="en-US" strike="sngStrike" dirty="0">
              <a:sym typeface="Wingdings" panose="05000000000000000000" pitchFamily="2" charset="2"/>
            </a:endParaRP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Project structure and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 module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01/28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GUI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02/11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Code study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03/11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</a:t>
            </a:r>
            <a:r>
              <a:rPr lang="en-US" dirty="0">
                <a:sym typeface="Wingdings" panose="05000000000000000000" pitchFamily="2" charset="2"/>
              </a:rPr>
              <a:t>50</a:t>
            </a:r>
            <a:r>
              <a:rPr lang="en-US" dirty="0" smtClean="0">
                <a:sym typeface="Wingdings" panose="05000000000000000000" pitchFamily="2" charset="2"/>
              </a:rPr>
              <a:t>chap 52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Python for </a:t>
            </a:r>
            <a:r>
              <a:rPr lang="en-US" dirty="0" smtClean="0">
                <a:sym typeface="Wingdings" panose="05000000000000000000" pitchFamily="2" charset="2"/>
              </a:rPr>
              <a:t>web 03/25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Final project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05/25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76664" cy="452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755576" y="4437112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73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93" y="1124744"/>
            <a:ext cx="7219839" cy="507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755576" y="4437112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14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4536504" cy="384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21145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35623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467544" y="4437112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722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large file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42" y="1412776"/>
            <a:ext cx="715697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043608" y="4797152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23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790402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i="1" dirty="0" err="1" smtClean="0"/>
              <a:t>exp</a:t>
            </a:r>
            <a:r>
              <a:rPr lang="en-US" dirty="0" smtClean="0"/>
              <a:t> for </a:t>
            </a:r>
            <a:r>
              <a:rPr lang="en-US" i="1" dirty="0" err="1" smtClean="0"/>
              <a:t>iter_val</a:t>
            </a:r>
            <a:r>
              <a:rPr lang="en-US" dirty="0" smtClean="0"/>
              <a:t> in </a:t>
            </a:r>
            <a:r>
              <a:rPr lang="en-US" i="1" dirty="0" err="1" smtClean="0"/>
              <a:t>iterable</a:t>
            </a:r>
            <a:r>
              <a:rPr lang="en-US" dirty="0" smtClean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962525" cy="84772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908879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1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 VS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934418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i="1" dirty="0" err="1" smtClean="0"/>
              <a:t>expr</a:t>
            </a:r>
            <a:r>
              <a:rPr lang="en-US" dirty="0" smtClean="0"/>
              <a:t> for </a:t>
            </a:r>
            <a:r>
              <a:rPr lang="en-US" i="1" dirty="0" err="1" smtClean="0"/>
              <a:t>iter_val</a:t>
            </a:r>
            <a:r>
              <a:rPr lang="en-US" dirty="0" smtClean="0"/>
              <a:t> in </a:t>
            </a:r>
            <a:r>
              <a:rPr lang="en-US" i="1" dirty="0" err="1" smtClean="0"/>
              <a:t>iterable</a:t>
            </a:r>
            <a:r>
              <a:rPr lang="en-US" dirty="0" smtClean="0"/>
              <a:t> if </a:t>
            </a:r>
            <a:r>
              <a:rPr lang="en-US" i="1" dirty="0" err="1" smtClean="0"/>
              <a:t>cond_expr</a:t>
            </a:r>
            <a:r>
              <a:rPr lang="en-US" dirty="0" smtClean="0"/>
              <a:t>]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expr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i="1" dirty="0" err="1"/>
              <a:t>iter_val</a:t>
            </a:r>
            <a:r>
              <a:rPr lang="en-US" dirty="0"/>
              <a:t> in </a:t>
            </a:r>
            <a:r>
              <a:rPr lang="en-US" i="1" dirty="0" err="1"/>
              <a:t>iterable</a:t>
            </a:r>
            <a:r>
              <a:rPr lang="en-US" dirty="0"/>
              <a:t> if </a:t>
            </a:r>
            <a:r>
              <a:rPr lang="en-US" i="1" dirty="0" err="1" smtClean="0"/>
              <a:t>cond_expr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2"/>
          <a:stretch/>
        </p:blipFill>
        <p:spPr bwMode="auto">
          <a:xfrm>
            <a:off x="539552" y="3501008"/>
            <a:ext cx="6337176" cy="3131744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77"/>
          <a:stretch/>
        </p:blipFill>
        <p:spPr bwMode="auto">
          <a:xfrm>
            <a:off x="539552" y="2060848"/>
            <a:ext cx="6337176" cy="1347374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3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recursion?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fab(0)=0</a:t>
            </a:r>
          </a:p>
          <a:p>
            <a:r>
              <a:rPr lang="en-US" dirty="0"/>
              <a:t>f</a:t>
            </a:r>
            <a:r>
              <a:rPr lang="en-US" dirty="0" smtClean="0"/>
              <a:t>ab(1)=1</a:t>
            </a:r>
          </a:p>
          <a:p>
            <a:r>
              <a:rPr lang="en-US" dirty="0" smtClean="0"/>
              <a:t>fab(n)=fab(n-1)+fab(n-2)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when using recursion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8" y="2708920"/>
            <a:ext cx="4201484" cy="2232553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7" y="5085184"/>
            <a:ext cx="4176465" cy="936104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4115707" cy="2232248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5085184"/>
            <a:ext cx="4104456" cy="936104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r="11057"/>
          <a:stretch/>
        </p:blipFill>
        <p:spPr bwMode="auto">
          <a:xfrm>
            <a:off x="2862196" y="5506169"/>
            <a:ext cx="1244600" cy="135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76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when using recursion 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010150" cy="220027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4709462"/>
            <a:ext cx="8953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RuntimeError</a:t>
            </a:r>
            <a:r>
              <a:rPr lang="en-US" sz="2800" b="1" dirty="0">
                <a:solidFill>
                  <a:srgbClr val="FF0000"/>
                </a:solidFill>
              </a:rPr>
              <a:t>: maximum recursion depth </a:t>
            </a:r>
            <a:r>
              <a:rPr lang="en-US" sz="2800" b="1" dirty="0" smtClean="0">
                <a:solidFill>
                  <a:srgbClr val="FF0000"/>
                </a:solidFill>
              </a:rPr>
              <a:t>exceeded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import </a:t>
            </a:r>
            <a:r>
              <a:rPr lang="en-US" sz="2800" b="1" dirty="0">
                <a:solidFill>
                  <a:srgbClr val="00B050"/>
                </a:solidFill>
              </a:rPr>
              <a:t>sys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sys.setrecursionlimit</a:t>
            </a:r>
            <a:r>
              <a:rPr lang="en-US" sz="2800" b="1" dirty="0">
                <a:solidFill>
                  <a:srgbClr val="00B050"/>
                </a:solidFill>
              </a:rPr>
              <a:t>(10000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2852936"/>
            <a:ext cx="3275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No end recursion optimize for python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9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 err="1" smtClean="0"/>
              <a:t>Pythonic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" y="1124744"/>
            <a:ext cx="9036521" cy="54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2280" y="72008"/>
            <a:ext cx="2664296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zh-CN" altLang="en-US" dirty="0"/>
              <a:t>蛇宗三字经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翻</a:t>
            </a:r>
            <a:r>
              <a:rPr lang="zh-CN" altLang="en-US" dirty="0"/>
              <a:t>译：元</a:t>
            </a:r>
            <a:r>
              <a:rPr lang="zh-CN" altLang="en-US" dirty="0" smtClean="0"/>
              <a:t>创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美</a:t>
            </a:r>
            <a:r>
              <a:rPr lang="zh-CN" altLang="en-US" dirty="0"/>
              <a:t>胜丑</a:t>
            </a:r>
            <a:endParaRPr lang="en-US" dirty="0"/>
          </a:p>
          <a:p>
            <a:r>
              <a:rPr lang="zh-CN" altLang="en-US" dirty="0"/>
              <a:t>明胜暗</a:t>
            </a:r>
            <a:r>
              <a:rPr lang="en-US" dirty="0"/>
              <a:t> </a:t>
            </a:r>
          </a:p>
          <a:p>
            <a:r>
              <a:rPr lang="zh-CN" altLang="en-US" dirty="0"/>
              <a:t>简胜复</a:t>
            </a:r>
            <a:r>
              <a:rPr lang="en-US" dirty="0"/>
              <a:t> </a:t>
            </a:r>
          </a:p>
          <a:p>
            <a:r>
              <a:rPr lang="zh-CN" altLang="en-US" dirty="0"/>
              <a:t>复胜杂</a:t>
            </a:r>
            <a:r>
              <a:rPr lang="en-US" dirty="0"/>
              <a:t> </a:t>
            </a:r>
          </a:p>
          <a:p>
            <a:r>
              <a:rPr lang="zh-CN" altLang="en-US" dirty="0"/>
              <a:t>浅胜深</a:t>
            </a:r>
            <a:r>
              <a:rPr lang="en-US" dirty="0"/>
              <a:t> </a:t>
            </a:r>
          </a:p>
          <a:p>
            <a:r>
              <a:rPr lang="zh-CN" altLang="en-US" dirty="0"/>
              <a:t>疏胜密</a:t>
            </a:r>
            <a:r>
              <a:rPr lang="en-US" dirty="0"/>
              <a:t> </a:t>
            </a:r>
          </a:p>
          <a:p>
            <a:r>
              <a:rPr lang="zh-CN" altLang="en-US" dirty="0"/>
              <a:t>辞达意</a:t>
            </a:r>
            <a:r>
              <a:rPr lang="en-US" dirty="0"/>
              <a:t> </a:t>
            </a:r>
          </a:p>
          <a:p>
            <a:r>
              <a:rPr lang="zh-CN" altLang="en-US" dirty="0"/>
              <a:t>不逾矩</a:t>
            </a:r>
            <a:r>
              <a:rPr lang="en-US" dirty="0"/>
              <a:t> </a:t>
            </a:r>
          </a:p>
          <a:p>
            <a:r>
              <a:rPr lang="zh-CN" altLang="en-US" dirty="0"/>
              <a:t>弃至清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8384" y="887809"/>
            <a:ext cx="2016224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zh-CN" altLang="en-US" dirty="0" smtClean="0"/>
              <a:t>无</a:t>
            </a:r>
            <a:r>
              <a:rPr lang="zh-CN" altLang="en-US" dirty="0"/>
              <a:t>阴差</a:t>
            </a:r>
            <a:r>
              <a:rPr lang="en-US" dirty="0"/>
              <a:t> </a:t>
            </a:r>
          </a:p>
          <a:p>
            <a:r>
              <a:rPr lang="zh-CN" altLang="en-US" dirty="0"/>
              <a:t>有阳错</a:t>
            </a:r>
            <a:r>
              <a:rPr lang="en-US" dirty="0"/>
              <a:t> </a:t>
            </a:r>
          </a:p>
          <a:p>
            <a:r>
              <a:rPr lang="zh-CN" altLang="en-US" dirty="0"/>
              <a:t>拒疑数</a:t>
            </a:r>
            <a:r>
              <a:rPr lang="en-US" dirty="0"/>
              <a:t> </a:t>
            </a:r>
          </a:p>
          <a:p>
            <a:r>
              <a:rPr lang="zh-CN" altLang="en-US" dirty="0"/>
              <a:t>求完一</a:t>
            </a:r>
            <a:r>
              <a:rPr lang="en-US" dirty="0"/>
              <a:t> </a:t>
            </a:r>
          </a:p>
          <a:p>
            <a:r>
              <a:rPr lang="zh-CN" altLang="en-US" dirty="0"/>
              <a:t>虽不至</a:t>
            </a:r>
            <a:endParaRPr lang="en-US" dirty="0"/>
          </a:p>
          <a:p>
            <a:r>
              <a:rPr lang="zh-CN" altLang="en-US" dirty="0"/>
              <a:t>向往之</a:t>
            </a:r>
            <a:r>
              <a:rPr lang="en-US" dirty="0"/>
              <a:t> </a:t>
            </a:r>
          </a:p>
          <a:p>
            <a:r>
              <a:rPr lang="zh-CN" altLang="en-US" dirty="0"/>
              <a:t>敏于行</a:t>
            </a:r>
            <a:r>
              <a:rPr lang="en-US" dirty="0"/>
              <a:t> </a:t>
            </a:r>
          </a:p>
          <a:p>
            <a:r>
              <a:rPr lang="zh-CN" altLang="en-US" dirty="0"/>
              <a:t>戒莽撞</a:t>
            </a:r>
            <a:r>
              <a:rPr lang="en-US" dirty="0"/>
              <a:t> </a:t>
            </a:r>
          </a:p>
          <a:p>
            <a:r>
              <a:rPr lang="zh-CN" altLang="en-US" dirty="0"/>
              <a:t>差难言</a:t>
            </a:r>
            <a:r>
              <a:rPr lang="en-US" dirty="0"/>
              <a:t> </a:t>
            </a:r>
          </a:p>
          <a:p>
            <a:r>
              <a:rPr lang="zh-CN" altLang="en-US" dirty="0"/>
              <a:t>好易说</a:t>
            </a:r>
            <a:r>
              <a:rPr lang="en-US" dirty="0"/>
              <a:t> </a:t>
            </a:r>
          </a:p>
          <a:p>
            <a:r>
              <a:rPr lang="zh-CN" altLang="en-US" dirty="0"/>
              <a:t>每师出</a:t>
            </a:r>
            <a:endParaRPr lang="en-US" dirty="0"/>
          </a:p>
          <a:p>
            <a:r>
              <a:rPr lang="zh-CN" altLang="en-US" dirty="0"/>
              <a:t>多有名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53580"/>
              </p:ext>
            </p:extLst>
          </p:nvPr>
        </p:nvGraphicFramePr>
        <p:xfrm>
          <a:off x="611560" y="692696"/>
          <a:ext cx="8352928" cy="428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84"/>
                <a:gridCol w="1618784"/>
                <a:gridCol w="1748288"/>
                <a:gridCol w="1683536"/>
                <a:gridCol w="1683536"/>
              </a:tblGrid>
              <a:tr h="534917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5</a:t>
                      </a:r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Xuefeng </a:t>
                      </a:r>
                      <a:r>
                        <a:rPr lang="en-US" b="1" dirty="0" smtClean="0"/>
                        <a:t>Chen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Jiajun Chen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Yongxin</a:t>
                      </a:r>
                      <a:r>
                        <a:rPr lang="en-US" b="1" dirty="0" smtClean="0"/>
                        <a:t> Tan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Yan Wei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Ji Dong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Dehuang Wu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Xiaowen Tong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Yanghui Xiao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Huihuang Li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Tingting Jiang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Lianpeng Sang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Jinghua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Yifei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 sun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Zhaojie Li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 Luo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Lijuan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 Cao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Jianbiao Liao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Xuguang</a:t>
                      </a:r>
                      <a:r>
                        <a:rPr lang="en-US" dirty="0" smtClean="0"/>
                        <a:t> Shen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Zhang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Yuli Zhang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LPTHW ex37-&gt;ex41</a:t>
            </a:r>
          </a:p>
          <a:p>
            <a:pPr marL="277812" lvl="1" indent="0"/>
            <a:r>
              <a:rPr lang="en-US" dirty="0" smtClean="0"/>
              <a:t>List and </a:t>
            </a:r>
            <a:r>
              <a:rPr lang="en-US" dirty="0" err="1" smtClean="0"/>
              <a:t>dict</a:t>
            </a:r>
            <a:r>
              <a:rPr lang="en-US" dirty="0" smtClean="0"/>
              <a:t>  (set)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this is the question.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68199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9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equal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A,B,C=1,2,3</a:t>
            </a:r>
          </a:p>
          <a:p>
            <a:r>
              <a:rPr lang="en-US" dirty="0" smtClean="0"/>
              <a:t>A&lt;B&lt;C 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A&lt;B and B&lt;C</a:t>
            </a:r>
            <a:endParaRPr lang="en-US" dirty="0" smtClean="0"/>
          </a:p>
          <a:p>
            <a:r>
              <a:rPr lang="en-US" dirty="0" smtClean="0"/>
              <a:t>A&lt;C&gt;B 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A&lt;C and C&gt;B</a:t>
            </a:r>
            <a:endParaRPr lang="en-US" dirty="0" smtClean="0"/>
          </a:p>
          <a:p>
            <a:r>
              <a:rPr lang="en-US" dirty="0" smtClean="0"/>
              <a:t>A==B</a:t>
            </a:r>
          </a:p>
          <a:p>
            <a:r>
              <a:rPr lang="en-US" dirty="0" smtClean="0"/>
              <a:t>A != B   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/>
              <a:t>A&lt;&gt;B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==, is not !=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7584"/>
            <a:ext cx="1739078" cy="184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4"/>
            <a:ext cx="1918100" cy="181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323528" y="3183359"/>
            <a:ext cx="2304256" cy="1037729"/>
            <a:chOff x="323528" y="3212976"/>
            <a:chExt cx="2304256" cy="1037729"/>
          </a:xfrm>
        </p:grpSpPr>
        <p:sp>
          <p:nvSpPr>
            <p:cNvPr id="6" name="Rounded Rectangle 5"/>
            <p:cNvSpPr/>
            <p:nvPr/>
          </p:nvSpPr>
          <p:spPr>
            <a:xfrm>
              <a:off x="1475656" y="3501008"/>
              <a:ext cx="1152128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321297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378904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>
              <a:stCxn id="10" idx="3"/>
              <a:endCxn id="6" idx="1"/>
            </p:cNvCxnSpPr>
            <p:nvPr/>
          </p:nvCxnSpPr>
          <p:spPr>
            <a:xfrm>
              <a:off x="679716" y="3443809"/>
              <a:ext cx="795940" cy="309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6" idx="1"/>
            </p:cNvCxnSpPr>
            <p:nvPr/>
          </p:nvCxnSpPr>
          <p:spPr>
            <a:xfrm flipV="1">
              <a:off x="679716" y="3753036"/>
              <a:ext cx="795940" cy="266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355976" y="3140968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5.0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9708" y="3140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75856" y="39330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3" idx="3"/>
            <a:endCxn id="22" idx="1"/>
          </p:cNvCxnSpPr>
          <p:nvPr/>
        </p:nvCxnSpPr>
        <p:spPr>
          <a:xfrm>
            <a:off x="3635896" y="3371801"/>
            <a:ext cx="720080" cy="2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  <a:endCxn id="28" idx="1"/>
          </p:cNvCxnSpPr>
          <p:nvPr/>
        </p:nvCxnSpPr>
        <p:spPr>
          <a:xfrm>
            <a:off x="3632044" y="4163889"/>
            <a:ext cx="723932" cy="2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55976" y="3933056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5.0</a:t>
            </a:r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2736"/>
            <a:ext cx="1790227" cy="178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7524328" y="3543399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5.0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372200" y="32553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372200" y="38314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38" name="Straight Arrow Connector 37"/>
          <p:cNvCxnSpPr>
            <a:stCxn id="36" idx="3"/>
            <a:endCxn id="35" idx="1"/>
          </p:cNvCxnSpPr>
          <p:nvPr/>
        </p:nvCxnSpPr>
        <p:spPr>
          <a:xfrm>
            <a:off x="6728388" y="3486200"/>
            <a:ext cx="795940" cy="309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3"/>
            <a:endCxn id="35" idx="1"/>
          </p:cNvCxnSpPr>
          <p:nvPr/>
        </p:nvCxnSpPr>
        <p:spPr>
          <a:xfrm flipV="1">
            <a:off x="6728388" y="3795427"/>
            <a:ext cx="795940" cy="266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1491856" cy="18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25144"/>
            <a:ext cx="1807277" cy="175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53136"/>
            <a:ext cx="1636779" cy="18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07504" y="980728"/>
            <a:ext cx="8928992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43808" y="980728"/>
            <a:ext cx="3168352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7504" y="3068960"/>
            <a:ext cx="892899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548680"/>
            <a:ext cx="1584176" cy="15696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A=3</a:t>
            </a:r>
          </a:p>
          <a:p>
            <a:r>
              <a:rPr lang="en-US" sz="3200" dirty="0" smtClean="0"/>
              <a:t>B=5</a:t>
            </a:r>
          </a:p>
          <a:p>
            <a:r>
              <a:rPr lang="en-US" sz="3200" dirty="0" smtClean="0"/>
              <a:t>C=0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2276872"/>
            <a:ext cx="1656184" cy="40318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&amp;&amp; B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&gt;&gt;&gt; 1</a:t>
            </a:r>
          </a:p>
          <a:p>
            <a:r>
              <a:rPr lang="en-US" sz="3200" dirty="0" smtClean="0"/>
              <a:t>B&amp;&amp;A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&gt;&gt;&gt; 1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/>
              <a:t>A||B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&gt;&gt;&gt; 1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/>
              <a:t>C||B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&gt;&gt;&gt;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41277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C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148478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python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2291348"/>
            <a:ext cx="2016224" cy="40318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and B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&gt;&gt;&gt; 5</a:t>
            </a:r>
          </a:p>
          <a:p>
            <a:r>
              <a:rPr lang="en-US" sz="3200" dirty="0" smtClean="0"/>
              <a:t>B and A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&gt;&gt;&gt; 3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/>
              <a:t>A or B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&gt;&gt;&gt; 3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/>
              <a:t>C or B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&gt;&gt;&gt; 5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12062"/>
            <a:ext cx="2880320" cy="33685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3157130" cy="23042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836712"/>
            <a:ext cx="8352928" cy="26776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Help on built-in function </a:t>
            </a:r>
            <a:r>
              <a:rPr lang="en-US" sz="2400" dirty="0" err="1"/>
              <a:t>cmp</a:t>
            </a:r>
            <a:r>
              <a:rPr lang="en-US" sz="2400" dirty="0"/>
              <a:t> in module __</a:t>
            </a:r>
            <a:r>
              <a:rPr lang="en-US" sz="2400" dirty="0" err="1"/>
              <a:t>builtin</a:t>
            </a:r>
            <a:r>
              <a:rPr lang="en-US" sz="2400" dirty="0"/>
              <a:t>__:</a:t>
            </a:r>
          </a:p>
          <a:p>
            <a:endParaRPr lang="en-US" sz="2400" dirty="0"/>
          </a:p>
          <a:p>
            <a:r>
              <a:rPr lang="en-US" sz="2400" dirty="0" err="1"/>
              <a:t>cmp</a:t>
            </a:r>
            <a:r>
              <a:rPr lang="en-US" sz="2400" dirty="0"/>
              <a:t>(...)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cmp</a:t>
            </a:r>
            <a:r>
              <a:rPr lang="en-US" sz="2400" dirty="0"/>
              <a:t>(x, y) -&gt; integer</a:t>
            </a:r>
          </a:p>
          <a:p>
            <a:endParaRPr lang="en-US" sz="2400" dirty="0"/>
          </a:p>
          <a:p>
            <a:r>
              <a:rPr lang="en-US" sz="2400" dirty="0"/>
              <a:t>    Return negative if x&lt;y, zero if x==y, positive if x&gt;y.</a:t>
            </a:r>
          </a:p>
          <a:p>
            <a:r>
              <a:rPr lang="en-US" sz="2400" dirty="0"/>
              <a:t>(END)</a:t>
            </a:r>
          </a:p>
        </p:txBody>
      </p:sp>
    </p:spTree>
    <p:extLst>
      <p:ext uri="{BB962C8B-B14F-4D97-AF65-F5344CB8AC3E}">
        <p14:creationId xmlns:p14="http://schemas.microsoft.com/office/powerpoint/2010/main" val="2289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12432</TotalTime>
  <Words>594</Words>
  <Application>Microsoft Office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Theme</vt:lpstr>
      <vt:lpstr>Boole, Loop and Recursion</vt:lpstr>
      <vt:lpstr>PySIG schedule</vt:lpstr>
      <vt:lpstr>PowerPoint Presentation</vt:lpstr>
      <vt:lpstr>Boole</vt:lpstr>
      <vt:lpstr>PowerPoint Presentation</vt:lpstr>
      <vt:lpstr>Not equal </vt:lpstr>
      <vt:lpstr>is ==, is not !=</vt:lpstr>
      <vt:lpstr>and, or</vt:lpstr>
      <vt:lpstr>cmp()</vt:lpstr>
      <vt:lpstr>Bit operation</vt:lpstr>
      <vt:lpstr>Conditional expression</vt:lpstr>
      <vt:lpstr>Python can avoid “DANGLING ELSE”</vt:lpstr>
      <vt:lpstr>Loop</vt:lpstr>
      <vt:lpstr>Loop with the index and list</vt:lpstr>
      <vt:lpstr>enumerate/sorted/reversed</vt:lpstr>
      <vt:lpstr>range(x) VS xrange(x)</vt:lpstr>
      <vt:lpstr>pass/continue/break</vt:lpstr>
      <vt:lpstr>YIELD</vt:lpstr>
      <vt:lpstr>fab()</vt:lpstr>
      <vt:lpstr>fab()</vt:lpstr>
      <vt:lpstr>fab()</vt:lpstr>
      <vt:lpstr>fab()</vt:lpstr>
      <vt:lpstr>read large file</vt:lpstr>
      <vt:lpstr>List comprehension </vt:lpstr>
      <vt:lpstr>List comprehension VS generator</vt:lpstr>
      <vt:lpstr>Why not use recursion?</vt:lpstr>
      <vt:lpstr>Be careful when using recursion</vt:lpstr>
      <vt:lpstr>Be careful when using recursion </vt:lpstr>
      <vt:lpstr>Be Pythonic</vt:lpstr>
      <vt:lpstr>Next</vt:lpstr>
      <vt:lpstr>Q&amp;A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HSPICE Python SIG</dc:title>
  <dc:creator>synopsys</dc:creator>
  <cp:lastModifiedBy>synopsys</cp:lastModifiedBy>
  <cp:revision>181</cp:revision>
  <dcterms:created xsi:type="dcterms:W3CDTF">2014-10-28T02:01:19Z</dcterms:created>
  <dcterms:modified xsi:type="dcterms:W3CDTF">2014-12-24T01:06:41Z</dcterms:modified>
</cp:coreProperties>
</file>