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31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5" r:id="rId18"/>
    <p:sldId id="278" r:id="rId19"/>
    <p:sldId id="279" r:id="rId20"/>
    <p:sldId id="281" r:id="rId21"/>
    <p:sldId id="283" r:id="rId22"/>
    <p:sldId id="284" r:id="rId23"/>
    <p:sldId id="282" r:id="rId24"/>
    <p:sldId id="285" r:id="rId25"/>
    <p:sldId id="286" r:id="rId26"/>
    <p:sldId id="287" r:id="rId27"/>
    <p:sldId id="280" r:id="rId28"/>
    <p:sldId id="276" r:id="rId29"/>
    <p:sldId id="27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600200"/>
            <a:ext cx="8229600" cy="1513936"/>
          </a:xfrm>
        </p:spPr>
        <p:txBody>
          <a:bodyPr anchor="b">
            <a:noAutofit/>
          </a:bodyPr>
          <a:lstStyle>
            <a:lvl1pPr algn="ctr">
              <a:defRPr sz="3600" b="1"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124200"/>
            <a:ext cx="7315200" cy="2335377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0" y="0"/>
            <a:ext cx="9144000" cy="1295400"/>
            <a:chOff x="0" y="0"/>
            <a:chExt cx="9144000" cy="1295400"/>
          </a:xfrm>
        </p:grpSpPr>
        <p:pic>
          <p:nvPicPr>
            <p:cNvPr id="9" name="Picture 8" descr="Synopsys25-logoWhite_O_transparen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77200" y="341352"/>
              <a:ext cx="878174" cy="24754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1295400"/>
            </a:xfrm>
            <a:prstGeom prst="rect">
              <a:avLst/>
            </a:prstGeom>
          </p:spPr>
        </p:pic>
      </p:grpSp>
      <p:sp>
        <p:nvSpPr>
          <p:cNvPr id="10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1742536" y="4456048"/>
            <a:ext cx="5658928" cy="1005840"/>
          </a:xfrm>
        </p:spPr>
        <p:txBody>
          <a:bodyPr anchor="b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  <a:lvl2pPr algn="l">
              <a:buFontTx/>
              <a:buNone/>
              <a:defRPr/>
            </a:lvl2pPr>
            <a:lvl3pPr algn="l">
              <a:buFontTx/>
              <a:buNone/>
              <a:defRPr/>
            </a:lvl3pPr>
            <a:lvl4pPr algn="l">
              <a:buFontTx/>
              <a:buNone/>
              <a:defRPr/>
            </a:lvl4pPr>
            <a:lvl5pPr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Presenter’s Name</a:t>
            </a:r>
          </a:p>
        </p:txBody>
      </p:sp>
      <p:sp>
        <p:nvSpPr>
          <p:cNvPr id="11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1742537" y="5466383"/>
            <a:ext cx="5658927" cy="369887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sp useBgFill="1">
        <p:nvSpPr>
          <p:cNvPr id="12" name="Rectangle 11"/>
          <p:cNvSpPr/>
          <p:nvPr/>
        </p:nvSpPr>
        <p:spPr>
          <a:xfrm>
            <a:off x="-1" y="6377959"/>
            <a:ext cx="3010619" cy="466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/>
          <p:cNvSpPr/>
          <p:nvPr/>
        </p:nvSpPr>
        <p:spPr>
          <a:xfrm>
            <a:off x="5715000" y="6377959"/>
            <a:ext cx="3429000" cy="4800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57200" y="1414730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4648200" y="1414730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3965268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8200" y="3965268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</p:spTree>
    <p:extLst>
      <p:ext uri="{BB962C8B-B14F-4D97-AF65-F5344CB8AC3E}">
        <p14:creationId xmlns:p14="http://schemas.microsoft.com/office/powerpoint/2010/main" val="829210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11214"/>
            <a:ext cx="9144000" cy="5093208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332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8"/>
          <p:cNvSpPr>
            <a:spLocks noGrp="1"/>
          </p:cNvSpPr>
          <p:nvPr>
            <p:ph sz="quarter" idx="10"/>
          </p:nvPr>
        </p:nvSpPr>
        <p:spPr>
          <a:xfrm>
            <a:off x="457200" y="1414462"/>
            <a:ext cx="8229600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950562"/>
            <a:ext cx="9144000" cy="2374037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959188"/>
            <a:ext cx="9144000" cy="244161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414462"/>
            <a:ext cx="8220974" cy="485298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Gray Ba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98142" y="0"/>
            <a:ext cx="6745857" cy="64008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648204" y="57150"/>
            <a:ext cx="649579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241540" y="370936"/>
            <a:ext cx="1940943" cy="5877463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639683" y="1414462"/>
            <a:ext cx="6275717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639682" y="838200"/>
            <a:ext cx="6504317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Gray Ba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00800" y="0"/>
            <a:ext cx="2743200" cy="64008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776"/>
            <a:ext cx="5715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457200" y="1414463"/>
            <a:ext cx="5715000" cy="483393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6553200" y="228600"/>
            <a:ext cx="2438400" cy="6019800"/>
          </a:xfrm>
        </p:spPr>
        <p:txBody>
          <a:bodyPr/>
          <a:lstStyle>
            <a:lvl1pPr marL="0" indent="0">
              <a:buNone/>
              <a:defRPr sz="2000"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5719313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Lef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108960" cy="64008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36925" y="65776"/>
            <a:ext cx="580707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3336925" y="1414462"/>
            <a:ext cx="5577840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05740" y="228600"/>
            <a:ext cx="2697480" cy="6019800"/>
          </a:xfrm>
        </p:spPr>
        <p:txBody>
          <a:bodyPr/>
          <a:lstStyle>
            <a:lvl1pPr marL="233363" indent="-233363">
              <a:buFont typeface="Arial" pitchFamily="34" charset="0"/>
              <a:buChar char="•"/>
              <a:defRPr sz="2000"/>
            </a:lvl1pPr>
            <a:lvl2pPr marL="457200" indent="-227013">
              <a:buFont typeface="Arial" pitchFamily="34" charset="0"/>
              <a:buChar char="–"/>
              <a:defRPr sz="1800" baseline="0"/>
            </a:lvl2pPr>
            <a:lvl3pPr marL="690563" indent="-236538">
              <a:buFont typeface="Arial" pitchFamily="34" charset="0"/>
              <a:buChar char="–"/>
              <a:tabLst>
                <a:tab pos="690563" algn="l"/>
              </a:tabLst>
              <a:defRPr sz="1600" baseline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336925" y="838200"/>
            <a:ext cx="5807075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9996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dorso\Pictures\Focus4-3_PPT-fl_72_lowRes_more Blu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91362"/>
            <a:ext cx="9144000" cy="4075277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201" y="3200400"/>
            <a:ext cx="2133598" cy="60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2320" y="2106155"/>
            <a:ext cx="3279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FFFF"/>
                </a:solidFill>
              </a:rPr>
              <a:t>Thank You</a:t>
            </a:r>
            <a:endParaRPr lang="en-US" sz="4800" b="1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386794"/>
            <a:ext cx="9144000" cy="4712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74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logo">
    <p:bg>
      <p:bgPr>
        <a:blipFill dpi="0" rotWithShape="1">
          <a:blip r:embed="rId2">
            <a:lum/>
          </a:blip>
          <a:srcRect/>
          <a:stretch>
            <a:fillRect l="25000" t="40000" r="25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36898"/>
            <a:ext cx="9144000" cy="6211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6236898"/>
            <a:ext cx="9144000" cy="6211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236898"/>
            <a:ext cx="9144000" cy="6211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NOT Prin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S1213FocusBackgr10x7-5_96_9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 descr="CS1213FocusBackgr10x7-5_96_9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685800"/>
            <a:ext cx="8229600" cy="1177506"/>
          </a:xfrm>
        </p:spPr>
        <p:txBody>
          <a:bodyPr anchor="b">
            <a:noAutofit/>
          </a:bodyPr>
          <a:lstStyle>
            <a:lvl1pPr algn="ctr">
              <a:defRPr sz="3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76300" y="1880558"/>
            <a:ext cx="7391400" cy="1891342"/>
          </a:xfrm>
        </p:spPr>
        <p:txBody>
          <a:bodyPr/>
          <a:lstStyle>
            <a:lvl1pPr marL="0" indent="0" algn="ctr">
              <a:buNone/>
              <a:defRPr sz="2800" b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1843709" y="2637186"/>
            <a:ext cx="5456582" cy="731520"/>
          </a:xfrm>
        </p:spPr>
        <p:txBody>
          <a:bodyPr anchor="b"/>
          <a:lstStyle>
            <a:lvl1pPr marL="0" indent="0" algn="ctr">
              <a:buNone/>
              <a:defRPr sz="2000" baseline="0">
                <a:solidFill>
                  <a:srgbClr val="FFFFFF"/>
                </a:solidFill>
              </a:defRPr>
            </a:lvl1pPr>
            <a:lvl2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Presenter’s Name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2743200" y="3372928"/>
            <a:ext cx="3657600" cy="396815"/>
          </a:xfrm>
        </p:spPr>
        <p:txBody>
          <a:bodyPr anchor="b"/>
          <a:lstStyle>
            <a:lvl1pPr algn="ctr"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02" y="6349043"/>
            <a:ext cx="1412907" cy="403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537828"/>
            <a:ext cx="8229600" cy="1600200"/>
          </a:xfrm>
        </p:spPr>
        <p:txBody>
          <a:bodyPr anchor="b"/>
          <a:lstStyle>
            <a:lvl1pPr algn="ctr">
              <a:defRPr sz="3600" b="1"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216492"/>
            <a:ext cx="7315200" cy="1752600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0" y="0"/>
            <a:ext cx="9144000" cy="1295400"/>
            <a:chOff x="-14377" y="0"/>
            <a:chExt cx="9144000" cy="1295400"/>
          </a:xfrm>
        </p:grpSpPr>
        <p:pic>
          <p:nvPicPr>
            <p:cNvPr id="9" name="Picture 8" descr="Synopsys25-logoWhite_O_transparen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2422" y="341352"/>
              <a:ext cx="282951" cy="7976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377" y="0"/>
              <a:ext cx="9144000" cy="1295400"/>
            </a:xfrm>
            <a:prstGeom prst="rect">
              <a:avLst/>
            </a:prstGeom>
          </p:spPr>
        </p:pic>
      </p:grpSp>
      <p:sp useBgFill="1">
        <p:nvSpPr>
          <p:cNvPr id="10" name="Rectangle 9"/>
          <p:cNvSpPr/>
          <p:nvPr/>
        </p:nvSpPr>
        <p:spPr>
          <a:xfrm>
            <a:off x="0" y="6377959"/>
            <a:ext cx="2950234" cy="466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/>
          <p:cNvSpPr/>
          <p:nvPr/>
        </p:nvSpPr>
        <p:spPr>
          <a:xfrm>
            <a:off x="5562600" y="6395920"/>
            <a:ext cx="3581400" cy="466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74"/>
            <a:ext cx="8686800" cy="1143000"/>
          </a:xfrm>
        </p:spPr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>
            <a:spLocks/>
          </p:cNvSpPr>
          <p:nvPr/>
        </p:nvSpPr>
        <p:spPr>
          <a:xfrm>
            <a:off x="0" y="1295400"/>
            <a:ext cx="9144000" cy="1143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274320" tIns="45720" rIns="274320" bIns="45720" rtlCol="0" anchor="ctr">
            <a:normAutofit/>
          </a:bodyPr>
          <a:lstStyle>
            <a:lvl1pPr marL="173038" indent="0"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173038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68680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2688609"/>
            <a:ext cx="7543800" cy="3559791"/>
          </a:xfrm>
        </p:spPr>
        <p:txBody>
          <a:bodyPr/>
          <a:lstStyle>
            <a:lvl1pPr>
              <a:spcBef>
                <a:spcPts val="1400"/>
              </a:spcBef>
              <a:spcAft>
                <a:spcPts val="0"/>
              </a:spcAft>
              <a:buFontTx/>
              <a:buNone/>
              <a:defRPr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agenda topics --- no bullets here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dorso\Pictures\Focus4-3_PPT-fl_72_lowRes_more Blu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91362"/>
            <a:ext cx="9144000" cy="407527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86228"/>
            <a:ext cx="8229600" cy="1362075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Add a Title – Transition Slide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2906713"/>
            <a:ext cx="8229600" cy="1500187"/>
          </a:xfrm>
        </p:spPr>
        <p:txBody>
          <a:bodyPr anchor="t">
            <a:noAutofit/>
          </a:bodyPr>
          <a:lstStyle>
            <a:lvl1pPr marL="0" indent="0">
              <a:buNone/>
              <a:defRPr sz="2400" b="0" i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" y="6400838"/>
            <a:ext cx="9143245" cy="45716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74"/>
            <a:ext cx="868642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4462"/>
            <a:ext cx="8229600" cy="48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5"/>
            <a:endParaRPr lang="en-US" dirty="0" smtClean="0"/>
          </a:p>
          <a:p>
            <a:pPr lvl="5"/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39816" y="6535578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Synopsys, Inc. All rights reserved.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74060" y="6535578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3079630" y="6475623"/>
            <a:ext cx="2984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 Black" pitchFamily="34" charset="0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32" r:id="rId1"/>
    <p:sldLayoutId id="2147485133" r:id="rId2"/>
    <p:sldLayoutId id="2147485134" r:id="rId3"/>
    <p:sldLayoutId id="2147485135" r:id="rId4"/>
    <p:sldLayoutId id="2147485136" r:id="rId5"/>
    <p:sldLayoutId id="2147485137" r:id="rId6"/>
    <p:sldLayoutId id="2147485138" r:id="rId7"/>
    <p:sldLayoutId id="2147485139" r:id="rId8"/>
    <p:sldLayoutId id="2147485140" r:id="rId9"/>
    <p:sldLayoutId id="2147485142" r:id="rId10"/>
    <p:sldLayoutId id="2147485143" r:id="rId11"/>
    <p:sldLayoutId id="2147485144" r:id="rId12"/>
    <p:sldLayoutId id="2147485153" r:id="rId13"/>
    <p:sldLayoutId id="2147485146" r:id="rId14"/>
    <p:sldLayoutId id="2147485147" r:id="rId15"/>
    <p:sldLayoutId id="2147485148" r:id="rId16"/>
    <p:sldLayoutId id="2147485149" r:id="rId17"/>
    <p:sldLayoutId id="2147485150" r:id="rId18"/>
    <p:sldLayoutId id="2147485151" r:id="rId19"/>
    <p:sldLayoutId id="2147485152" r:id="rId20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0513" indent="-290513" algn="l" defTabSz="914400" rtl="0" eaLnBrk="1" latinLnBrk="0" hangingPunct="1">
        <a:spcBef>
          <a:spcPts val="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68325" indent="-279400" algn="l" defTabSz="91440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90513" algn="l" defTabSz="568325" rtl="0" eaLnBrk="1" latinLnBrk="0" hangingPunct="1">
        <a:spcBef>
          <a:spcPts val="600"/>
        </a:spcBef>
        <a:buFont typeface="Arial" pitchFamily="34" charset="0"/>
        <a:buChar char="–"/>
        <a:tabLst>
          <a:tab pos="803275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9350" indent="-2921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154113" indent="-295275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154113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Regular Expression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smtClean="0"/>
              <a:t>SIG 5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9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</a:t>
            </a:r>
            <a:r>
              <a:rPr lang="en-US" dirty="0" err="1"/>
              <a:t>dn</a:t>
            </a:r>
            <a:r>
              <a:rPr lang="en-US" dirty="0"/>
              <a:t>]</a:t>
            </a:r>
            <a:r>
              <a:rPr lang="en-US" dirty="0" err="1"/>
              <a:t>ot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/>
              <a:t>0?[1-9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/>
              <a:t>[0-9]{15,16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&lt;/?[^&gt;]+&gt;</a:t>
            </a:r>
          </a:p>
          <a:p>
            <a:pPr marL="0" indent="0">
              <a:buNone/>
            </a:pPr>
            <a:r>
              <a:rPr lang="pt-BR" dirty="0"/>
              <a:t>[KQRBNP][a-h][1-8]-[a-h][1-8</a:t>
            </a:r>
            <a:r>
              <a:rPr lang="pt-BR" dirty="0" smtClean="0"/>
              <a:t>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240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\w+-\d</a:t>
            </a:r>
            <a:r>
              <a:rPr lang="en-US" dirty="0" smtClean="0"/>
              <a:t>+</a:t>
            </a:r>
          </a:p>
          <a:p>
            <a:pPr marL="0" indent="0">
              <a:buNone/>
            </a:pPr>
            <a:r>
              <a:rPr lang="en-US" dirty="0" smtClean="0"/>
              <a:t>[</a:t>
            </a:r>
            <a:r>
              <a:rPr lang="en-US" dirty="0"/>
              <a:t>A-Za-z]\w</a:t>
            </a:r>
            <a:r>
              <a:rPr lang="en-US" dirty="0" smtClean="0"/>
              <a:t>*</a:t>
            </a:r>
          </a:p>
          <a:p>
            <a:pPr marL="0" indent="0">
              <a:buNone/>
            </a:pPr>
            <a:r>
              <a:rPr lang="en-US" dirty="0"/>
              <a:t>\d{3}-\d{3}-\d{4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\w+@\w+\.com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667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\d+(\.\d</a:t>
            </a:r>
            <a:r>
              <a:rPr lang="en-US" dirty="0" smtClean="0"/>
              <a:t>*)?</a:t>
            </a:r>
          </a:p>
          <a:p>
            <a:pPr marL="0" indent="0">
              <a:buNone/>
            </a:pPr>
            <a:r>
              <a:rPr lang="en-US" dirty="0"/>
              <a:t>(Mr?s?\. )?[A-Z][a-z]* [ A-</a:t>
            </a:r>
            <a:r>
              <a:rPr lang="en-US" dirty="0" err="1"/>
              <a:t>Za</a:t>
            </a:r>
            <a:r>
              <a:rPr lang="en-US" dirty="0"/>
              <a:t>-z-</a:t>
            </a:r>
            <a:r>
              <a:rPr lang="en-US" dirty="0" smtClean="0"/>
              <a:t>]+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395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 Module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powerful, more general, </a:t>
            </a:r>
            <a:r>
              <a:rPr lang="en-US" dirty="0" err="1" smtClean="0"/>
              <a:t>perl</a:t>
            </a:r>
            <a:r>
              <a:rPr lang="en-US" dirty="0" smtClean="0"/>
              <a:t> style regular expression</a:t>
            </a:r>
          </a:p>
          <a:p>
            <a:r>
              <a:rPr lang="en-US" dirty="0" smtClean="0"/>
              <a:t>Multi-thread share of one compiled re object</a:t>
            </a:r>
          </a:p>
          <a:p>
            <a:r>
              <a:rPr lang="en-US" dirty="0" smtClean="0"/>
              <a:t>Grouped/called by name support</a:t>
            </a:r>
          </a:p>
          <a:p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mport re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929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compile(</a:t>
            </a:r>
            <a:r>
              <a:rPr lang="en-US" dirty="0" err="1"/>
              <a:t>pattern,flags</a:t>
            </a:r>
            <a:r>
              <a:rPr lang="en-US" dirty="0"/>
              <a:t>=0</a:t>
            </a:r>
            <a:r>
              <a:rPr lang="en-US" dirty="0" smtClean="0"/>
              <a:t>)</a:t>
            </a:r>
          </a:p>
          <a:p>
            <a:pPr lvl="1"/>
            <a:r>
              <a:rPr lang="zh-CN" altLang="en-US" dirty="0"/>
              <a:t>对正则表达式模式</a:t>
            </a:r>
            <a:r>
              <a:rPr lang="en-US" altLang="zh-CN" dirty="0"/>
              <a:t>pattern </a:t>
            </a:r>
            <a:r>
              <a:rPr lang="zh-CN" altLang="en-US" dirty="0"/>
              <a:t>进行编译，</a:t>
            </a:r>
            <a:r>
              <a:rPr lang="en-US" altLang="zh-CN" dirty="0"/>
              <a:t>flags </a:t>
            </a:r>
            <a:r>
              <a:rPr lang="zh-CN" altLang="en-US" dirty="0"/>
              <a:t>是可选标志符</a:t>
            </a:r>
            <a:r>
              <a:rPr lang="zh-CN" altLang="en-US" dirty="0" smtClean="0"/>
              <a:t>，并</a:t>
            </a:r>
            <a:r>
              <a:rPr lang="zh-CN" altLang="en-US" dirty="0"/>
              <a:t>返回一个</a:t>
            </a:r>
            <a:r>
              <a:rPr lang="en-US" altLang="zh-CN" dirty="0"/>
              <a:t>regex </a:t>
            </a:r>
            <a:r>
              <a:rPr lang="zh-CN" altLang="en-US" dirty="0"/>
              <a:t>对象</a:t>
            </a:r>
            <a:endParaRPr lang="en-US" dirty="0" smtClean="0"/>
          </a:p>
          <a:p>
            <a:pPr lvl="1"/>
            <a:r>
              <a:rPr lang="en-US" dirty="0" smtClean="0"/>
              <a:t>Compiler the pattern, return an regex object</a:t>
            </a:r>
          </a:p>
          <a:p>
            <a:pPr marL="288925" lvl="1" indent="0">
              <a:buNone/>
            </a:pPr>
            <a:endParaRPr lang="en-US" dirty="0" smtClean="0"/>
          </a:p>
          <a:p>
            <a:r>
              <a:rPr lang="en-US" dirty="0"/>
              <a:t>match(pattern,string, flags=0</a:t>
            </a:r>
            <a:r>
              <a:rPr lang="en-US" dirty="0" smtClean="0"/>
              <a:t>)</a:t>
            </a:r>
          </a:p>
          <a:p>
            <a:pPr lvl="1"/>
            <a:r>
              <a:rPr lang="zh-CN" altLang="en-US" dirty="0" smtClean="0"/>
              <a:t>尝</a:t>
            </a:r>
            <a:r>
              <a:rPr lang="zh-CN" altLang="en-US" dirty="0"/>
              <a:t>试用正则表达式模式</a:t>
            </a:r>
            <a:r>
              <a:rPr lang="en-US" dirty="0"/>
              <a:t>pattern </a:t>
            </a:r>
            <a:r>
              <a:rPr lang="zh-CN" altLang="en-US" dirty="0"/>
              <a:t>匹配字符串</a:t>
            </a:r>
            <a:r>
              <a:rPr lang="en-US" dirty="0"/>
              <a:t>string,</a:t>
            </a:r>
            <a:r>
              <a:rPr lang="en-US" altLang="zh-CN" dirty="0"/>
              <a:t> flags </a:t>
            </a:r>
            <a:r>
              <a:rPr lang="zh-CN" altLang="en-US" dirty="0"/>
              <a:t>是可选标志符，如果匹配成功，则返回一个匹</a:t>
            </a:r>
            <a:r>
              <a:rPr lang="zh-CN" altLang="en-US" dirty="0" smtClean="0"/>
              <a:t>配</a:t>
            </a:r>
            <a:r>
              <a:rPr lang="zh-CN" altLang="en-US" dirty="0"/>
              <a:t>对</a:t>
            </a:r>
            <a:r>
              <a:rPr lang="zh-CN" altLang="en-US" dirty="0" smtClean="0"/>
              <a:t>象，否则返回</a:t>
            </a:r>
            <a:r>
              <a:rPr lang="en-US" altLang="zh-CN" dirty="0" smtClean="0"/>
              <a:t>None</a:t>
            </a:r>
          </a:p>
          <a:p>
            <a:pPr lvl="1"/>
            <a:r>
              <a:rPr lang="en-US" dirty="0"/>
              <a:t>Try </a:t>
            </a:r>
            <a:r>
              <a:rPr lang="en-US" dirty="0" smtClean="0"/>
              <a:t>to</a:t>
            </a:r>
          </a:p>
          <a:p>
            <a:pPr lvl="1"/>
            <a:endParaRPr lang="en-US" dirty="0"/>
          </a:p>
          <a:p>
            <a:r>
              <a:rPr lang="en-US" dirty="0"/>
              <a:t>search(</a:t>
            </a:r>
            <a:r>
              <a:rPr lang="en-US" dirty="0" err="1"/>
              <a:t>pattern,string</a:t>
            </a:r>
            <a:r>
              <a:rPr lang="en-US" dirty="0"/>
              <a:t>, flags=0)</a:t>
            </a:r>
          </a:p>
          <a:p>
            <a:pPr lvl="1"/>
            <a:r>
              <a:rPr lang="zh-CN" altLang="en-US" dirty="0"/>
              <a:t>在字符串</a:t>
            </a:r>
            <a:r>
              <a:rPr lang="en-US" dirty="0"/>
              <a:t>string </a:t>
            </a:r>
            <a:r>
              <a:rPr lang="zh-CN" altLang="en-US" dirty="0"/>
              <a:t>中查找正则表达式模式</a:t>
            </a:r>
            <a:r>
              <a:rPr lang="en-US" dirty="0"/>
              <a:t>pattern </a:t>
            </a:r>
            <a:r>
              <a:rPr lang="zh-CN" altLang="en-US" dirty="0"/>
              <a:t>的第一次出现，</a:t>
            </a:r>
            <a:r>
              <a:rPr lang="en-US" altLang="zh-CN" dirty="0"/>
              <a:t>flags </a:t>
            </a:r>
            <a:r>
              <a:rPr lang="zh-CN" altLang="en-US" dirty="0"/>
              <a:t>是可选标志符，如果匹配成功，则返回一个匹配对象；否则返回</a:t>
            </a:r>
            <a:r>
              <a:rPr lang="en-US" altLang="zh-CN" dirty="0"/>
              <a:t>None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356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findall(pattern,string[,flags</a:t>
            </a:r>
            <a:r>
              <a:rPr lang="en-US" dirty="0" smtClean="0"/>
              <a:t>])</a:t>
            </a:r>
          </a:p>
          <a:p>
            <a:pPr lvl="1"/>
            <a:r>
              <a:rPr lang="zh-CN" altLang="en-US" dirty="0"/>
              <a:t>在字符串</a:t>
            </a:r>
            <a:r>
              <a:rPr lang="en-US" dirty="0"/>
              <a:t>string </a:t>
            </a:r>
            <a:r>
              <a:rPr lang="zh-CN" altLang="en-US" dirty="0"/>
              <a:t>中查找正则表达式模式</a:t>
            </a:r>
            <a:r>
              <a:rPr lang="en-US" dirty="0"/>
              <a:t>pattern </a:t>
            </a:r>
            <a:r>
              <a:rPr lang="zh-CN" altLang="en-US" dirty="0"/>
              <a:t>的所</a:t>
            </a:r>
            <a:r>
              <a:rPr lang="zh-CN" altLang="en-US" dirty="0" smtClean="0"/>
              <a:t>有 </a:t>
            </a:r>
            <a:r>
              <a:rPr lang="en-US" altLang="zh-CN" dirty="0" smtClean="0"/>
              <a:t>(</a:t>
            </a:r>
            <a:r>
              <a:rPr lang="zh-CN" altLang="en-US" dirty="0"/>
              <a:t>非重复</a:t>
            </a:r>
            <a:r>
              <a:rPr lang="en-US" altLang="zh-CN" dirty="0"/>
              <a:t>)</a:t>
            </a:r>
            <a:r>
              <a:rPr lang="zh-CN" altLang="en-US" dirty="0"/>
              <a:t>出现；返回一个匹配对象的列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pPr lvl="1"/>
            <a:endParaRPr lang="en-US" dirty="0"/>
          </a:p>
          <a:p>
            <a:r>
              <a:rPr lang="en-US" dirty="0"/>
              <a:t>finditer(pattern,string[, flags</a:t>
            </a:r>
            <a:r>
              <a:rPr lang="en-US" dirty="0" smtClean="0"/>
              <a:t>])</a:t>
            </a:r>
          </a:p>
          <a:p>
            <a:pPr lvl="1"/>
            <a:r>
              <a:rPr lang="zh-CN" altLang="en-US" dirty="0"/>
              <a:t>和</a:t>
            </a:r>
            <a:r>
              <a:rPr lang="en-US" dirty="0"/>
              <a:t>findall()</a:t>
            </a:r>
            <a:r>
              <a:rPr lang="zh-CN" altLang="en-US" dirty="0" smtClean="0"/>
              <a:t>相</a:t>
            </a:r>
            <a:r>
              <a:rPr lang="zh-CN" altLang="en-US" dirty="0"/>
              <a:t>同，但返回的不是列表而是迭代器；</a:t>
            </a:r>
            <a:r>
              <a:rPr lang="zh-CN" altLang="en-US" dirty="0" smtClean="0"/>
              <a:t>对 于</a:t>
            </a:r>
            <a:r>
              <a:rPr lang="zh-CN" altLang="en-US" dirty="0"/>
              <a:t>每个匹配，该迭代器返回一个匹配对象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378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split(pattern,string, max=0</a:t>
            </a:r>
            <a:r>
              <a:rPr lang="en-US" dirty="0" smtClean="0"/>
              <a:t>)</a:t>
            </a:r>
          </a:p>
          <a:p>
            <a:pPr lvl="1"/>
            <a:r>
              <a:rPr lang="zh-CN" altLang="en-US" dirty="0"/>
              <a:t>根据正则表达式</a:t>
            </a:r>
            <a:r>
              <a:rPr lang="en-US" dirty="0"/>
              <a:t>pattern </a:t>
            </a:r>
            <a:r>
              <a:rPr lang="zh-CN" altLang="en-US" dirty="0"/>
              <a:t>中的分隔符把字符</a:t>
            </a:r>
            <a:r>
              <a:rPr lang="en-US" dirty="0"/>
              <a:t>string </a:t>
            </a:r>
            <a:r>
              <a:rPr lang="zh-CN" altLang="en-US" dirty="0"/>
              <a:t>分</a:t>
            </a:r>
            <a:r>
              <a:rPr lang="zh-CN" altLang="en-US" dirty="0" smtClean="0"/>
              <a:t>割为</a:t>
            </a:r>
            <a:r>
              <a:rPr lang="zh-CN" altLang="en-US" dirty="0"/>
              <a:t>一个列表，返回成功匹配的列表，最多分割</a:t>
            </a:r>
            <a:r>
              <a:rPr lang="en-US" altLang="zh-CN" dirty="0"/>
              <a:t>max </a:t>
            </a:r>
            <a:r>
              <a:rPr lang="zh-CN" altLang="en-US" dirty="0"/>
              <a:t>次</a:t>
            </a:r>
            <a:r>
              <a:rPr lang="en-US" altLang="zh-CN" dirty="0"/>
              <a:t>(</a:t>
            </a:r>
            <a:r>
              <a:rPr lang="zh-CN" altLang="en-US" dirty="0" smtClean="0"/>
              <a:t>默认</a:t>
            </a:r>
            <a:r>
              <a:rPr lang="zh-CN" altLang="en-US" dirty="0"/>
              <a:t>是分割所有匹配的地方</a:t>
            </a:r>
            <a:r>
              <a:rPr lang="en-US" altLang="zh-CN" dirty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dirty="0"/>
          </a:p>
          <a:p>
            <a:r>
              <a:rPr lang="en-US" dirty="0"/>
              <a:t>sub(pattern, repl, string, max=0</a:t>
            </a:r>
            <a:r>
              <a:rPr lang="en-US" dirty="0" smtClean="0"/>
              <a:t>)</a:t>
            </a:r>
          </a:p>
          <a:p>
            <a:pPr lvl="1"/>
            <a:r>
              <a:rPr lang="zh-CN" altLang="en-US" dirty="0"/>
              <a:t>把字符串</a:t>
            </a:r>
            <a:r>
              <a:rPr lang="en-US" dirty="0"/>
              <a:t>string </a:t>
            </a:r>
            <a:r>
              <a:rPr lang="zh-CN" altLang="en-US" dirty="0"/>
              <a:t>中所有匹配正则表达式</a:t>
            </a:r>
            <a:r>
              <a:rPr lang="en-US" dirty="0"/>
              <a:t>pattern </a:t>
            </a:r>
            <a:r>
              <a:rPr lang="zh-CN" altLang="en-US" dirty="0"/>
              <a:t>的</a:t>
            </a:r>
            <a:r>
              <a:rPr lang="zh-CN" altLang="en-US" dirty="0" smtClean="0"/>
              <a:t>地方</a:t>
            </a:r>
            <a:r>
              <a:rPr lang="zh-CN" altLang="en-US" dirty="0"/>
              <a:t>替换成字符串</a:t>
            </a:r>
            <a:r>
              <a:rPr lang="en-US" altLang="zh-CN" dirty="0"/>
              <a:t>repl,</a:t>
            </a:r>
            <a:r>
              <a:rPr lang="zh-CN" altLang="en-US" dirty="0"/>
              <a:t>如果</a:t>
            </a:r>
            <a:r>
              <a:rPr lang="en-US" altLang="zh-CN" dirty="0"/>
              <a:t>max </a:t>
            </a:r>
            <a:r>
              <a:rPr lang="zh-CN" altLang="en-US" dirty="0"/>
              <a:t>的值没有给出，则对所</a:t>
            </a:r>
            <a:r>
              <a:rPr lang="zh-CN" altLang="en-US" dirty="0" smtClean="0"/>
              <a:t>有匹</a:t>
            </a:r>
            <a:r>
              <a:rPr lang="zh-CN" altLang="en-US" dirty="0"/>
              <a:t>配的地方进行替换</a:t>
            </a:r>
            <a:r>
              <a:rPr lang="en-US" altLang="zh-CN" dirty="0"/>
              <a:t>(</a:t>
            </a:r>
            <a:r>
              <a:rPr lang="zh-CN" altLang="en-US" dirty="0"/>
              <a:t>另外，请参考</a:t>
            </a:r>
            <a:r>
              <a:rPr lang="en-US" altLang="zh-CN" dirty="0"/>
              <a:t>subn(),</a:t>
            </a:r>
            <a:r>
              <a:rPr lang="zh-CN" altLang="en-US" dirty="0"/>
              <a:t>它还会返</a:t>
            </a:r>
            <a:r>
              <a:rPr lang="zh-CN" altLang="en-US" dirty="0" smtClean="0"/>
              <a:t>回一</a:t>
            </a:r>
            <a:r>
              <a:rPr lang="zh-CN" altLang="en-US" dirty="0"/>
              <a:t>个表示替换次数的数值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998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group(</a:t>
            </a:r>
            <a:r>
              <a:rPr lang="en-US" dirty="0" err="1"/>
              <a:t>num</a:t>
            </a:r>
            <a:r>
              <a:rPr lang="en-US" dirty="0"/>
              <a:t>=0</a:t>
            </a:r>
            <a:r>
              <a:rPr lang="en-US" dirty="0" smtClean="0"/>
              <a:t>)</a:t>
            </a:r>
          </a:p>
          <a:p>
            <a:pPr lvl="1"/>
            <a:r>
              <a:rPr lang="zh-CN" altLang="en-US" dirty="0"/>
              <a:t>返回全部匹配对象</a:t>
            </a:r>
            <a:r>
              <a:rPr lang="en-US" altLang="zh-CN" dirty="0"/>
              <a:t>(</a:t>
            </a:r>
            <a:r>
              <a:rPr lang="zh-CN" altLang="en-US" dirty="0"/>
              <a:t>或指定编号是</a:t>
            </a:r>
            <a:r>
              <a:rPr lang="en-US" altLang="zh-CN" dirty="0"/>
              <a:t>num </a:t>
            </a:r>
            <a:r>
              <a:rPr lang="zh-CN" altLang="en-US" dirty="0"/>
              <a:t>的子组</a:t>
            </a:r>
            <a:r>
              <a:rPr lang="en-US" altLang="zh-CN" dirty="0" smtClean="0"/>
              <a:t>)</a:t>
            </a:r>
          </a:p>
          <a:p>
            <a:endParaRPr lang="en-US" dirty="0"/>
          </a:p>
          <a:p>
            <a:r>
              <a:rPr lang="en-US" dirty="0"/>
              <a:t>groups</a:t>
            </a:r>
            <a:r>
              <a:rPr lang="en-US" dirty="0" smtClean="0"/>
              <a:t>()</a:t>
            </a:r>
          </a:p>
          <a:p>
            <a:pPr lvl="1"/>
            <a:r>
              <a:rPr lang="zh-CN" altLang="en-US" dirty="0"/>
              <a:t>返回一个包含全部匹配的子组的元组</a:t>
            </a:r>
            <a:r>
              <a:rPr lang="en-US" altLang="zh-CN" dirty="0"/>
              <a:t>(</a:t>
            </a:r>
            <a:r>
              <a:rPr lang="zh-CN" altLang="en-US" dirty="0"/>
              <a:t>如果没有成功匹配，就返回一个空</a:t>
            </a:r>
            <a:r>
              <a:rPr lang="zh-CN" altLang="en-US" dirty="0" smtClean="0"/>
              <a:t>元组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130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8" y="5157193"/>
            <a:ext cx="7427912" cy="1428444"/>
          </a:xfrm>
          <a:prstGeom prst="rect">
            <a:avLst/>
          </a:prstGeom>
          <a:noFill/>
          <a:ln w="19050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861049"/>
            <a:ext cx="7488513" cy="1082155"/>
          </a:xfrm>
          <a:prstGeom prst="rect">
            <a:avLst/>
          </a:prstGeom>
          <a:noFill/>
          <a:ln w="19050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9" y="260648"/>
            <a:ext cx="8778442" cy="1670847"/>
          </a:xfrm>
          <a:prstGeom prst="rect">
            <a:avLst/>
          </a:prstGeom>
          <a:noFill/>
          <a:ln w="19050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204865"/>
            <a:ext cx="9168018" cy="1393816"/>
          </a:xfrm>
          <a:prstGeom prst="rect">
            <a:avLst/>
          </a:prstGeom>
          <a:noFill/>
          <a:ln w="19050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Explosion 1 4"/>
          <p:cNvSpPr/>
          <p:nvPr/>
        </p:nvSpPr>
        <p:spPr>
          <a:xfrm>
            <a:off x="6012160" y="4149080"/>
            <a:ext cx="3384376" cy="158417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match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74658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764704"/>
            <a:ext cx="7458075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7225" y="2524125"/>
            <a:ext cx="1045845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399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Expression </a:t>
            </a:r>
            <a:endParaRPr lang="en-US" dirty="0"/>
          </a:p>
        </p:txBody>
      </p:sp>
      <p:graphicFrame>
        <p:nvGraphicFramePr>
          <p:cNvPr id="5" name="Content Placeholder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579036548"/>
              </p:ext>
            </p:extLst>
          </p:nvPr>
        </p:nvGraphicFramePr>
        <p:xfrm>
          <a:off x="852488" y="1414463"/>
          <a:ext cx="8291265" cy="395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8253"/>
                <a:gridCol w="2312531"/>
                <a:gridCol w="1296144"/>
                <a:gridCol w="1512168"/>
                <a:gridCol w="151216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Syntax</a:t>
                      </a:r>
                      <a:r>
                        <a:rPr lang="en-US" baseline="0" dirty="0" smtClean="0"/>
                        <a:t> format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Explaination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abc123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abc123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expr1|expr2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expr1 or expr2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abc|123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char (except \n)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a.b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^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Begin of </a:t>
                      </a:r>
                      <a:r>
                        <a:rPr lang="en-US" dirty="0" err="1" smtClean="0"/>
                        <a:t>str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Begin of 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^</a:t>
                      </a:r>
                      <a:r>
                        <a:rPr lang="en-US" dirty="0" err="1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xyabc</a:t>
                      </a:r>
                      <a:endParaRPr lang="en-US" dirty="0" smtClean="0"/>
                    </a:p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abc</a:t>
                      </a:r>
                      <a:r>
                        <a:rPr lang="en-US" dirty="0" err="1" smtClean="0"/>
                        <a:t>ded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dabc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abc</a:t>
                      </a:r>
                      <a:r>
                        <a:rPr lang="en-US" dirty="0" err="1" smtClean="0"/>
                        <a:t>defg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End of </a:t>
                      </a:r>
                      <a:r>
                        <a:rPr lang="en-US" dirty="0" err="1" smtClean="0"/>
                        <a:t>str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End of 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abc</a:t>
                      </a:r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this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abc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dirty="0" err="1" smtClean="0"/>
                        <a:t>abcdef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705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1690"/>
            <a:ext cx="906780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12" y="2068459"/>
            <a:ext cx="965835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437112"/>
            <a:ext cx="9505950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9144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1762125"/>
            <a:ext cx="6429375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6227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324975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886" y="4293096"/>
            <a:ext cx="9305926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2843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</a:t>
            </a:r>
            <a:r>
              <a:rPr lang="en-US" dirty="0" err="1" smtClean="0"/>
              <a:t>indall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68961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4006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Sub() </a:t>
            </a:r>
            <a:r>
              <a:rPr lang="en-US" dirty="0" err="1" smtClean="0"/>
              <a:t>subn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692696"/>
            <a:ext cx="733425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916832"/>
            <a:ext cx="692467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212976"/>
            <a:ext cx="75723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941168"/>
            <a:ext cx="49530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1850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Split()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</a:t>
            </a:r>
            <a:r>
              <a:rPr lang="en-US" dirty="0" err="1" smtClean="0"/>
              <a:t>tring.split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err="1" smtClean="0"/>
              <a:t>re.split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20888"/>
            <a:ext cx="11049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24944"/>
            <a:ext cx="546735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723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782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893445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04864"/>
            <a:ext cx="9448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6992"/>
            <a:ext cx="9991726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41168"/>
            <a:ext cx="101727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686425"/>
            <a:ext cx="4238625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0996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Learn more?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228725"/>
            <a:ext cx="8153400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526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79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2023028"/>
              </p:ext>
            </p:extLst>
          </p:nvPr>
        </p:nvGraphicFramePr>
        <p:xfrm>
          <a:off x="457200" y="1414463"/>
          <a:ext cx="8291265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8253"/>
                <a:gridCol w="2312531"/>
                <a:gridCol w="1296144"/>
                <a:gridCol w="1512168"/>
                <a:gridCol w="151216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Syntax</a:t>
                      </a:r>
                      <a:r>
                        <a:rPr lang="en-US" baseline="0" dirty="0" smtClean="0"/>
                        <a:t> format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Explaination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repeat 0 or more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a[b]*c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ac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abbc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Repeat 1 or more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a[b]+c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abc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abbc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Repeat 0 or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a(b)?c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abc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ac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{N}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Repeat N times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[0-9]{3}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123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{M,N}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Repeat M to N times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[0-9]{2,4}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6"/>
          <p:cNvSpPr>
            <a:spLocks noGrp="1"/>
          </p:cNvSpPr>
          <p:nvPr>
            <p:ph type="title"/>
          </p:nvPr>
        </p:nvSpPr>
        <p:spPr>
          <a:xfrm>
            <a:off x="457200" y="68574"/>
            <a:ext cx="8686422" cy="1143000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Repeat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83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0375994"/>
              </p:ext>
            </p:extLst>
          </p:nvPr>
        </p:nvGraphicFramePr>
        <p:xfrm>
          <a:off x="457200" y="1414463"/>
          <a:ext cx="8291265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8253"/>
                <a:gridCol w="2312531"/>
                <a:gridCol w="1296144"/>
                <a:gridCol w="1512168"/>
                <a:gridCol w="151216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Syntax</a:t>
                      </a:r>
                      <a:r>
                        <a:rPr lang="en-US" baseline="0" dirty="0" smtClean="0"/>
                        <a:t> format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Explanation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[…]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char in the 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[M-N]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char in</a:t>
                      </a:r>
                      <a:r>
                        <a:rPr lang="en-US" baseline="0" dirty="0" smtClean="0"/>
                        <a:t> M to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[2-5]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[^…]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in the 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[^123]a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(…)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</a:t>
                      </a:r>
                      <a:r>
                        <a:rPr lang="en-US" baseline="0" dirty="0" smtClean="0"/>
                        <a:t> set pattern for match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(*|?|+|{})?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Match</a:t>
                      </a:r>
                      <a:r>
                        <a:rPr lang="en-US" altLang="zh-CN" baseline="0" dirty="0" smtClean="0"/>
                        <a:t> * ? +  or {} self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.(*)?[a-z]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4*a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6"/>
          <p:cNvSpPr>
            <a:spLocks noGrp="1"/>
          </p:cNvSpPr>
          <p:nvPr>
            <p:ph type="title"/>
          </p:nvPr>
        </p:nvSpPr>
        <p:spPr>
          <a:xfrm>
            <a:off x="457200" y="68574"/>
            <a:ext cx="8686422" cy="1143000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Range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60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2345876"/>
              </p:ext>
            </p:extLst>
          </p:nvPr>
        </p:nvGraphicFramePr>
        <p:xfrm>
          <a:off x="457200" y="1414463"/>
          <a:ext cx="8291265" cy="468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464"/>
                <a:gridCol w="2880320"/>
                <a:gridCol w="1512168"/>
                <a:gridCol w="1296144"/>
                <a:gridCol w="151216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Syntax</a:t>
                      </a:r>
                      <a:r>
                        <a:rPr lang="en-US" baseline="0" dirty="0" smtClean="0"/>
                        <a:t> format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Explanation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digital number, </a:t>
                      </a:r>
                    </a:p>
                    <a:p>
                      <a:r>
                        <a:rPr lang="en-US" dirty="0" smtClean="0"/>
                        <a:t>Equals to [0-9]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data\d.txt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data1.txt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data2.txt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digital</a:t>
                      </a:r>
                      <a:r>
                        <a:rPr lang="en-US" baseline="0" dirty="0" smtClean="0"/>
                        <a:t> or letter</a:t>
                      </a:r>
                    </a:p>
                    <a:p>
                      <a:r>
                        <a:rPr lang="en-US" baseline="0" dirty="0" smtClean="0"/>
                        <a:t>Equals to [a-zA-Z0-9]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[a-</a:t>
                      </a:r>
                      <a:r>
                        <a:rPr lang="en-US" dirty="0" err="1" smtClean="0"/>
                        <a:t>zA</a:t>
                      </a:r>
                      <a:r>
                        <a:rPr lang="en-US" dirty="0" smtClean="0"/>
                        <a:t>-Z_]\w+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space, </a:t>
                      </a:r>
                    </a:p>
                    <a:p>
                      <a:r>
                        <a:rPr lang="en-US" dirty="0" smtClean="0"/>
                        <a:t>Equals</a:t>
                      </a:r>
                      <a:r>
                        <a:rPr lang="en-US" baseline="0" dirty="0" smtClean="0"/>
                        <a:t> to [\n\t\r\v\f]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Words</a:t>
                      </a:r>
                      <a:r>
                        <a:rPr lang="en-US" baseline="0" dirty="0" smtClean="0"/>
                        <a:t> boundary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</a:t>
                      </a:r>
                      <a:r>
                        <a:rPr lang="en-US" dirty="0" err="1" smtClean="0"/>
                        <a:t>bThe</a:t>
                      </a:r>
                      <a:r>
                        <a:rPr lang="en-US" dirty="0" smtClean="0"/>
                        <a:t>\b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The 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</a:t>
                      </a:r>
                      <a:r>
                        <a:rPr lang="en-US" dirty="0" err="1" smtClean="0"/>
                        <a:t>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 previous saved sub set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Original 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\.  \\   \*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matched string begin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matched string 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6"/>
          <p:cNvSpPr>
            <a:spLocks noGrp="1"/>
          </p:cNvSpPr>
          <p:nvPr>
            <p:ph type="title"/>
          </p:nvPr>
        </p:nvSpPr>
        <p:spPr>
          <a:xfrm>
            <a:off x="457200" y="68574"/>
            <a:ext cx="8686422" cy="1143000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Special char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22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f.o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..</a:t>
            </a:r>
          </a:p>
          <a:p>
            <a:pPr marL="0" indent="0">
              <a:buNone/>
            </a:pPr>
            <a:r>
              <a:rPr lang="en-US" dirty="0" smtClean="0"/>
              <a:t>.end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^From</a:t>
            </a:r>
          </a:p>
          <a:p>
            <a:pPr marL="0" indent="0">
              <a:buNone/>
            </a:pPr>
            <a:r>
              <a:rPr lang="en-US" dirty="0" smtClean="0"/>
              <a:t>/bin/</a:t>
            </a:r>
            <a:r>
              <a:rPr lang="en-US" dirty="0" err="1" smtClean="0"/>
              <a:t>tcsh</a:t>
            </a:r>
            <a:r>
              <a:rPr lang="en-US" dirty="0" smtClean="0"/>
              <a:t>$</a:t>
            </a:r>
          </a:p>
          <a:p>
            <a:pPr marL="0" indent="0">
              <a:buNone/>
            </a:pPr>
            <a:r>
              <a:rPr lang="en-US" dirty="0" smtClean="0"/>
              <a:t>^hello world$</a:t>
            </a:r>
          </a:p>
          <a:p>
            <a:pPr marL="0" indent="0">
              <a:buNone/>
            </a:pPr>
            <a:r>
              <a:rPr lang="en-US" dirty="0" smtClean="0"/>
              <a:t>.*\$$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53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</a:t>
            </a:r>
          </a:p>
          <a:p>
            <a:pPr marL="0" indent="0">
              <a:buNone/>
            </a:pPr>
            <a:r>
              <a:rPr lang="en-US" dirty="0"/>
              <a:t>\</a:t>
            </a:r>
            <a:r>
              <a:rPr lang="en-US" dirty="0" err="1"/>
              <a:t>bthe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\</a:t>
            </a:r>
            <a:r>
              <a:rPr lang="en-US" dirty="0" err="1"/>
              <a:t>bthe</a:t>
            </a:r>
            <a:r>
              <a:rPr lang="en-US" dirty="0"/>
              <a:t>\b</a:t>
            </a:r>
          </a:p>
          <a:p>
            <a:pPr marL="0" indent="0">
              <a:buNone/>
            </a:pPr>
            <a:r>
              <a:rPr lang="en-US" dirty="0"/>
              <a:t>\</a:t>
            </a:r>
            <a:r>
              <a:rPr lang="en-US" dirty="0" err="1" smtClean="0"/>
              <a:t>Bthe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\</a:t>
            </a:r>
            <a:r>
              <a:rPr lang="en-US" dirty="0" err="1" smtClean="0"/>
              <a:t>Bthe</a:t>
            </a:r>
            <a:r>
              <a:rPr lang="en-US" dirty="0" smtClean="0"/>
              <a:t>\B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418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b[</a:t>
            </a:r>
            <a:r>
              <a:rPr lang="en-US" dirty="0" err="1" smtClean="0"/>
              <a:t>aeiu</a:t>
            </a:r>
            <a:r>
              <a:rPr lang="en-US" dirty="0" smtClean="0"/>
              <a:t>]t</a:t>
            </a:r>
          </a:p>
          <a:p>
            <a:pPr marL="0" indent="0">
              <a:buNone/>
            </a:pPr>
            <a:r>
              <a:rPr lang="en-US" dirty="0"/>
              <a:t>[cr][23][dp][o2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4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z.[0-9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/>
              <a:t>[r-u][env-y][us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/>
              <a:t>[^</a:t>
            </a:r>
            <a:r>
              <a:rPr lang="en-US" dirty="0" err="1"/>
              <a:t>aeiou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/>
              <a:t>[^\t\n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/>
              <a:t>["-a]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21406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Synopsys Existing Color Palett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897ABA"/>
      </a:accent1>
      <a:accent2>
        <a:srgbClr val="FA7D21"/>
      </a:accent2>
      <a:accent3>
        <a:srgbClr val="85B634"/>
      </a:accent3>
      <a:accent4>
        <a:srgbClr val="EA1700"/>
      </a:accent4>
      <a:accent5>
        <a:srgbClr val="BCBCBC"/>
      </a:accent5>
      <a:accent6>
        <a:srgbClr val="4071BA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fault Theme" id="{E41D392C-69B5-410B-93A2-3DCBC541DC57}" vid="{665B3EE7-6704-437D-8D44-ED21F54FF7AD}"/>
    </a:ext>
  </a:extLst>
</a:theme>
</file>

<file path=ppt/theme/themeOverride1.xml><?xml version="1.0" encoding="utf-8"?>
<a:themeOverride xmlns:a="http://schemas.openxmlformats.org/drawingml/2006/main">
  <a:clrScheme name="Synopsys Existing Color Palette">
    <a:dk1>
      <a:sysClr val="windowText" lastClr="000000"/>
    </a:dk1>
    <a:lt1>
      <a:sysClr val="window" lastClr="FFFFFF"/>
    </a:lt1>
    <a:dk2>
      <a:srgbClr val="000000"/>
    </a:dk2>
    <a:lt2>
      <a:srgbClr val="FFFFFF"/>
    </a:lt2>
    <a:accent1>
      <a:srgbClr val="897ABA"/>
    </a:accent1>
    <a:accent2>
      <a:srgbClr val="FA7D21"/>
    </a:accent2>
    <a:accent3>
      <a:srgbClr val="85B634"/>
    </a:accent3>
    <a:accent4>
      <a:srgbClr val="EA1700"/>
    </a:accent4>
    <a:accent5>
      <a:srgbClr val="BCBCBC"/>
    </a:accent5>
    <a:accent6>
      <a:srgbClr val="4071BA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1102</TotalTime>
  <Words>895</Words>
  <Application>Microsoft Office PowerPoint</Application>
  <PresentationFormat>On-screen Show (4:3)</PresentationFormat>
  <Paragraphs>204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Default Theme</vt:lpstr>
      <vt:lpstr>Regular Expression</vt:lpstr>
      <vt:lpstr>1. Expression </vt:lpstr>
      <vt:lpstr>2. Repeat</vt:lpstr>
      <vt:lpstr>3. Range</vt:lpstr>
      <vt:lpstr>4. Special char</vt:lpstr>
      <vt:lpstr>Examples </vt:lpstr>
      <vt:lpstr>Examples 2</vt:lpstr>
      <vt:lpstr>Examples 3</vt:lpstr>
      <vt:lpstr>Examples 4</vt:lpstr>
      <vt:lpstr>Examples 5</vt:lpstr>
      <vt:lpstr>Examples 6</vt:lpstr>
      <vt:lpstr>Examples 7</vt:lpstr>
      <vt:lpstr>RE Module in Python</vt:lpstr>
      <vt:lpstr>RE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findall()</vt:lpstr>
      <vt:lpstr>Sub() subn()</vt:lpstr>
      <vt:lpstr>Split()</vt:lpstr>
      <vt:lpstr>PowerPoint Presentation</vt:lpstr>
      <vt:lpstr>PowerPoint Presentation</vt:lpstr>
      <vt:lpstr>Learn more?</vt:lpstr>
      <vt:lpstr>Thank you!</vt:lpstr>
    </vt:vector>
  </TitlesOfParts>
  <Company>Synopsys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synopsys</dc:creator>
  <cp:lastModifiedBy>synopsys</cp:lastModifiedBy>
  <cp:revision>36</cp:revision>
  <dcterms:created xsi:type="dcterms:W3CDTF">2014-12-19T09:31:09Z</dcterms:created>
  <dcterms:modified xsi:type="dcterms:W3CDTF">2014-12-21T07:45:29Z</dcterms:modified>
</cp:coreProperties>
</file>